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slideLayouts/slideLayout4.xml" ContentType="application/vnd.openxmlformats-officedocument.presentationml.slideLayout+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ngesInfos/changesInfo1.xml" ContentType="application/vnd.ms-powerpoint.changesinfo+xml"/>
  <Override PartName="/ppt/theme/theme1.xml" ContentType="application/vnd.openxmlformats-officedocument.theme+xml"/>
  <Override PartName="/ppt/charts/chart1.xml" ContentType="application/vnd.openxmlformats-officedocument.drawingml.chart+xml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charts/chart2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style1.xml" ContentType="application/vnd.ms-office.chartstyle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charts/style2.xml" ContentType="application/vnd.ms-office.chartstyle+xml"/>
  <Override PartName="/ppt/slideLayouts/slideLayout1.xml" ContentType="application/vnd.openxmlformats-officedocument.presentationml.slideLayout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slideLayouts/slideLayout8.xml" ContentType="application/vnd.openxmlformats-officedocument.presentationml.slideLayout+xml"/>
  <Override PartName="/ppt/presentation.xml" ContentType="application/vnd.openxmlformats-officedocument.presentationml.presentation.main+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s/slide1.xml" ContentType="application/vnd.openxmlformats-officedocument.presentationml.slide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147474430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512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10" Type="http://schemas.openxmlformats.org/officeDocument/2006/relationships/customXml" Target="../customXml/item3.xml"/><Relationship Id="rId4" Type="http://schemas.openxmlformats.org/officeDocument/2006/relationships/viewProps" Target="viewProps.xml"/><Relationship Id="rId9" Type="http://schemas.openxmlformats.org/officeDocument/2006/relationships/customXml" Target="../customXml/item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ylan Breger" userId="9b3da09f-10fe-42ec-9aa5-9fa2a3e9cc20" providerId="ADAL" clId="{F98534C6-B0C5-430B-9C0B-35D9871B4C23}"/>
    <pc:docChg chg="addSld modSld">
      <pc:chgData name="Dylan Breger" userId="9b3da09f-10fe-42ec-9aa5-9fa2a3e9cc20" providerId="ADAL" clId="{F98534C6-B0C5-430B-9C0B-35D9871B4C23}" dt="2026-04-07T16:48:52.536" v="0"/>
      <pc:docMkLst>
        <pc:docMk/>
      </pc:docMkLst>
      <pc:sldChg chg="add">
        <pc:chgData name="Dylan Breger" userId="9b3da09f-10fe-42ec-9aa5-9fa2a3e9cc20" providerId="ADAL" clId="{F98534C6-B0C5-430B-9C0B-35D9871B4C23}" dt="2026-04-07T16:48:52.536" v="0"/>
        <pc:sldMkLst>
          <pc:docMk/>
          <pc:sldMk cId="1087643138" sldId="2147474430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8653844608354481E-2"/>
          <c:y val="7.8140912325930095E-2"/>
          <c:w val="1"/>
          <c:h val="0.8018348696401694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Satisfied</c:v>
                </c:pt>
              </c:strCache>
            </c:strRef>
          </c:tx>
          <c:spPr>
            <a:solidFill>
              <a:srgbClr val="00BFF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1B1464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Potential Voters</c:v>
                </c:pt>
                <c:pt idx="1">
                  <c:v>Non-Voters</c:v>
                </c:pt>
                <c:pt idx="2">
                  <c:v>Republicans</c:v>
                </c:pt>
                <c:pt idx="3">
                  <c:v>Democrats</c:v>
                </c:pt>
                <c:pt idx="4">
                  <c:v>Independents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0.81174089999999999</c:v>
                </c:pt>
                <c:pt idx="1">
                  <c:v>0.76106189999999996</c:v>
                </c:pt>
                <c:pt idx="2">
                  <c:v>0.78450359999999997</c:v>
                </c:pt>
                <c:pt idx="3">
                  <c:v>0.83290489999999995</c:v>
                </c:pt>
                <c:pt idx="4">
                  <c:v>0.76699030000000001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A2-4F01-A945-045B4D2B0E2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Dissatisfied</c:v>
                </c:pt>
              </c:strCache>
            </c:strRef>
          </c:tx>
          <c:spPr>
            <a:solidFill>
              <a:srgbClr val="ED3C8D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4.3060240428717247E-3"/>
                  <c:y val="3.452538794273709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1A2-4F01-A945-045B4D2B0E26}"/>
                </c:ext>
              </c:extLst>
            </c:dLbl>
            <c:dLbl>
              <c:idx val="1"/>
              <c:layout>
                <c:manualLayout>
                  <c:x val="2.1530120214358624E-3"/>
                  <c:y val="-3.068624330854721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F1A2-4F01-A945-045B4D2B0E2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1B1464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Potential Voters</c:v>
                </c:pt>
                <c:pt idx="1">
                  <c:v>Non-Voters</c:v>
                </c:pt>
                <c:pt idx="2">
                  <c:v>Republicans</c:v>
                </c:pt>
                <c:pt idx="3">
                  <c:v>Democrats</c:v>
                </c:pt>
                <c:pt idx="4">
                  <c:v>Independents</c:v>
                </c:pt>
              </c:strCache>
            </c:strRef>
          </c:cat>
          <c:val>
            <c:numRef>
              <c:f>Sheet1!$C$2:$C$6</c:f>
              <c:numCache>
                <c:formatCode>0%</c:formatCode>
                <c:ptCount val="5"/>
                <c:pt idx="0">
                  <c:v>5.0607300000000001E-2</c:v>
                </c:pt>
                <c:pt idx="1">
                  <c:v>4.4247799999999997E-2</c:v>
                </c:pt>
                <c:pt idx="2">
                  <c:v>5.8111400000000001E-2</c:v>
                </c:pt>
                <c:pt idx="3">
                  <c:v>4.6272500000000001E-2</c:v>
                </c:pt>
                <c:pt idx="4">
                  <c:v>7.4433700000000005E-2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1A2-4F01-A945-045B4D2B0E2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0"/>
        <c:axId val="1051286448"/>
        <c:axId val="1051273488"/>
      </c:barChart>
      <c:catAx>
        <c:axId val="10512864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1B1464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1B1464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51273488"/>
        <c:crosses val="autoZero"/>
        <c:auto val="1"/>
        <c:lblAlgn val="ctr"/>
        <c:lblOffset val="100"/>
        <c:noMultiLvlLbl val="0"/>
      </c:catAx>
      <c:valAx>
        <c:axId val="1051273488"/>
        <c:scaling>
          <c:orientation val="minMax"/>
          <c:max val="0.9"/>
        </c:scaling>
        <c:delete val="1"/>
        <c:axPos val="l"/>
        <c:numFmt formatCode="0%" sourceLinked="1"/>
        <c:majorTickMark val="out"/>
        <c:minorTickMark val="none"/>
        <c:tickLblPos val="nextTo"/>
        <c:crossAx val="10512864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1842047578853216"/>
          <c:y val="3.7401466012925875E-3"/>
          <c:w val="0.36389808931998791"/>
          <c:h val="6.947565468666368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rgbClr val="1B1464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8653844608354481E-2"/>
          <c:y val="7.8140912325930095E-2"/>
          <c:w val="1"/>
          <c:h val="0.8018348696401694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Satisfied</c:v>
                </c:pt>
              </c:strCache>
            </c:strRef>
          </c:tx>
          <c:spPr>
            <a:solidFill>
              <a:srgbClr val="00BFF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1B1464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Potential Voters</c:v>
                </c:pt>
                <c:pt idx="1">
                  <c:v>Non-Voters</c:v>
                </c:pt>
                <c:pt idx="2">
                  <c:v>Republicans</c:v>
                </c:pt>
                <c:pt idx="3">
                  <c:v>Democrats</c:v>
                </c:pt>
                <c:pt idx="4">
                  <c:v>Independents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0.78846150000000004</c:v>
                </c:pt>
                <c:pt idx="1">
                  <c:v>0.78318580000000004</c:v>
                </c:pt>
                <c:pt idx="2">
                  <c:v>0.76997579999999999</c:v>
                </c:pt>
                <c:pt idx="3">
                  <c:v>0.78663240000000001</c:v>
                </c:pt>
                <c:pt idx="4">
                  <c:v>0.77669900000000003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D78-42E9-99B5-273A1787F83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Dissatisfied</c:v>
                </c:pt>
              </c:strCache>
            </c:strRef>
          </c:tx>
          <c:spPr>
            <a:solidFill>
              <a:srgbClr val="ED3C8D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4.3060240428717247E-3"/>
                  <c:y val="3.452538794273709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D78-42E9-99B5-273A1787F836}"/>
                </c:ext>
              </c:extLst>
            </c:dLbl>
            <c:dLbl>
              <c:idx val="1"/>
              <c:layout>
                <c:manualLayout>
                  <c:x val="2.1530120214358624E-3"/>
                  <c:y val="-3.068624330854721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ED78-42E9-99B5-273A1787F83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1B1464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Potential Voters</c:v>
                </c:pt>
                <c:pt idx="1">
                  <c:v>Non-Voters</c:v>
                </c:pt>
                <c:pt idx="2">
                  <c:v>Republicans</c:v>
                </c:pt>
                <c:pt idx="3">
                  <c:v>Democrats</c:v>
                </c:pt>
                <c:pt idx="4">
                  <c:v>Independents</c:v>
                </c:pt>
              </c:strCache>
            </c:strRef>
          </c:cat>
          <c:val>
            <c:numRef>
              <c:f>Sheet1!$C$2:$C$6</c:f>
              <c:numCache>
                <c:formatCode>0%</c:formatCode>
                <c:ptCount val="5"/>
                <c:pt idx="0">
                  <c:v>7.6923099999999994E-2</c:v>
                </c:pt>
                <c:pt idx="1">
                  <c:v>6.6371700000000006E-2</c:v>
                </c:pt>
                <c:pt idx="2">
                  <c:v>8.9588399999999999E-2</c:v>
                </c:pt>
                <c:pt idx="3">
                  <c:v>6.16967E-2</c:v>
                </c:pt>
                <c:pt idx="4">
                  <c:v>0.1067961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ED78-42E9-99B5-273A1787F83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0"/>
        <c:axId val="1051286448"/>
        <c:axId val="1051273488"/>
      </c:barChart>
      <c:catAx>
        <c:axId val="10512864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1B1464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1B1464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51273488"/>
        <c:crosses val="autoZero"/>
        <c:auto val="1"/>
        <c:lblAlgn val="ctr"/>
        <c:lblOffset val="100"/>
        <c:noMultiLvlLbl val="0"/>
      </c:catAx>
      <c:valAx>
        <c:axId val="1051273488"/>
        <c:scaling>
          <c:orientation val="minMax"/>
          <c:max val="0.9"/>
        </c:scaling>
        <c:delete val="1"/>
        <c:axPos val="l"/>
        <c:numFmt formatCode="0%" sourceLinked="1"/>
        <c:majorTickMark val="out"/>
        <c:minorTickMark val="none"/>
        <c:tickLblPos val="nextTo"/>
        <c:crossAx val="10512864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1842047578853216"/>
          <c:y val="3.7401466012925875E-3"/>
          <c:w val="0.36389808931998791"/>
          <c:h val="6.947565468666368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rgbClr val="1B1464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808B2-D400-2095-D470-DE1831788C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19F648-C5B4-85AF-8A0E-5B4920524DF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1D85CC-8488-ADD9-B825-65BB8D2C76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2605D-59FA-48EE-B387-6415F54D2396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5AFFF8-EB26-16D9-30CD-D721E1C10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92929D-5783-5DD6-584C-7CCF411553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CFB42-996B-4ECA-AD05-8B00386C5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62930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B815B9-A39E-5526-0E40-3ADDAD6E35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4F3B113-C6D2-08C6-D88C-0A0503512A0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F9DB22-19EB-0083-8D9D-D1DCB7F342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2605D-59FA-48EE-B387-6415F54D2396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F5A05C-E9A8-BA34-C5B8-9C34063DA5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EFF6C0-158B-8EC9-C6C0-DDD99242E6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CFB42-996B-4ECA-AD05-8B00386C5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63238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BD6F052-2A3B-87C5-5A8E-12F41B3D412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38655FE-E20C-C4B9-0577-252D5A484D7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4A48F3-5C6F-1003-113F-CE18D37CD6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2605D-59FA-48EE-B387-6415F54D2396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86F657-51F2-6B26-F59B-4304AA2564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4ED380-72FB-7741-2D47-ABED32B5F7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CFB42-996B-4ECA-AD05-8B00386C5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79708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43D855-A4B5-904A-5AF3-8986580141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5C2485-7933-C9E5-D7C1-5F437EE3AE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1BF998-BCD5-D84A-0C58-8B931EF5E8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2605D-59FA-48EE-B387-6415F54D2396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9F2CDF-989A-7900-6175-BF017F31B5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27F95A-BB90-1966-3071-E174D2C4FD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CFB42-996B-4ECA-AD05-8B00386C5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104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02BE33-0538-F1CE-F6F6-526140F0B7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49B247-8DF0-1A0B-5D0B-7C805A4DA3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0597EE-4C16-A0D5-1495-0C5047630C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2605D-59FA-48EE-B387-6415F54D2396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A3E3A9-87ED-03F8-6F4B-9AF208F9B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4D4EAD-229F-1100-8773-DD88D2C37D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CFB42-996B-4ECA-AD05-8B00386C5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3724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85B129-1DD4-B4B3-5D4A-BD0E4D0DEF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413859-4ABE-13EC-2391-F9A5CB6BF75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9833966-27C0-36F3-25D6-DE73492A9D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B8AA747-2010-EA71-510C-1BE6532793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2605D-59FA-48EE-B387-6415F54D2396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741DDC-8073-23F2-ED93-75C70E055F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6C267A-9C09-3D07-D126-4CF0A125FF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CFB42-996B-4ECA-AD05-8B00386C5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523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6E7DBE-0E58-C8B1-034B-4B21319099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5BF5E4-7B75-7FEE-0BC7-D7D9A4B343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2ED6151-8901-8989-BEF6-FBEA430184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546515B-EFB8-D385-3A82-E48AAD8DA30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A05811F-CC94-DF5B-CB42-EC2524F8742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D2215D4-19B5-6037-7262-B318E45D39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2605D-59FA-48EE-B387-6415F54D2396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FB26C42-0BD7-15D7-1B33-4DD7FF1AC3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9C42D85-6EA1-26E8-05C1-68D9F5EA7C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CFB42-996B-4ECA-AD05-8B00386C5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4002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B563EC-740D-75BC-37AB-9A3678A4E2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23DD38E-D463-381A-BF7C-2D895CA8A4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2605D-59FA-48EE-B387-6415F54D2396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57F8E1A-E5D4-7FDD-7139-B98BB1C9D0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1358616-6470-73FE-53D6-D3788A5265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CFB42-996B-4ECA-AD05-8B00386C5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5118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F1E2321-D5A9-9127-A87C-889120F352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2605D-59FA-48EE-B387-6415F54D2396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D9848EB-3311-C490-1482-A972A2DC70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EC2C52-644B-11C5-CA22-D9E4B199B7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CFB42-996B-4ECA-AD05-8B00386C5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36763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BB6481-F9FD-56CF-2CD6-017DB89164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B26BBF-5142-8D4C-1237-EBD52FB90C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CF146C9-FCA9-C745-03ED-3701F63021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079BB2-378A-853E-9DC1-56B7382A85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2605D-59FA-48EE-B387-6415F54D2396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3B74CBE-93DC-BB9C-ECC4-DD1D94A6D2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77EADE0-D3D7-C93A-8FFC-8B28520D97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CFB42-996B-4ECA-AD05-8B00386C5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98162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B0EC2D-B1BE-AE11-7854-33816D8BFE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6B73861-D325-7D76-2C10-C0E58F42E22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7229A52-8B79-1778-9DF5-D33500B5011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C69AB7-195C-708C-C9F1-422AB586EA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2605D-59FA-48EE-B387-6415F54D2396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FBCBE89-3E87-A08E-9924-DCBC676BBE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B34F0D-5B88-F586-0993-DDCAAAB4E7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CFB42-996B-4ECA-AD05-8B00386C5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934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249FA9F-8B4D-355E-F63F-94978C393B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9905BA-FB78-DC60-2C06-37A6D78CBE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38F8A5-5107-F175-D2B9-94E356194DD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2B2605D-59FA-48EE-B387-6415F54D2396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379FF5-79DE-99E2-FD88-630AC1937C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2CD20A-F2AD-6A05-632A-7D090C5407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55CFB42-996B-4ECA-AD05-8B00386C5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79643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.xml"/><Relationship Id="rId3" Type="http://schemas.openxmlformats.org/officeDocument/2006/relationships/image" Target="../media/image1.png"/><Relationship Id="rId7" Type="http://schemas.openxmlformats.org/officeDocument/2006/relationships/chart" Target="../charts/chart1.xml"/><Relationship Id="rId2" Type="http://schemas.openxmlformats.org/officeDocument/2006/relationships/hyperlink" Target="https://thevab.com/insight/how-linear-and-streaming-tv-informs-and-engages-political-audiences?utm_source=grab-and-go&amp;utm_medium=vab-insights&amp;utm_campaign=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hyperlink" Target="https://thevab.com/signin?utm_source=grab-and-go&amp;utm_medium=vab-insights&amp;utm_campaign=" TargetMode="External"/><Relationship Id="rId4" Type="http://schemas.openxmlformats.org/officeDocument/2006/relationships/hyperlink" Target="https://thevab.com/insights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CEB7C2-6323-39E7-E404-AB983E563D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4880AF1D-3B4D-DEDF-E0F0-43B706259344}"/>
              </a:ext>
            </a:extLst>
          </p:cNvPr>
          <p:cNvSpPr>
            <a:spLocks/>
          </p:cNvSpPr>
          <p:nvPr/>
        </p:nvSpPr>
        <p:spPr>
          <a:xfrm>
            <a:off x="0" y="1685692"/>
            <a:ext cx="12191999" cy="5183458"/>
          </a:xfrm>
          <a:prstGeom prst="rect">
            <a:avLst/>
          </a:prstGeom>
          <a:solidFill>
            <a:srgbClr val="E2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hlinkClick r:id="rId2"/>
            <a:extLst>
              <a:ext uri="{FF2B5EF4-FFF2-40B4-BE49-F238E27FC236}">
                <a16:creationId xmlns:a16="http://schemas.microsoft.com/office/drawing/2014/main" id="{4A1329B1-AA3F-1F50-7754-45C0860BBA21}"/>
              </a:ext>
            </a:extLst>
          </p:cNvPr>
          <p:cNvSpPr txBox="1">
            <a:spLocks/>
          </p:cNvSpPr>
          <p:nvPr/>
        </p:nvSpPr>
        <p:spPr>
          <a:xfrm>
            <a:off x="-3" y="6274794"/>
            <a:ext cx="12202272" cy="261610"/>
          </a:xfrm>
          <a:prstGeom prst="rect">
            <a:avLst/>
          </a:prstGeom>
          <a:solidFill>
            <a:srgbClr val="ED3C8D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Click here to download the full report, </a:t>
            </a: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‘</a:t>
            </a:r>
            <a:r>
              <a:rPr lang="en-US" sz="1100" b="1" i="1" u="sng">
                <a:solidFill>
                  <a:srgbClr val="FFE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Lead Story: How Multiscreen TV Drives Cross-Partisan Engagement for Political Ad Campaigns</a:t>
            </a: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’ </a:t>
            </a: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to learn more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2F60A46-5A06-AD80-5568-AB1260F3234F}"/>
              </a:ext>
            </a:extLst>
          </p:cNvPr>
          <p:cNvSpPr/>
          <p:nvPr/>
        </p:nvSpPr>
        <p:spPr>
          <a:xfrm>
            <a:off x="-1" y="0"/>
            <a:ext cx="2880853" cy="321596"/>
          </a:xfrm>
          <a:prstGeom prst="rect">
            <a:avLst/>
          </a:prstGeom>
          <a:solidFill>
            <a:srgbClr val="1B1464"/>
          </a:solidFill>
          <a:ln>
            <a:solidFill>
              <a:srgbClr val="1B14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Viewer Satisfaction with Local TV News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B540ECF2-1AD5-BA7F-BEC7-7E9FA113C96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83207" y="6519043"/>
            <a:ext cx="11708793" cy="350107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B781FB43-7480-124D-CFA5-6FB48C6C90F9}"/>
              </a:ext>
            </a:extLst>
          </p:cNvPr>
          <p:cNvSpPr/>
          <p:nvPr/>
        </p:nvSpPr>
        <p:spPr>
          <a:xfrm>
            <a:off x="483207" y="6533170"/>
            <a:ext cx="116872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sng" strike="noStrike" kern="1200" cap="none" spc="150" normalizeH="0" baseline="0" noProof="0">
                <a:ln>
                  <a:noFill/>
                </a:ln>
                <a:solidFill>
                  <a:srgbClr val="00BFF2"/>
                </a:solidFill>
                <a:effectLst/>
                <a:uLnTx/>
                <a:uFillTx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theVAB.com/insights</a:t>
            </a:r>
            <a:endParaRPr kumimoji="0" lang="en-US" sz="1800" b="1" i="0" u="sng" strike="noStrike" kern="1200" cap="none" spc="150" normalizeH="0" baseline="0" noProof="0">
              <a:ln>
                <a:noFill/>
              </a:ln>
              <a:solidFill>
                <a:srgbClr val="00BFF2"/>
              </a:solidFill>
              <a:effectLst/>
              <a:uLnTx/>
              <a:uFillTx/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EA554892-0D0F-B2DA-1C0E-05ECFA1D96F1}"/>
              </a:ext>
            </a:extLst>
          </p:cNvPr>
          <p:cNvSpPr/>
          <p:nvPr/>
        </p:nvSpPr>
        <p:spPr>
          <a:xfrm>
            <a:off x="10267952" y="0"/>
            <a:ext cx="1924048" cy="1671565"/>
          </a:xfrm>
          <a:prstGeom prst="rect">
            <a:avLst/>
          </a:prstGeom>
          <a:noFill/>
          <a:ln w="28575">
            <a:solidFill>
              <a:srgbClr val="ED3C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7AA002B-1E6B-ADF2-D71F-BEC385E36C62}"/>
              </a:ext>
            </a:extLst>
          </p:cNvPr>
          <p:cNvSpPr txBox="1"/>
          <p:nvPr/>
        </p:nvSpPr>
        <p:spPr>
          <a:xfrm>
            <a:off x="10233660" y="-16343"/>
            <a:ext cx="1996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ED3C8D"/>
                </a:solidFill>
                <a:effectLst/>
                <a:uLnTx/>
                <a:uFillTx/>
                <a:latin typeface="+mj-lt"/>
                <a:cs typeface="Arial" panose="020B0604020202020204" pitchFamily="34" charset="0"/>
              </a:rPr>
              <a:t>Scan or click to access more </a:t>
            </a:r>
            <a:r>
              <a:rPr lang="en-US" sz="1000" b="1">
                <a:solidFill>
                  <a:srgbClr val="ED3C8D"/>
                </a:solidFill>
                <a:latin typeface="+mj-lt"/>
                <a:cs typeface="Arial" panose="020B0604020202020204" pitchFamily="34" charset="0"/>
              </a:rPr>
              <a:t>local insights</a:t>
            </a:r>
            <a:endParaRPr kumimoji="0" lang="en-US" sz="1000" b="1" i="0" u="none" strike="noStrike" kern="1200" cap="none" spc="0" normalizeH="0" baseline="0" noProof="0">
              <a:ln>
                <a:noFill/>
              </a:ln>
              <a:solidFill>
                <a:srgbClr val="ED3C8D"/>
              </a:solidFill>
              <a:effectLst/>
              <a:uLnTx/>
              <a:uFillTx/>
              <a:latin typeface="+mj-lt"/>
              <a:cs typeface="Arial" panose="020B0604020202020204" pitchFamily="34" charset="0"/>
            </a:endParaRPr>
          </a:p>
        </p:txBody>
      </p:sp>
      <p:pic>
        <p:nvPicPr>
          <p:cNvPr id="27" name="Picture 2">
            <a:hlinkClick r:id="rId5"/>
            <a:extLst>
              <a:ext uri="{FF2B5EF4-FFF2-40B4-BE49-F238E27FC236}">
                <a16:creationId xmlns:a16="http://schemas.microsoft.com/office/drawing/2014/main" id="{1BCEDBCD-4A49-8D46-17FF-5D101370E55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627" t="8925" r="8225" b="7734"/>
          <a:stretch/>
        </p:blipFill>
        <p:spPr bwMode="auto">
          <a:xfrm>
            <a:off x="10676741" y="521763"/>
            <a:ext cx="1106470" cy="110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99FB551E-E504-DBC1-6BE2-E1B324AB5F9E}"/>
              </a:ext>
            </a:extLst>
          </p:cNvPr>
          <p:cNvGraphicFramePr/>
          <p:nvPr/>
        </p:nvGraphicFramePr>
        <p:xfrm>
          <a:off x="131157" y="2413779"/>
          <a:ext cx="5508196" cy="35235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BDD1BD95-53D8-C1A8-2264-EE81CA98BA6D}"/>
              </a:ext>
            </a:extLst>
          </p:cNvPr>
          <p:cNvCxnSpPr>
            <a:cxnSpLocks/>
          </p:cNvCxnSpPr>
          <p:nvPr/>
        </p:nvCxnSpPr>
        <p:spPr>
          <a:xfrm>
            <a:off x="6001546" y="2283187"/>
            <a:ext cx="0" cy="3523593"/>
          </a:xfrm>
          <a:prstGeom prst="line">
            <a:avLst/>
          </a:prstGeom>
          <a:ln>
            <a:solidFill>
              <a:srgbClr val="1B1464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36990026-A1A7-0D93-B95B-AA7BEFD5598A}"/>
              </a:ext>
            </a:extLst>
          </p:cNvPr>
          <p:cNvSpPr txBox="1"/>
          <p:nvPr/>
        </p:nvSpPr>
        <p:spPr>
          <a:xfrm>
            <a:off x="928636" y="2111252"/>
            <a:ext cx="3913238" cy="314681"/>
          </a:xfrm>
          <a:prstGeom prst="rect">
            <a:avLst/>
          </a:prstGeom>
          <a:solidFill>
            <a:srgbClr val="1B1464"/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Speed of </a:t>
            </a:r>
            <a:r>
              <a:rPr kumimoji="0" lang="en-US" sz="1400" b="1" i="0" u="sng" strike="noStrike" kern="1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breaking news</a:t>
            </a:r>
            <a:r>
              <a:rPr kumimoji="0" lang="en-US" sz="1400" b="1" i="0" u="none" strike="noStrike" kern="1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 coverage on TV </a:t>
            </a:r>
            <a:endParaRPr kumimoji="0" lang="en-US" sz="1200" b="1" i="0" u="none" strike="noStrike" kern="1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3F615E90-2FCB-2C99-ABBF-6418C5F4651D}"/>
              </a:ext>
            </a:extLst>
          </p:cNvPr>
          <p:cNvGraphicFramePr/>
          <p:nvPr/>
        </p:nvGraphicFramePr>
        <p:xfrm>
          <a:off x="6339292" y="2417580"/>
          <a:ext cx="5508196" cy="35235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1819FDF0-A013-F4F4-CFC6-FEB9FA4D1E5D}"/>
              </a:ext>
            </a:extLst>
          </p:cNvPr>
          <p:cNvSpPr txBox="1"/>
          <p:nvPr/>
        </p:nvSpPr>
        <p:spPr>
          <a:xfrm>
            <a:off x="6672456" y="2111252"/>
            <a:ext cx="4841869" cy="306109"/>
          </a:xfrm>
          <a:prstGeom prst="rect">
            <a:avLst/>
          </a:prstGeom>
          <a:solidFill>
            <a:srgbClr val="1B1464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marR="0" lvl="0" indent="0" algn="ctr" fontAlgn="auto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1" i="0" strike="noStrike" kern="10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Information about </a:t>
            </a:r>
            <a:r>
              <a:rPr kumimoji="0" lang="en-US" sz="1400" b="1" i="0" u="sng" strike="noStrike" kern="1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my community</a:t>
            </a:r>
            <a:r>
              <a:rPr kumimoji="0" lang="en-US" sz="1400" b="1" i="0" u="none" strike="noStrike" kern="1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 from local TV news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1C5DFC5-7487-30CD-1450-59E7036362B8}"/>
              </a:ext>
            </a:extLst>
          </p:cNvPr>
          <p:cNvSpPr txBox="1"/>
          <p:nvPr/>
        </p:nvSpPr>
        <p:spPr>
          <a:xfrm>
            <a:off x="1012073" y="1748011"/>
            <a:ext cx="10435698" cy="3366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sng" strike="noStrike" kern="1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% of respondents who are satisfied with the following…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7A0A3F5-12F9-4311-E6E8-F5062465E676}"/>
              </a:ext>
            </a:extLst>
          </p:cNvPr>
          <p:cNvSpPr txBox="1"/>
          <p:nvPr/>
        </p:nvSpPr>
        <p:spPr>
          <a:xfrm>
            <a:off x="461688" y="5851347"/>
            <a:ext cx="117087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Source: </a:t>
            </a:r>
            <a:r>
              <a:rPr kumimoji="0" lang="en-US" sz="800" b="0" i="0" u="none" strike="noStrike" kern="1200" cap="none" spc="0" normalizeH="0" baseline="0" noProof="0" err="1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Dynata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Media Consumption and Political Sentiment survey, fielded December 2025 (n=2,319). Survey base: A18+ U.S. respondents. Q10. Please indicate your overall level of satisfaction with the following. Reflects respondents who answered ‘satisfied’ or ‘very satisfied’ &amp; ‘dissatisfied’ or ‘very dissatisfied.’ Base = All News Respondents (n=1,276). Potential Voter respondents (n=988), Non-Voter respondents (n=226), Republican respondents (n=413), Democrat respondents (n=389), Independent respondents (n=309). 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57B88AD-0BD1-FF12-CD44-D08745D7E9C7}"/>
              </a:ext>
            </a:extLst>
          </p:cNvPr>
          <p:cNvSpPr/>
          <p:nvPr/>
        </p:nvSpPr>
        <p:spPr>
          <a:xfrm>
            <a:off x="244929" y="445295"/>
            <a:ext cx="10023023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Audiences value the speediness and quality of information that TV news provides, especially in their local community</a:t>
            </a:r>
          </a:p>
        </p:txBody>
      </p:sp>
    </p:spTree>
    <p:extLst>
      <p:ext uri="{BB962C8B-B14F-4D97-AF65-F5344CB8AC3E}">
        <p14:creationId xmlns:p14="http://schemas.microsoft.com/office/powerpoint/2010/main" val="10876431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24291D3CFFFB3468A8BEBC160241642" ma:contentTypeVersion="19" ma:contentTypeDescription="Create a new document." ma:contentTypeScope="" ma:versionID="ca9a50b37f8fd7aa2bb61aaf8ef7694c">
  <xsd:schema xmlns:xsd="http://www.w3.org/2001/XMLSchema" xmlns:xs="http://www.w3.org/2001/XMLSchema" xmlns:p="http://schemas.microsoft.com/office/2006/metadata/properties" xmlns:ns2="97cdb7a3-d8d8-4d5a-8559-ae518cf29f49" xmlns:ns3="8ffbcc2d-a520-42b9-8ca7-e090664160a6" targetNamespace="http://schemas.microsoft.com/office/2006/metadata/properties" ma:root="true" ma:fieldsID="157455a0c779238415b359be0495f7ed" ns2:_="" ns3:_="">
    <xsd:import namespace="97cdb7a3-d8d8-4d5a-8559-ae518cf29f49"/>
    <xsd:import namespace="8ffbcc2d-a520-42b9-8ca7-e090664160a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7cdb7a3-d8d8-4d5a-8559-ae518cf29f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c637ead-fd64-45b4-abde-ec2d09ec102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fbcc2d-a520-42b9-8ca7-e090664160a6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192ae5e6-0bf7-4809-94d2-b453c12df252}" ma:internalName="TaxCatchAll" ma:showField="CatchAllData" ma:web="8ffbcc2d-a520-42b9-8ca7-e090664160a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ffbcc2d-a520-42b9-8ca7-e090664160a6" xsi:nil="true"/>
    <lcf76f155ced4ddcb4097134ff3c332f xmlns="97cdb7a3-d8d8-4d5a-8559-ae518cf29f49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A4371A8F-D228-4356-8F01-70CB90DB0FFD}"/>
</file>

<file path=customXml/itemProps2.xml><?xml version="1.0" encoding="utf-8"?>
<ds:datastoreItem xmlns:ds="http://schemas.openxmlformats.org/officeDocument/2006/customXml" ds:itemID="{A1DAA9D2-5DEE-4843-81C5-473D8EC1DE97}"/>
</file>

<file path=customXml/itemProps3.xml><?xml version="1.0" encoding="utf-8"?>
<ds:datastoreItem xmlns:ds="http://schemas.openxmlformats.org/officeDocument/2006/customXml" ds:itemID="{8B98017F-7103-4174-B8AB-9FA9B4B7D98D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203</Words>
  <Application>Microsoft Office PowerPoint</Application>
  <PresentationFormat>Widescreen</PresentationFormat>
  <Paragraphs>13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Dylan Breger</dc:creator>
  <cp:lastModifiedBy>Dylan Breger</cp:lastModifiedBy>
  <cp:revision>1</cp:revision>
  <dcterms:created xsi:type="dcterms:W3CDTF">2026-04-07T16:48:51Z</dcterms:created>
  <dcterms:modified xsi:type="dcterms:W3CDTF">2026-04-07T16:49:01Z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0x010100C24291D3CFFFB3468A8BEBC160241642</vt:lpwstr>
  </property>
</Properties>
</file>