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42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87D1513-E195-47A5-907D-192846C9425D}" v="1" dt="2026-04-07T16:41:46.1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delSld modSld">
      <pc:chgData name="Dylan Breger" userId="9b3da09f-10fe-42ec-9aa5-9fa2a3e9cc20" providerId="ADAL" clId="{F98534C6-B0C5-430B-9C0B-35D9871B4C23}" dt="2026-04-07T16:41:47.295" v="2" actId="47"/>
      <pc:docMkLst>
        <pc:docMk/>
      </pc:docMkLst>
      <pc:sldChg chg="new del">
        <pc:chgData name="Dylan Breger" userId="9b3da09f-10fe-42ec-9aa5-9fa2a3e9cc20" providerId="ADAL" clId="{F98534C6-B0C5-430B-9C0B-35D9871B4C23}" dt="2026-04-07T16:41:47.295" v="2" actId="47"/>
        <pc:sldMkLst>
          <pc:docMk/>
          <pc:sldMk cId="2572851185" sldId="256"/>
        </pc:sldMkLst>
      </pc:sldChg>
      <pc:sldChg chg="add">
        <pc:chgData name="Dylan Breger" userId="9b3da09f-10fe-42ec-9aa5-9fa2a3e9cc20" providerId="ADAL" clId="{F98534C6-B0C5-430B-9C0B-35D9871B4C23}" dt="2026-04-07T16:41:46.165" v="1"/>
        <pc:sldMkLst>
          <pc:docMk/>
          <pc:sldMk cId="3601268216" sldId="214747442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6727849892604789"/>
          <c:y val="8.4089841980582572E-2"/>
          <c:w val="0.49363722727905712"/>
          <c:h val="0.84636079897910066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Completely agree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Increases brand favorability and strengthens positive brand associations</c:v>
                </c:pt>
                <c:pt idx="1">
                  <c:v>Drives performance across the full funnel, from awareness to conversion</c:v>
                </c:pt>
                <c:pt idx="2">
                  <c:v>Improves ad recall</c:v>
                </c:pt>
                <c:pt idx="3">
                  <c:v>Captures more audience attention</c:v>
                </c:pt>
                <c:pt idx="4">
                  <c:v>Improves ROI / ROAS by delivering stronger engagement and outcomes</c:v>
                </c:pt>
                <c:pt idx="5">
                  <c:v>Enhances perception of the brand as high-quality, credible or trustworthy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0.46</c:v>
                </c:pt>
                <c:pt idx="1">
                  <c:v>0.33</c:v>
                </c:pt>
                <c:pt idx="2">
                  <c:v>0.38</c:v>
                </c:pt>
                <c:pt idx="3">
                  <c:v>0.49</c:v>
                </c:pt>
                <c:pt idx="4">
                  <c:v>0.33</c:v>
                </c:pt>
                <c:pt idx="5">
                  <c:v>0.37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ED7-4F07-9CD8-711706D230D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Somewhat agree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bg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Increases brand favorability and strengthens positive brand associations</c:v>
                </c:pt>
                <c:pt idx="1">
                  <c:v>Drives performance across the full funnel, from awareness to conversion</c:v>
                </c:pt>
                <c:pt idx="2">
                  <c:v>Improves ad recall</c:v>
                </c:pt>
                <c:pt idx="3">
                  <c:v>Captures more audience attention</c:v>
                </c:pt>
                <c:pt idx="4">
                  <c:v>Improves ROI / ROAS by delivering stronger engagement and outcomes</c:v>
                </c:pt>
                <c:pt idx="5">
                  <c:v>Enhances perception of the brand as high-quality, credible or trustworthy</c:v>
                </c:pt>
              </c:strCache>
            </c:strRef>
          </c:cat>
          <c:val>
            <c:numRef>
              <c:f>Sheet1!$C$2:$C$7</c:f>
              <c:numCache>
                <c:formatCode>0%</c:formatCode>
                <c:ptCount val="6"/>
                <c:pt idx="0">
                  <c:v>0.42</c:v>
                </c:pt>
                <c:pt idx="1">
                  <c:v>0.52</c:v>
                </c:pt>
                <c:pt idx="2">
                  <c:v>0.46</c:v>
                </c:pt>
                <c:pt idx="3">
                  <c:v>0.35</c:v>
                </c:pt>
                <c:pt idx="4">
                  <c:v>0.51</c:v>
                </c:pt>
                <c:pt idx="5">
                  <c:v>0.47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ED7-4F07-9CD8-711706D230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100"/>
        <c:axId val="1157988559"/>
        <c:axId val="1157982319"/>
      </c:barChart>
      <c:catAx>
        <c:axId val="1157988559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accent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57982319"/>
        <c:crosses val="autoZero"/>
        <c:auto val="1"/>
        <c:lblAlgn val="ctr"/>
        <c:lblOffset val="100"/>
        <c:noMultiLvlLbl val="0"/>
      </c:catAx>
      <c:valAx>
        <c:axId val="1157982319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115798855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671829936360731"/>
          <c:y val="1.2016146104982799E-2"/>
          <c:w val="0.26412168375287848"/>
          <c:h val="5.876962950899253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54F1F-47A2-DF3A-B5C1-954BEF4094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BA4E95-286F-7398-D845-8EC4580510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5DE9F9-17D0-121D-52A0-71119E455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42B64D-0EE6-A61A-4DD3-76DF4DEBDA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AD84C8-1324-F45F-6074-E47A386E5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6474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CBDA1-EAFE-B590-4C95-2D72015A8C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85D465-761D-9C7D-8725-3EB81BB38A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B59893-2F82-3D74-D75C-2F1B0D5A54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4A2C54-ED28-B8FC-EFF5-011CE7C4E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9640E-C63F-4D3B-4383-14EDD04F7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4071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9EAC4A-FE61-F9FC-6EF7-A788535989E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2F69CA-6F57-0634-7048-FA5EE445DE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883D59-147F-490E-A12B-4417A71CD0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8E7AA5-B99E-2801-75B8-AABA2777C7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777E0-001C-45C4-F915-1D76B9848B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66853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9FD4A8-5EB7-1E50-E77A-E5849FE4B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4828CD-14A5-EB54-2279-D76DE104EEC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1A44AA-B050-F9E7-29B8-ABAF5E65B2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C8CED8-FD86-7827-7799-B827B1EA6F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5DAFA4-A698-D01E-B10C-A21268471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88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08986-40B1-41EA-425B-79E92954BA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6DD3B9C-505D-44B9-797E-8A6C2C38FE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889D264-E750-CD9E-B63C-1B2F33493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09C180-829C-68B3-5012-77C8AE8A5B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029B1E-3769-95D0-7502-0E5D8742C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9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8ABC3-B780-740E-CD1D-FE5E29EDD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7428CB-8227-6B10-20AB-186FC56EB0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3B79611-90B6-1980-7CEE-A68B179C8C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E67116-DD09-05AD-B9AB-A4EE6E9D20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04E360-C1A8-6F63-008D-3EE447367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8E0884-97C1-BCB2-B5A0-31332A466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33422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54F26-2C02-2EE2-B46B-3C12F8A157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372DF26-3F3B-03DA-39FC-6530454FA2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85AADD5-8E16-4F92-8606-9E8B61CE2DF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18B0DC0-A3CD-6DA5-52E0-98CD1BAAF91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186969-1895-8386-22D8-F28670DD1D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84122BE-4917-E8FF-277C-8C3B39DD7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A3EB2D-AF5E-7DFB-8D17-1E93CCCF1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71FDB36-908F-AF57-6118-0025B66B4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4155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3E0CB-0B66-9459-4CC6-EA27AF9E94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F55BB8-2033-CC5F-2BC7-F0156BD50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8DD36F-E994-A70B-E512-72E7D1AD0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F78066F-3252-443F-FB9B-B29FDAAAA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1847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5CB33AC-E558-D5B0-7C27-D947AC2BE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2A2BE6-FF88-FA33-0793-23E486F92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BC2D10-4D38-1EB7-47D1-82F9535634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894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2D8BE-5385-90E5-811E-D89A6F3D27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BA25D4-D9F7-1B40-5BA3-2CE9798B7D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47DC18A-3F7C-BC3B-603D-90C778A20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9E69BE-C762-D6E3-F1D8-F4DAACB16A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06ACD-BDAF-D40A-5865-3415BD8A1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7C824A9-9C34-5B57-6515-215E8E3376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13938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6AE7F-68DD-B425-1A3D-ACD93DD890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E31F0E-23DC-692E-84D9-0E2C26EF18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03C77D6-FAD4-BB83-9E9E-5D92117324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98D0B5-C6EC-1517-AA19-F0B8138A84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5123DFA-B9CA-280E-485E-71B660A30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1B75283-7F79-EB9D-1800-F338508C58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001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FFB842A-C6EB-B5EF-168E-748E4613A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265BC9-FF84-E33A-56C8-E57D176D3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14525B-6E6C-4B70-D251-E032ACFCB27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965D3FE-10D8-4F9C-A920-DE44975126C6}" type="datetimeFigureOut">
              <a:rPr lang="en-US" smtClean="0"/>
              <a:t>4/7/2026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EB400-477F-7D26-7C7C-9CC3C00BEB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D46449-F4F3-A728-AF31-C164B9220C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D5E9FD0-AA70-4C85-9231-3021B79D9A4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85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premion.com/2026-ctv-ott-advertiser-survey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011AB8-87A9-B903-4FB4-30FEF3A0C1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77C5FB68-E0DA-5460-C461-DDE4C158BB2C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FB1A23E-86D9-9CE0-1BA0-243751B9DC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E5366D5-40A8-8F23-EA8C-8D4D785AC7B7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E102071-8058-5C9D-9B1F-68F790A3B11E}"/>
              </a:ext>
            </a:extLst>
          </p:cNvPr>
          <p:cNvSpPr txBox="1"/>
          <p:nvPr/>
        </p:nvSpPr>
        <p:spPr>
          <a:xfrm>
            <a:off x="-10270" y="1708296"/>
            <a:ext cx="1221253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Agreement with statements on advertising in CTV/streaming TV premium content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(Sorted by Total ‘Completely / Somewhat Agree’)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B913FA-0C33-D8E5-FFC2-72407D466B40}"/>
              </a:ext>
            </a:extLst>
          </p:cNvPr>
          <p:cNvSpPr/>
          <p:nvPr/>
        </p:nvSpPr>
        <p:spPr>
          <a:xfrm>
            <a:off x="0" y="0"/>
            <a:ext cx="3421626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Impact of Premium CTV on Full-Funnel</a:t>
            </a: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Results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E47E8B6-E7F2-8C48-6A37-5224A47E7331}"/>
              </a:ext>
            </a:extLst>
          </p:cNvPr>
          <p:cNvSpPr/>
          <p:nvPr/>
        </p:nvSpPr>
        <p:spPr>
          <a:xfrm>
            <a:off x="75405" y="440921"/>
            <a:ext cx="1024831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Premium content on CTV delivers results by increasing brand health metrics and driving performance across the full funnel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FD958B1-970B-EEDE-B357-4A562435A940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5927661-5BB2-5B73-5A1F-1CB22682DBEA}"/>
              </a:ext>
            </a:extLst>
          </p:cNvPr>
          <p:cNvSpPr txBox="1"/>
          <p:nvPr/>
        </p:nvSpPr>
        <p:spPr>
          <a:xfrm>
            <a:off x="10267952" y="-16343"/>
            <a:ext cx="19343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000" b="1">
                <a:solidFill>
                  <a:srgbClr val="ED3C8D"/>
                </a:solidFill>
                <a:latin typeface="Helvetica" panose="020B0604020202020204" pitchFamily="34" charset="0"/>
                <a:cs typeface="Helvetica" panose="020B0604020202020204" pitchFamily="34" charset="0"/>
              </a:rPr>
              <a:t>Scan or click to access more premium video insights</a:t>
            </a: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844E04F0-942E-2D36-0C49-136CA019757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9" name="Chart 18">
            <a:extLst>
              <a:ext uri="{FF2B5EF4-FFF2-40B4-BE49-F238E27FC236}">
                <a16:creationId xmlns:a16="http://schemas.microsoft.com/office/drawing/2014/main" id="{CD22B5F9-17CC-DE1C-B6FC-3E7847DF400F}"/>
              </a:ext>
            </a:extLst>
          </p:cNvPr>
          <p:cNvGraphicFramePr/>
          <p:nvPr/>
        </p:nvGraphicFramePr>
        <p:xfrm>
          <a:off x="85402" y="2152563"/>
          <a:ext cx="11697809" cy="40653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5EAE2CC0-BBC0-6895-702C-EB08F444AADF}"/>
              </a:ext>
            </a:extLst>
          </p:cNvPr>
          <p:cNvSpPr txBox="1"/>
          <p:nvPr/>
        </p:nvSpPr>
        <p:spPr>
          <a:xfrm>
            <a:off x="479898" y="6052354"/>
            <a:ext cx="1161339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Premion &amp; Advertiser Perceptions,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2026 CTV / OTT Advertiser Survey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25" name="TextBox 24">
            <a:hlinkClick r:id="rId7"/>
            <a:extLst>
              <a:ext uri="{FF2B5EF4-FFF2-40B4-BE49-F238E27FC236}">
                <a16:creationId xmlns:a16="http://schemas.microsoft.com/office/drawing/2014/main" id="{752A1E7A-2FAF-6B89-3655-13BD7ED4C692}"/>
              </a:ext>
            </a:extLst>
          </p:cNvPr>
          <p:cNvSpPr txBox="1">
            <a:spLocks/>
          </p:cNvSpPr>
          <p:nvPr/>
        </p:nvSpPr>
        <p:spPr>
          <a:xfrm>
            <a:off x="-3" y="6251248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see more from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Premion</a:t>
            </a:r>
          </a:p>
        </p:txBody>
      </p:sp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6B84708F-24E4-887E-D259-9D1F8D015FBF}"/>
              </a:ext>
            </a:extLst>
          </p:cNvPr>
          <p:cNvGraphicFramePr>
            <a:graphicFrameLocks noGrp="1"/>
          </p:cNvGraphicFramePr>
          <p:nvPr/>
        </p:nvGraphicFramePr>
        <p:xfrm>
          <a:off x="10843950" y="1821481"/>
          <a:ext cx="939261" cy="408886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939261">
                  <a:extLst>
                    <a:ext uri="{9D8B030D-6E8A-4147-A177-3AD203B41FA5}">
                      <a16:colId xmlns:a16="http://schemas.microsoft.com/office/drawing/2014/main" val="1721761953"/>
                    </a:ext>
                  </a:extLst>
                </a:gridCol>
              </a:tblGrid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1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Completely/Somewhat Agree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365460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88%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34069312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0511048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85%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3309337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62210149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84%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23650919"/>
                  </a:ext>
                </a:extLst>
              </a:tr>
              <a:tr h="584123">
                <a:tc>
                  <a:txBody>
                    <a:bodyPr/>
                    <a:lstStyle/>
                    <a:p>
                      <a:pPr algn="ctr"/>
                      <a:r>
                        <a:rPr lang="en-US" sz="2000" b="1">
                          <a:solidFill>
                            <a:srgbClr val="1B1464"/>
                          </a:solidFill>
                          <a:latin typeface="Arial" panose="020B0604020202020204" pitchFamily="34" charset="0"/>
                        </a:rPr>
                        <a:t>83%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74187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12682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6E1D01B-CA14-469F-A152-C1EDD1B31A50}"/>
</file>

<file path=customXml/itemProps2.xml><?xml version="1.0" encoding="utf-8"?>
<ds:datastoreItem xmlns:ds="http://schemas.openxmlformats.org/officeDocument/2006/customXml" ds:itemID="{4711282B-F6FA-4978-BFEF-CD88DB1E6C05}"/>
</file>

<file path=customXml/itemProps3.xml><?xml version="1.0" encoding="utf-8"?>
<ds:datastoreItem xmlns:ds="http://schemas.openxmlformats.org/officeDocument/2006/customXml" ds:itemID="{2F322D04-819F-45B8-9C3C-7E17E74205C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Widescreen</PresentationFormat>
  <Paragraphs>15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2026-04-07T16:41:31Z</dcterms:created>
  <dcterms:modified xsi:type="dcterms:W3CDTF">2026-04-07T16:41:48Z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