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37659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855EDF-F9CE-3B66-C6A5-06158391F461}" name="Leah Montner Dixon" initials="L" userId="S::leahm@thevab.com::d5b2ae9e-9213-4442-b7df-4db8cbe51e5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AFFBDB-F3DE-477D-8AFE-C7A11243176D}" v="1" dt="2025-08-10T21:00:39.3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" d="100"/>
          <a:sy n="10" d="100"/>
        </p:scale>
        <p:origin x="-86" y="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2.xml"/><Relationship Id="rId5" Type="http://schemas.openxmlformats.org/officeDocument/2006/relationships/theme" Target="theme/theme1.xml"/><Relationship Id="rId10" Type="http://schemas.openxmlformats.org/officeDocument/2006/relationships/customXml" Target="../customXml/item1.xml"/><Relationship Id="rId4" Type="http://schemas.openxmlformats.org/officeDocument/2006/relationships/viewProps" Target="viewProps.xml"/><Relationship Id="rId9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ACAFFBDB-F3DE-477D-8AFE-C7A11243176D}"/>
    <pc:docChg chg="addSld modSld">
      <pc:chgData name="Dylan Breger" userId="9b3da09f-10fe-42ec-9aa5-9fa2a3e9cc20" providerId="ADAL" clId="{ACAFFBDB-F3DE-477D-8AFE-C7A11243176D}" dt="2025-08-10T21:00:39.325" v="0"/>
      <pc:docMkLst>
        <pc:docMk/>
      </pc:docMkLst>
      <pc:sldChg chg="add">
        <pc:chgData name="Dylan Breger" userId="9b3da09f-10fe-42ec-9aa5-9fa2a3e9cc20" providerId="ADAL" clId="{ACAFFBDB-F3DE-477D-8AFE-C7A11243176D}" dt="2025-08-10T21:00:39.325" v="0"/>
        <pc:sldMkLst>
          <pc:docMk/>
          <pc:sldMk cId="3138188000" sldId="214737659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Streaming Only</c:v>
                </c:pt>
              </c:strCache>
            </c:strRef>
          </c:tx>
          <c:spPr>
            <a:solidFill>
              <a:srgbClr val="1B146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200" b="1" i="0" u="none" strike="noStrike" kern="1200" baseline="0">
                    <a:solidFill>
                      <a:schemeClr val="bg1"/>
                    </a:solidFill>
                    <a:latin typeface="Helvetica" panose="020B04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Q2 '23</c:v>
                </c:pt>
                <c:pt idx="1">
                  <c:v>Q3 '23</c:v>
                </c:pt>
                <c:pt idx="2">
                  <c:v>Q4 '23</c:v>
                </c:pt>
                <c:pt idx="3">
                  <c:v>Q1 '24</c:v>
                </c:pt>
                <c:pt idx="4">
                  <c:v>Q2 '24</c:v>
                </c:pt>
                <c:pt idx="5">
                  <c:v>Q3 '24</c:v>
                </c:pt>
                <c:pt idx="6">
                  <c:v>Q4 '24</c:v>
                </c:pt>
                <c:pt idx="7">
                  <c:v>Q1 '25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0.29799999999999999</c:v>
                </c:pt>
                <c:pt idx="1">
                  <c:v>0.31</c:v>
                </c:pt>
                <c:pt idx="2">
                  <c:v>0.30299999999999999</c:v>
                </c:pt>
                <c:pt idx="3">
                  <c:v>0.308</c:v>
                </c:pt>
                <c:pt idx="4">
                  <c:v>0.32600000000000001</c:v>
                </c:pt>
                <c:pt idx="5">
                  <c:v>0.33300000000000002</c:v>
                </c:pt>
                <c:pt idx="6">
                  <c:v>0.33500000000000002</c:v>
                </c:pt>
                <c:pt idx="7">
                  <c:v>0.33800000000000002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B1-4406-B373-4066704BBF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Streaming &amp; Cable / Satellite / OTA / vMVPD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Helvetica" panose="020B04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Q2 '23</c:v>
                </c:pt>
                <c:pt idx="1">
                  <c:v>Q3 '23</c:v>
                </c:pt>
                <c:pt idx="2">
                  <c:v>Q4 '23</c:v>
                </c:pt>
                <c:pt idx="3">
                  <c:v>Q1 '24</c:v>
                </c:pt>
                <c:pt idx="4">
                  <c:v>Q2 '24</c:v>
                </c:pt>
                <c:pt idx="5">
                  <c:v>Q3 '24</c:v>
                </c:pt>
                <c:pt idx="6">
                  <c:v>Q4 '24</c:v>
                </c:pt>
                <c:pt idx="7">
                  <c:v>Q1 '25</c:v>
                </c:pt>
              </c:strCache>
            </c:strRef>
          </c:cat>
          <c:val>
            <c:numRef>
              <c:f>Sheet1!$C$2:$C$9</c:f>
              <c:numCache>
                <c:formatCode>0%</c:formatCode>
                <c:ptCount val="8"/>
                <c:pt idx="0">
                  <c:v>0.57399999999999995</c:v>
                </c:pt>
                <c:pt idx="1">
                  <c:v>0.57599999999999996</c:v>
                </c:pt>
                <c:pt idx="2">
                  <c:v>0.59199999999999997</c:v>
                </c:pt>
                <c:pt idx="3">
                  <c:v>0.58099999999999996</c:v>
                </c:pt>
                <c:pt idx="4">
                  <c:v>0.56399999999999995</c:v>
                </c:pt>
                <c:pt idx="5">
                  <c:v>0.56599999999999995</c:v>
                </c:pt>
                <c:pt idx="6">
                  <c:v>0.57199999999999995</c:v>
                </c:pt>
                <c:pt idx="7">
                  <c:v>0.56399999999999995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B1-4406-B373-4066704BBF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Only Cable / Satellite / OTA / vMVPD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200" b="1" i="0" u="none" strike="noStrike" kern="1200" baseline="0">
                    <a:solidFill>
                      <a:schemeClr val="bg1"/>
                    </a:solidFill>
                    <a:latin typeface="Helvetica" panose="020B04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Q2 '23</c:v>
                </c:pt>
                <c:pt idx="1">
                  <c:v>Q3 '23</c:v>
                </c:pt>
                <c:pt idx="2">
                  <c:v>Q4 '23</c:v>
                </c:pt>
                <c:pt idx="3">
                  <c:v>Q1 '24</c:v>
                </c:pt>
                <c:pt idx="4">
                  <c:v>Q2 '24</c:v>
                </c:pt>
                <c:pt idx="5">
                  <c:v>Q3 '24</c:v>
                </c:pt>
                <c:pt idx="6">
                  <c:v>Q4 '24</c:v>
                </c:pt>
                <c:pt idx="7">
                  <c:v>Q1 '25</c:v>
                </c:pt>
              </c:strCache>
            </c:strRef>
          </c:cat>
          <c:val>
            <c:numRef>
              <c:f>Sheet1!$D$2:$D$9</c:f>
              <c:numCache>
                <c:formatCode>0%</c:formatCode>
                <c:ptCount val="8"/>
                <c:pt idx="0">
                  <c:v>0.128</c:v>
                </c:pt>
                <c:pt idx="1">
                  <c:v>0.114</c:v>
                </c:pt>
                <c:pt idx="2">
                  <c:v>0.105</c:v>
                </c:pt>
                <c:pt idx="3">
                  <c:v>0.111</c:v>
                </c:pt>
                <c:pt idx="4">
                  <c:v>0.11</c:v>
                </c:pt>
                <c:pt idx="5">
                  <c:v>0.10199999999999999</c:v>
                </c:pt>
                <c:pt idx="6">
                  <c:v>9.4E-2</c:v>
                </c:pt>
                <c:pt idx="7">
                  <c:v>9.9000000000000005E-2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B1-4406-B373-4066704BBF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overlap val="100"/>
        <c:axId val="1438853855"/>
        <c:axId val="1438854335"/>
      </c:barChart>
      <c:catAx>
        <c:axId val="14388538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1B1464"/>
                </a:solidFill>
                <a:latin typeface="Helvetica" panose="020B0403020202020204" pitchFamily="34" charset="0"/>
                <a:ea typeface="+mn-ea"/>
                <a:cs typeface="+mn-cs"/>
              </a:defRPr>
            </a:pPr>
            <a:endParaRPr lang="en-US"/>
          </a:p>
        </c:txPr>
        <c:crossAx val="1438854335"/>
        <c:crosses val="autoZero"/>
        <c:auto val="1"/>
        <c:lblAlgn val="ctr"/>
        <c:lblOffset val="100"/>
        <c:noMultiLvlLbl val="0"/>
      </c:catAx>
      <c:valAx>
        <c:axId val="1438854335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4388538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8.0263495030735404E-2"/>
          <c:y val="2.3205042742044279E-2"/>
          <c:w val="0.83907740982903467"/>
          <c:h val="8.9079956598652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1B1464"/>
              </a:solidFill>
              <a:latin typeface="Helvetica" panose="020B0403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297F-9153-1B87-633A-683AB54B55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338343-7CC4-A88F-1FA7-1A2D74D441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DEA50-1E79-7384-B760-FE81B5E2C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A0AEC-B2FC-4279-093F-A659D765A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B2B0EB-3C9A-2D70-091C-8FA05104B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77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7B4E2-0B4C-FA15-DC23-E792D2340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8170F9-9C01-8592-E9C1-E19684C5D5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A4E98-9B4B-3ABE-C392-ABBDBD0D7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0953DC-9C67-5EA8-D993-6C00D2CFC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369E21-2AAC-276F-1E18-6B71AA5BE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41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845D43-721A-7E3C-EFB9-40B2E8A5A6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6BA05E-F190-FD0B-3750-806F1C463D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2BD24F-3959-8636-222B-4B73C05F0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ABE27-FC4C-21E6-8D17-174FF7ED3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59073-BF09-B72B-4A41-AD64B6B2D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566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632F3-A5C1-B242-31A8-40AC20940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FDAEE-FECA-DA7C-CC06-234285CC12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1AE9D1-6C24-C011-EC70-D7F821E94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4B6193-6001-C60A-D6ED-D58E63A18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93D555-1093-C137-B76B-63D9CEA4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16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575FA-0C42-1372-0AF6-3C1174C77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D16E20-8F73-4807-BC29-222A49463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64B059-C34A-1DB7-88AA-A404EE297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74412-0650-D5D1-3C5E-7F70A2ED1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16F3BE-4477-DE06-9CE0-EA18AFAC6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085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2BDBA-2D6A-FBC1-32E1-99D3AD7F8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F6F123-2ADE-F54B-1510-D03C9ECA1F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75746B-51A0-D512-3C69-EE9424FCD5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BC5939-F550-CE67-E371-35357604A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2B083A-C0EF-C05E-F5B6-B005CB2C3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3516F0-A769-68A2-65FC-64F1CF8CA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622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A6DB0-649E-B886-CCD3-8BCA91672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277700-35D1-37E5-FEA3-E5DFB5137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BA9391-FAEC-5C08-44E1-3F51B1686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6016FA-C2C6-EB9F-7A19-C856F7414D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310986-3BAD-2EDD-DC27-AB13909B99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C27674-CB6F-E820-6EAB-B0CCA8809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E7426F-59C0-73A8-78D2-11FD4EAE1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BCAA7-BD3D-B831-6E6D-764401106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729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9D02F-ABCB-E863-CC87-D1CDAEC15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805248-C221-DB13-A3F8-CBFBFE2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C96374-4A6F-4808-FD6C-FE5CA3437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2C8AA0-1C57-AC9A-30B5-F4C605E92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373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CC07AD-0C2B-1EEE-3112-CEBC38427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74C878-046D-387D-5778-F9295B3C8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9EAF6-654A-E931-EEB3-4B75F2283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145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406FC-696E-9A73-6AC8-7FC595002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18175-2703-44D5-5E29-3802C1EC0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06E9F-2EC7-C967-845A-521F8AF283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B6DC79-ACE3-3429-41C3-CADED498F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E8BF0E-E9D1-8B69-AD4B-E4C612427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8FB3C0-9A77-3BF6-78AA-F1EC185DD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27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72924-8997-2A61-D36E-730AC9126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71BBD5-D913-ED61-76D6-A9A53EAA17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D8D9BE-CBF7-465A-EB8E-A463626750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98A73-F898-8CC2-2943-C9F4C1ACE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1FF988-D5E8-B2DA-BD1D-2A4B388D2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BBC4B0-A881-F363-9ECC-265A502F0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71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4CC83D-209C-8C5F-F585-4E89FE10B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52BBCE-732E-F369-C2A9-934CC7AA1F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7A6699-8E5B-F5AA-984D-133F2B3334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399177-77CE-4EE8-B38F-9E6EA2CA02A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D7BAC-A3B9-4AFA-8D68-C051B2CCF2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18591-CB8B-AAB5-4D13-F46C85B0CD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6B498E-90F6-4158-BE1D-6679276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8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signin?utm_source=grab-and-go&amp;utm_medium=vab-insights&amp;utm_campaign=" TargetMode="External"/><Relationship Id="rId5" Type="http://schemas.openxmlformats.org/officeDocument/2006/relationships/chart" Target="../charts/chart1.xml"/><Relationship Id="rId4" Type="http://schemas.openxmlformats.org/officeDocument/2006/relationships/hyperlink" Target="https://www.inscape.tv/resources/insights/2025/report--inscape-tv-market-trends-q1-202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5E78D4E-CD08-4AAC-F876-C976E98829A0}"/>
              </a:ext>
            </a:extLst>
          </p:cNvPr>
          <p:cNvSpPr/>
          <p:nvPr/>
        </p:nvSpPr>
        <p:spPr>
          <a:xfrm>
            <a:off x="0" y="168501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FBADD0-1648-41F3-F99E-3725637C27FC}"/>
              </a:ext>
            </a:extLst>
          </p:cNvPr>
          <p:cNvSpPr/>
          <p:nvPr/>
        </p:nvSpPr>
        <p:spPr>
          <a:xfrm>
            <a:off x="260328" y="521763"/>
            <a:ext cx="1020447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Most Smart TV viewers use a mix of streaming and traditional TV services, though streaming-only usage is slowly rising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203721-61E5-47DB-471C-963C13624338}"/>
              </a:ext>
            </a:extLst>
          </p:cNvPr>
          <p:cNvSpPr/>
          <p:nvPr/>
        </p:nvSpPr>
        <p:spPr>
          <a:xfrm>
            <a:off x="0" y="0"/>
            <a:ext cx="2723746" cy="276998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Smart TVs: Viewing Share by Type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E612A4-54E9-9C9D-D058-6849C709C69A}"/>
              </a:ext>
            </a:extLst>
          </p:cNvPr>
          <p:cNvSpPr txBox="1"/>
          <p:nvPr/>
        </p:nvSpPr>
        <p:spPr>
          <a:xfrm>
            <a:off x="0" y="2005674"/>
            <a:ext cx="121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+mn-ea"/>
                <a:cs typeface="+mn-cs"/>
              </a:rPr>
              <a:t>% of Smart TVs: Streaming vs. Cable / Satellite / OTA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anose="020B0403020202020204" pitchFamily="34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E48BFE-A0BB-93F7-AA2C-9D64EC0E87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785A198-122D-5521-1982-5351DC0F3E8F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Helvetica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1D5B5E-9877-C7EF-7459-721637771324}"/>
              </a:ext>
            </a:extLst>
          </p:cNvPr>
          <p:cNvSpPr txBox="1"/>
          <p:nvPr/>
        </p:nvSpPr>
        <p:spPr>
          <a:xfrm>
            <a:off x="10233660" y="26057"/>
            <a:ext cx="1996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Scan or click to access more streaming insights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FC58E12-5C80-36F6-22FD-5A4B5AE10F55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4C5A46-7276-AE9C-D646-290B9E3DC493}"/>
              </a:ext>
            </a:extLst>
          </p:cNvPr>
          <p:cNvSpPr txBox="1"/>
          <p:nvPr/>
        </p:nvSpPr>
        <p:spPr>
          <a:xfrm>
            <a:off x="503714" y="5990717"/>
            <a:ext cx="114876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Source: Inscape,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TV Market Trends Report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, Q</a:t>
            </a:r>
            <a:r>
              <a:rPr lang="en-US" sz="80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202</a:t>
            </a:r>
            <a:r>
              <a:rPr lang="en-US" sz="80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5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. Inscape Nationally Representative Panel. Base: 1hr+ of total viewing to at least one source type in quarter. Gaming is excluded. Results do not add up to 100% due to rounding.</a:t>
            </a:r>
            <a:endParaRPr kumimoji="0" lang="fr-FR" sz="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1F07613-90B7-78DE-68FF-4B97553304F8}"/>
              </a:ext>
            </a:extLst>
          </p:cNvPr>
          <p:cNvSpPr txBox="1">
            <a:spLocks/>
          </p:cNvSpPr>
          <p:nvPr/>
        </p:nvSpPr>
        <p:spPr>
          <a:xfrm>
            <a:off x="-10272" y="6205737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Click here to see more insights from 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Inscape</a:t>
            </a:r>
            <a:endParaRPr kumimoji="0" lang="en-US" sz="1200" b="1" i="1" u="none" strike="noStrike" kern="1200" cap="none" spc="0" normalizeH="0" baseline="0" noProof="0">
              <a:ln>
                <a:noFill/>
              </a:ln>
              <a:solidFill>
                <a:srgbClr val="FFE600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0A48096C-2942-85E7-DA46-25BAA5FC22EE}"/>
              </a:ext>
            </a:extLst>
          </p:cNvPr>
          <p:cNvGraphicFramePr/>
          <p:nvPr/>
        </p:nvGraphicFramePr>
        <p:xfrm>
          <a:off x="614455" y="2499485"/>
          <a:ext cx="10963091" cy="3283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Picture 2">
            <a:hlinkClick r:id="rId6"/>
            <a:extLst>
              <a:ext uri="{FF2B5EF4-FFF2-40B4-BE49-F238E27FC236}">
                <a16:creationId xmlns:a16="http://schemas.microsoft.com/office/drawing/2014/main" id="{D30B765F-11D2-EE53-0778-0762574C79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188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8" ma:contentTypeDescription="Create a new document." ma:contentTypeScope="" ma:versionID="387be907f486394efa0aa922f6891cb4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5bf9659b688e4d2890b1db6b33d4e217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646E86A-01FB-4EE4-8D80-5A782C4167E9}"/>
</file>

<file path=customXml/itemProps2.xml><?xml version="1.0" encoding="utf-8"?>
<ds:datastoreItem xmlns:ds="http://schemas.openxmlformats.org/officeDocument/2006/customXml" ds:itemID="{E8E86D26-1DE7-4210-A522-526A3BB0321F}"/>
</file>

<file path=customXml/itemProps3.xml><?xml version="1.0" encoding="utf-8"?>
<ds:datastoreItem xmlns:ds="http://schemas.openxmlformats.org/officeDocument/2006/customXml" ds:itemID="{586E9A38-48EE-4CFE-B454-80B2AA8CF28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2025-08-10T21:00:38Z</dcterms:created>
  <dcterms:modified xsi:type="dcterms:W3CDTF">2025-08-10T21:00:49Z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