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02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B1D7F8-E77B-49BA-89FC-A22530986BE1}" v="1" dt="2025-04-01T21:04:33.0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DCB1D7F8-E77B-49BA-89FC-A22530986BE1}"/>
    <pc:docChg chg="addSld modSld">
      <pc:chgData name="Dylan Breger" userId="9b3da09f-10fe-42ec-9aa5-9fa2a3e9cc20" providerId="ADAL" clId="{DCB1D7F8-E77B-49BA-89FC-A22530986BE1}" dt="2025-04-01T21:04:33.077" v="0"/>
      <pc:docMkLst>
        <pc:docMk/>
      </pc:docMkLst>
      <pc:sldChg chg="add">
        <pc:chgData name="Dylan Breger" userId="9b3da09f-10fe-42ec-9aa5-9fa2a3e9cc20" providerId="ADAL" clId="{DCB1D7F8-E77B-49BA-89FC-A22530986BE1}" dt="2025-04-01T21:04:33.077" v="0"/>
        <pc:sldMkLst>
          <pc:docMk/>
          <pc:sldMk cId="3259673688" sldId="214747402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748679539554147E-2"/>
          <c:y val="5.8916407272071097E-3"/>
          <c:w val="0.93382677021110161"/>
          <c:h val="0.872448652825232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Platform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1B1464"/>
                    </a:solidFill>
                    <a:latin typeface="Helvetica" panose="020B0403020202020204" pitchFamily="34" charset="0"/>
                    <a:ea typeface="+mn-ea"/>
                    <a:cs typeface="Heebo" pitchFamily="2" charset="-79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NWSL</c:v>
                </c:pt>
                <c:pt idx="1">
                  <c:v>NASCAR</c:v>
                </c:pt>
                <c:pt idx="2">
                  <c:v>MLS</c:v>
                </c:pt>
                <c:pt idx="3">
                  <c:v>PGA</c:v>
                </c:pt>
                <c:pt idx="4">
                  <c:v>MLB</c:v>
                </c:pt>
                <c:pt idx="5">
                  <c:v>Women's NCAA Basketball</c:v>
                </c:pt>
                <c:pt idx="6">
                  <c:v>WNBA</c:v>
                </c:pt>
                <c:pt idx="7">
                  <c:v>Men's NCAA Basketball</c:v>
                </c:pt>
                <c:pt idx="8">
                  <c:v>NHL</c:v>
                </c:pt>
                <c:pt idx="9">
                  <c:v>NBA</c:v>
                </c:pt>
                <c:pt idx="10">
                  <c:v>NFL</c:v>
                </c:pt>
              </c:strCache>
            </c:strRef>
          </c:cat>
          <c:val>
            <c:numRef>
              <c:f>Sheet1!$B$2:$B$12</c:f>
              <c:numCache>
                <c:formatCode>0%</c:formatCode>
                <c:ptCount val="11"/>
                <c:pt idx="0">
                  <c:v>0.75</c:v>
                </c:pt>
                <c:pt idx="1">
                  <c:v>0.68</c:v>
                </c:pt>
                <c:pt idx="2">
                  <c:v>0.64</c:v>
                </c:pt>
                <c:pt idx="3">
                  <c:v>0.61</c:v>
                </c:pt>
                <c:pt idx="4">
                  <c:v>0.57999999999999996</c:v>
                </c:pt>
                <c:pt idx="5">
                  <c:v>0.56000000000000005</c:v>
                </c:pt>
                <c:pt idx="6">
                  <c:v>0.55000000000000004</c:v>
                </c:pt>
                <c:pt idx="7">
                  <c:v>0.51</c:v>
                </c:pt>
                <c:pt idx="8">
                  <c:v>0.49</c:v>
                </c:pt>
                <c:pt idx="9">
                  <c:v>0.43</c:v>
                </c:pt>
                <c:pt idx="10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F5-41C1-AFA0-6FB9701478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747912063"/>
        <c:axId val="747914943"/>
      </c:barChart>
      <c:catAx>
        <c:axId val="747912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1B1464"/>
                </a:solidFill>
                <a:latin typeface="Helvetica" panose="020B0403020202020204" pitchFamily="34" charset="0"/>
                <a:ea typeface="+mn-ea"/>
                <a:cs typeface="Heebo" pitchFamily="2" charset="-79"/>
              </a:defRPr>
            </a:pPr>
            <a:endParaRPr lang="en-US"/>
          </a:p>
        </c:txPr>
        <c:crossAx val="747914943"/>
        <c:crosses val="autoZero"/>
        <c:auto val="1"/>
        <c:lblAlgn val="ctr"/>
        <c:lblOffset val="100"/>
        <c:noMultiLvlLbl val="0"/>
      </c:catAx>
      <c:valAx>
        <c:axId val="747914943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extTo"/>
        <c:crossAx val="7479120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1B1464"/>
          </a:solidFill>
          <a:latin typeface="Helvetica" panose="020B0403020202020204" pitchFamily="34" charset="0"/>
          <a:cs typeface="Heebo" pitchFamily="2" charset="-79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5250D-9169-1169-A15E-4A9051C07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1DDFC1-5CF3-92B0-DB34-0581E4A2C2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9ED49-F724-782B-044B-FE6A10AC2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1BEEA-FF07-E5E6-A2FE-D9C95BD73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60B93-FEE5-EC29-50E4-CD6B05BF7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7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29A18-8CF2-575B-D66B-7007AB9B5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80C349-FEE7-0B0A-8F57-F80E00AD0A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A577FA-89B6-68F8-E0F7-85A8CE7F9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6C6B7-3701-B0C2-CF01-9BC68EE6C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0D9E05-F706-738C-8FD0-6ED8A32BE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560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4D27DC-1302-93BB-04EF-CB2F6517DB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87674D-4E27-559C-3164-CAA8AFF9A0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F17CB3-3CCF-FE9F-8409-6ED3BD6D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632739-3ECA-D0F8-F8D6-716A764A5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1CB43A-C82E-C513-91A0-21D917653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798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9D532-C0E5-F1A4-4AA9-1DD42FC90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870E6-35D5-9638-0B68-BBA9D79DB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98CF9C-E032-BA39-C04F-B70671F53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6F52F-12DE-2B94-6470-E98E5086D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808A1-620C-EC21-D565-0B28957BA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17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4EA6E-D84F-7836-CC47-245062E06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75242-BB9F-75E5-5F68-7C03A6A68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B9AAC3-0A7E-E2B9-2415-24E85AAAD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B1EC08-B5EB-8AFB-6883-89BA95D30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5633F-1AB7-EE49-CD3A-3610C1E7E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73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F61DB-74B7-6010-5AA2-1D1ECDAB9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199DE-41ED-CBC0-9A87-5BD415F027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8ABDB1-C047-17B3-9F35-1B09212EF0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D84900-6CDA-7B82-B801-E290869A9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15274-D773-9FB5-D3B9-F0A40D169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14C7D-FBD3-5F24-28EA-E16E47EE9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820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A3158-671D-292A-E579-6E5C01E62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8055FB-B8B0-0862-1AA5-8641EF9120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EBBB1B-6576-1E76-1468-1BD18BE184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4A5974-FC74-A49D-318B-2ADFD6B12E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20E636-50E0-2F84-C3AD-E898D85234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D1AB0C-14A8-EA0D-E5D9-49605E797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8BF9B7-7AEC-0486-D939-ACFC7A85E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0CDC8E-41A5-4D57-8388-8EE8A4060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83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02E76-A57B-E0E3-FBAD-C0CE0FBC5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D30901-B3DE-2CD6-9105-E3E7F01A6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543020-8BA1-F9B8-2B89-7CD4D4780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A952EF-20B8-FDCE-99A9-2B7E3F688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29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F4DD39-4F62-EACA-8E99-8AC8C77E1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F69D40-B922-4416-77DD-FD4757654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5EFF5-34AE-793B-1AA9-6A80E26E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769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D26B7-EAFB-8E48-7D63-CD9F85629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F1201-40FE-CFF6-B18B-B4E7B8242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C13119-CE2A-F2C7-DA92-318741BCCE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9FB0C3-512A-3531-25E2-2BD159323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669468-CBE8-A53D-8B71-18112A063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42253-90E5-317D-A10F-21CEE32B4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605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D5516-1A6D-1803-EC6D-AD8F59CD4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C5B629-9DC4-7E2F-686B-B87F80F64D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76FE43-2AF2-5D91-0B5C-226721EA6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873DCE-7693-2E22-AE7D-0D3CF9945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236CE5-9FE2-49FA-FA16-5AE1F27B9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B06097-E8A0-AAAB-D61F-79AAB4637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765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845F05-0C41-1C52-5317-FFAFCE6DC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8CA068-5D2E-B3E2-7B3C-3A39F40B7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F761BF-BA52-DCF1-7E5F-A721C9CB95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6EFC36-3DEF-4E67-8F03-1A515DDA75E7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FC27A-966A-FC35-4711-C0017E6EF3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4BBA8E-D168-1600-843B-404A05123B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6373E1-850C-43B2-80E8-1A4CF6116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31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marketcast.com/insights/brands-backing-womens-sports-win-bigger-with-fans/" TargetMode="External"/><Relationship Id="rId2" Type="http://schemas.openxmlformats.org/officeDocument/2006/relationships/hyperlink" Target="https://thevab.com/signin?utm_source=grab-and-go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s" TargetMode="External"/><Relationship Id="rId5" Type="http://schemas.openxmlformats.org/officeDocument/2006/relationships/image" Target="../media/image2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CCBD0-9C1D-20AC-8F35-F37C637CB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55F0E53-60A3-2BF0-08A3-1774127A8177}"/>
              </a:ext>
            </a:extLst>
          </p:cNvPr>
          <p:cNvSpPr/>
          <p:nvPr/>
        </p:nvSpPr>
        <p:spPr>
          <a:xfrm>
            <a:off x="0" y="1713267"/>
            <a:ext cx="12191999" cy="5155883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BA98EF-C6CA-91C3-C1FB-F501598EA7CB}"/>
              </a:ext>
            </a:extLst>
          </p:cNvPr>
          <p:cNvSpPr txBox="1"/>
          <p:nvPr/>
        </p:nvSpPr>
        <p:spPr>
          <a:xfrm>
            <a:off x="176295" y="517022"/>
            <a:ext cx="10091657" cy="8925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Fans of women’s sports are more likely to try league sponsor products</a:t>
            </a:r>
            <a:r>
              <a:rPr lang="en-US" sz="2600" b="1" dirty="0">
                <a:solidFill>
                  <a:srgbClr val="1B1464"/>
                </a:solidFill>
                <a:latin typeface="Helvetica" pitchFamily="2" charset="0"/>
              </a:rPr>
              <a:t>, highlighting their level of loyalty and engagement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itchFamily="2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82F680-9934-5F59-32AA-2A4DE64359D9}"/>
              </a:ext>
            </a:extLst>
          </p:cNvPr>
          <p:cNvSpPr/>
          <p:nvPr/>
        </p:nvSpPr>
        <p:spPr>
          <a:xfrm>
            <a:off x="-1" y="0"/>
            <a:ext cx="3832699" cy="32837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Official League Sponsors: Likelihood to Try Products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9B5282-BAA8-CFD6-3E04-FC1411334194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8" name="Picture 2">
            <a:hlinkClick r:id="rId2"/>
            <a:extLst>
              <a:ext uri="{FF2B5EF4-FFF2-40B4-BE49-F238E27FC236}">
                <a16:creationId xmlns:a16="http://schemas.microsoft.com/office/drawing/2014/main" id="{81B104BA-9F93-C4DA-15A8-3C32190A49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9EF0ED-67C3-5A95-8AA9-2B65759654F9}"/>
              </a:ext>
            </a:extLst>
          </p:cNvPr>
          <p:cNvSpPr txBox="1"/>
          <p:nvPr/>
        </p:nvSpPr>
        <p:spPr>
          <a:xfrm>
            <a:off x="10220325" y="26057"/>
            <a:ext cx="1990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</a:t>
            </a:r>
            <a:b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</a:b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more </a:t>
            </a:r>
            <a:r>
              <a:rPr lang="en-US" sz="1000" b="1">
                <a:solidFill>
                  <a:srgbClr val="ED3C8D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sports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insights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312305-2919-120F-450B-64845582AFBB}"/>
              </a:ext>
            </a:extLst>
          </p:cNvPr>
          <p:cNvSpPr txBox="1"/>
          <p:nvPr/>
        </p:nvSpPr>
        <p:spPr>
          <a:xfrm>
            <a:off x="483207" y="6039663"/>
            <a:ext cx="867804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>
                <a:solidFill>
                  <a:srgbClr val="1B1464"/>
                </a:solidFill>
                <a:latin typeface="Helvetica" panose="020B0604020202020204"/>
                <a:cs typeface="Helvetica" panose="020B0604020202020204"/>
              </a:rPr>
              <a:t>Source: MarketCast, </a:t>
            </a:r>
            <a:r>
              <a:rPr lang="en-US" sz="800" i="1">
                <a:solidFill>
                  <a:srgbClr val="1B1464"/>
                </a:solidFill>
                <a:latin typeface="Helvetica" panose="020B0604020202020204"/>
                <a:cs typeface="Helvetica" panose="020B0604020202020204"/>
              </a:rPr>
              <a:t>Women’s History Month: Sports Fandom Study</a:t>
            </a:r>
            <a:r>
              <a:rPr lang="en-US" sz="800">
                <a:solidFill>
                  <a:srgbClr val="1B1464"/>
                </a:solidFill>
                <a:latin typeface="Helvetica" panose="020B0604020202020204"/>
                <a:cs typeface="Helvetica" panose="020B0604020202020204"/>
              </a:rPr>
              <a:t>, March 2025</a:t>
            </a:r>
          </a:p>
        </p:txBody>
      </p:sp>
      <p:sp>
        <p:nvSpPr>
          <p:cNvPr id="16" name="object 13">
            <a:extLst>
              <a:ext uri="{FF2B5EF4-FFF2-40B4-BE49-F238E27FC236}">
                <a16:creationId xmlns:a16="http://schemas.microsoft.com/office/drawing/2014/main" id="{50B742BF-51C6-D4D3-52DB-DA6FF997C0D1}"/>
              </a:ext>
            </a:extLst>
          </p:cNvPr>
          <p:cNvSpPr txBox="1"/>
          <p:nvPr/>
        </p:nvSpPr>
        <p:spPr>
          <a:xfrm>
            <a:off x="0" y="2057122"/>
            <a:ext cx="12192000" cy="5187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u="sng" kern="0" spc="-10">
                <a:solidFill>
                  <a:srgbClr val="1B1464"/>
                </a:solidFill>
                <a:uFill>
                  <a:solidFill>
                    <a:srgbClr val="1B1363"/>
                  </a:solidFill>
                </a:uFill>
                <a:latin typeface="Helvetica" pitchFamily="2" charset="0"/>
                <a:cs typeface="Arial"/>
              </a:rPr>
              <a:t>Fans Likelihood to Try the Products of an Official League Sponsor</a:t>
            </a:r>
          </a:p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spc="-10">
                <a:solidFill>
                  <a:srgbClr val="1B1464"/>
                </a:solidFill>
                <a:uFill>
                  <a:solidFill>
                    <a:srgbClr val="1B1363"/>
                  </a:solidFill>
                </a:uFill>
                <a:latin typeface="Helvetica" pitchFamily="2" charset="0"/>
                <a:cs typeface="Arial"/>
              </a:rPr>
              <a:t>2024 Season</a:t>
            </a:r>
            <a:endParaRPr kumimoji="0" sz="1400" i="0" strike="noStrike" kern="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itchFamily="2" charset="0"/>
              <a:cs typeface="Arial"/>
            </a:endParaRP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479CE8CF-31DF-D66D-9262-AC5C666F4FD7}"/>
              </a:ext>
            </a:extLst>
          </p:cNvPr>
          <p:cNvGraphicFramePr/>
          <p:nvPr/>
        </p:nvGraphicFramePr>
        <p:xfrm>
          <a:off x="145898" y="2457011"/>
          <a:ext cx="11900205" cy="3524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F1A76A64-109F-BE25-D7ED-F3FDF61A54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A88EE3A-90DF-7BFD-0F65-E89323C3604B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Helvetica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>
            <a:hlinkClick r:id="rId7"/>
            <a:extLst>
              <a:ext uri="{FF2B5EF4-FFF2-40B4-BE49-F238E27FC236}">
                <a16:creationId xmlns:a16="http://schemas.microsoft.com/office/drawing/2014/main" id="{ABCD9C6D-2940-EF87-1C67-99CE01129D0F}"/>
              </a:ext>
            </a:extLst>
          </p:cNvPr>
          <p:cNvSpPr txBox="1">
            <a:spLocks/>
          </p:cNvSpPr>
          <p:nvPr/>
        </p:nvSpPr>
        <p:spPr>
          <a:xfrm>
            <a:off x="-10272" y="6240462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Click here to see more insights from </a:t>
            </a:r>
            <a:r>
              <a:rPr kumimoji="0" lang="en-US" sz="1200" b="1" i="1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MarketCast</a:t>
            </a:r>
          </a:p>
        </p:txBody>
      </p:sp>
    </p:spTree>
    <p:extLst>
      <p:ext uri="{BB962C8B-B14F-4D97-AF65-F5344CB8AC3E}">
        <p14:creationId xmlns:p14="http://schemas.microsoft.com/office/powerpoint/2010/main" val="3259673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8" ma:contentTypeDescription="Create a new document." ma:contentTypeScope="" ma:versionID="387be907f486394efa0aa922f6891cb4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5bf9659b688e4d2890b1db6b33d4e217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AB448D9-D326-4F60-BBFB-F11CD75F8C2E}"/>
</file>

<file path=customXml/itemProps2.xml><?xml version="1.0" encoding="utf-8"?>
<ds:datastoreItem xmlns:ds="http://schemas.openxmlformats.org/officeDocument/2006/customXml" ds:itemID="{7C90AAA2-F81F-4925-AC57-5718C611D802}"/>
</file>

<file path=customXml/itemProps3.xml><?xml version="1.0" encoding="utf-8"?>
<ds:datastoreItem xmlns:ds="http://schemas.openxmlformats.org/officeDocument/2006/customXml" ds:itemID="{AD1DA7A7-51CB-4259-A4D3-78168B613892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2025-04-01T21:03:23Z</dcterms:created>
  <dcterms:modified xsi:type="dcterms:W3CDTF">2025-04-01T21:04:43Z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