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07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7-14T01:52:27.174" v="0"/>
      <pc:docMkLst>
        <pc:docMk/>
      </pc:docMkLst>
      <pc:sldChg chg="add">
        <pc:chgData name="Dylan Breger" userId="9b3da09f-10fe-42ec-9aa5-9fa2a3e9cc20" providerId="ADAL" clId="{F98534C6-B0C5-430B-9C0B-35D9871B4C23}" dt="2026-07-14T01:52:27.174" v="0"/>
        <pc:sldMkLst>
          <pc:docMk/>
          <pc:sldMk cId="4286363374" sldId="2147474079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153828020477132"/>
          <c:y val="4.6675609569897913E-2"/>
          <c:w val="0.6213522435033626"/>
          <c:h val="0.9533243904301020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 of all respondents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B146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B0C-45B2-97EC-A57352C159F5}"/>
              </c:ext>
            </c:extLst>
          </c:dPt>
          <c:dPt>
            <c:idx val="1"/>
            <c:invertIfNegative val="0"/>
            <c:bubble3D val="0"/>
            <c:spPr>
              <a:solidFill>
                <a:srgbClr val="00BFF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B0C-45B2-97EC-A57352C159F5}"/>
              </c:ext>
            </c:extLst>
          </c:dPt>
          <c:dPt>
            <c:idx val="2"/>
            <c:invertIfNegative val="0"/>
            <c:bubble3D val="0"/>
            <c:spPr>
              <a:solidFill>
                <a:srgbClr val="4EBEA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B0C-45B2-97EC-A57352C159F5}"/>
              </c:ext>
            </c:extLst>
          </c:dPt>
          <c:dPt>
            <c:idx val="3"/>
            <c:invertIfNegative val="0"/>
            <c:bubble3D val="0"/>
            <c:spPr>
              <a:solidFill>
                <a:srgbClr val="E84A9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B0C-45B2-97EC-A57352C159F5}"/>
              </c:ext>
            </c:extLst>
          </c:dPt>
          <c:dPt>
            <c:idx val="4"/>
            <c:invertIfNegative val="0"/>
            <c:bubble3D val="0"/>
            <c:spPr>
              <a:solidFill>
                <a:srgbClr val="A343F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CB0C-45B2-97EC-A57352C159F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Excessive ads</c:v>
                </c:pt>
                <c:pt idx="1">
                  <c:v>Repetitive ads</c:v>
                </c:pt>
                <c:pt idx="2">
                  <c:v>Poorly placed ads</c:v>
                </c:pt>
                <c:pt idx="3">
                  <c:v>Irrelevant ads</c:v>
                </c:pt>
                <c:pt idx="4">
                  <c:v>None of these bother me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0.35099999999999998</c:v>
                </c:pt>
                <c:pt idx="1">
                  <c:v>0.28299999999999997</c:v>
                </c:pt>
                <c:pt idx="2">
                  <c:v>0.16</c:v>
                </c:pt>
                <c:pt idx="3">
                  <c:v>9.2999999999999999E-2</c:v>
                </c:pt>
                <c:pt idx="4">
                  <c:v>0.114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B0C-45B2-97EC-A57352C159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323353104"/>
        <c:axId val="323354064"/>
      </c:barChart>
      <c:valAx>
        <c:axId val="323354064"/>
        <c:scaling>
          <c:orientation val="minMax"/>
          <c:max val="0.36000000000000004"/>
          <c:min val="0"/>
        </c:scaling>
        <c:delete val="1"/>
        <c:axPos val="t"/>
        <c:numFmt formatCode="0%" sourceLinked="1"/>
        <c:majorTickMark val="out"/>
        <c:minorTickMark val="none"/>
        <c:tickLblPos val="nextTo"/>
        <c:crossAx val="323353104"/>
        <c:crosses val="autoZero"/>
        <c:crossBetween val="between"/>
      </c:valAx>
      <c:catAx>
        <c:axId val="32335310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2335406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50AC3-D872-F7CE-D1BC-4D3562748E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F75B9-348A-2253-056E-C0A0495B73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1B768-1EAC-7616-4942-02D514577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FE1F1-B107-4404-AB44-49059917F5B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FA7BE5-4CBF-5217-2765-942E6C94C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A88391-C702-C740-65C0-358F875DE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3703-943C-4AFD-A193-858E04982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719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946F1-8D6B-22AE-76CB-29C2F5CF1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CC53FB-1C85-FF62-89A8-47CB4C2538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37376-9893-81B9-CEA3-34AA59DAB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FE1F1-B107-4404-AB44-49059917F5B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CE8EED-3892-6975-308E-84E9EE8D7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5EBA87-91DF-D19E-41EC-F01404F3F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3703-943C-4AFD-A193-858E04982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56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A49682-A7AD-5C71-B9B8-52254042C8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CE0255-1665-8670-170F-70F3A509AA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81D04E-8A1E-3129-F97D-24A4311DA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FE1F1-B107-4404-AB44-49059917F5B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40A74-6D7B-BFC4-4148-175E8E6E4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A085E1-B5D0-8A23-6269-FD2DD662E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3703-943C-4AFD-A193-858E04982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888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9F833-299E-1CF6-BD11-3A22E708B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EB96C-9BFF-09E9-3093-BBE0D8A636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028A90-158E-E2FB-C97A-1027EC52A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FE1F1-B107-4404-AB44-49059917F5B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E5CDA3-AE3C-0C5E-F7A9-D529FFC0C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95204-0466-1BC5-08EB-2E883296F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3703-943C-4AFD-A193-858E04982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4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61D17-F627-4137-D60F-80B41489B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5453EB-6E0B-25D8-8268-C6367F8797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5B9517-E355-7F28-8D1D-75EB84D7E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FE1F1-B107-4404-AB44-49059917F5B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3C51D8-AC57-7D59-3801-B4A1D23DA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740F94-6218-262E-A4BB-F8246FADD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3703-943C-4AFD-A193-858E04982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196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96873-9EF9-60F5-B191-992FA6FE4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9CCEF-D65E-BA4A-40FF-C604F707C8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9DFB5F-BEF4-360E-B2D1-F90272A473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8FC5D3-67E9-753B-BB6E-B332A0411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FE1F1-B107-4404-AB44-49059917F5B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0F5DC8-6261-B028-CFD1-9948412C8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75B897-294B-BBD0-7ED4-67CA0B385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3703-943C-4AFD-A193-858E04982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92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0A782-3BEF-7F8D-A92A-B1487074C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DE7496-FE8B-9725-383C-4B832D7E4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5C4BE4-8DF2-661D-2787-D38F32EF6C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1072AC-3195-0872-E017-5E1DFD4344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8F8B6A-FAE7-7314-5ACB-CFA57C9F2A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554D5E6-5F37-60FE-9B20-7DC2A3442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FE1F1-B107-4404-AB44-49059917F5B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89AFEA-B3AD-44C7-A6CC-98A9E0B35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94CC390-D0C7-2B71-AFCF-3D9D51678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3703-943C-4AFD-A193-858E04982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778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111E0-88E5-E9D5-0F7F-7E7323CB2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0DFB99-C943-F261-27DB-B01209E15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FE1F1-B107-4404-AB44-49059917F5B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ADBC84-47A9-1824-FA95-094357ACA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A7E9FF-2063-01B1-AC43-69CE97E8E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3703-943C-4AFD-A193-858E04982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51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654140-A617-41E8-151C-8526FDE3E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FE1F1-B107-4404-AB44-49059917F5B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B5C3C4-342B-6C5A-6949-0507E469D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E5211A-318F-118D-18C9-A9ABB0C0F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3703-943C-4AFD-A193-858E04982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827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21CB4-662E-FEC8-E935-6AD1DE1DD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C6E3B-B3D6-27F6-4DAB-210F210C1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7A411F-AE84-8E23-8A9B-C551A96AF8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870438-B910-C821-4DBD-7BEBD33EE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FE1F1-B107-4404-AB44-49059917F5B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E8E74E-060C-A01F-52A8-CBDA64987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428269-1579-1403-15A5-890FC62DA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3703-943C-4AFD-A193-858E04982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81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A4DAC-9244-1269-D1EC-20D9715E0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EBA652-41A7-895B-9F57-8DFD774F4D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831855-BD35-8FF6-F73A-FABD43D126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81851B-8167-3542-B918-A5EDE790A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FE1F1-B107-4404-AB44-49059917F5B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374514-C8C7-D2CE-AB21-4697D14D6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E40365-7341-7184-3CB8-0F19B259C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3703-943C-4AFD-A193-858E04982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988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31AAE0-D819-EE07-929A-8B21172B5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0ABE6F-AC6A-D896-9FE4-965DC2FA0C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C2AB1A-2E49-9D3F-FBDB-47A36A80F3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CFE1F1-B107-4404-AB44-49059917F5B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3E2031-CCD4-27C6-66F1-C2B91E9DD0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A6FD63-F506-3794-A473-61DB6D1E39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3973703-943C-4AFD-A193-858E04982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71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thevab.com/insight/tv-spend-report-by-industry?utm_source=grab-and-go&amp;utm_medium=vab-insights&amp;utm_campaign=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thevab.com/insights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s://thevab.com/signin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6D5895-534D-390A-ADA3-EB62ABC642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C084E119-6FCC-53AD-BC47-6FA38D423EDC}"/>
              </a:ext>
            </a:extLst>
          </p:cNvPr>
          <p:cNvSpPr>
            <a:spLocks/>
          </p:cNvSpPr>
          <p:nvPr/>
        </p:nvSpPr>
        <p:spPr>
          <a:xfrm>
            <a:off x="4804085" y="1698993"/>
            <a:ext cx="7387916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CFAE15E-11F0-B4FD-813F-43D01707FBE7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4804085" cy="5159007"/>
          </a:xfrm>
          <a:prstGeom prst="rect">
            <a:avLst/>
          </a:prstGeom>
          <a:solidFill>
            <a:srgbClr val="00B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12B33B8-C040-F356-9014-8ED2348B4D1E}"/>
              </a:ext>
            </a:extLst>
          </p:cNvPr>
          <p:cNvSpPr txBox="1"/>
          <p:nvPr/>
        </p:nvSpPr>
        <p:spPr>
          <a:xfrm>
            <a:off x="4789949" y="1750130"/>
            <a:ext cx="7387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Primary Ad Annoyance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% of respondents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CC82D0-A67A-6F42-4803-FF1871698E53}"/>
              </a:ext>
            </a:extLst>
          </p:cNvPr>
          <p:cNvSpPr txBox="1"/>
          <p:nvPr/>
        </p:nvSpPr>
        <p:spPr>
          <a:xfrm>
            <a:off x="474410" y="6074569"/>
            <a:ext cx="4914504" cy="203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Source: TiVo,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Q4 2024 Video Trends Report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October 2025.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F1B3A92F-A98D-AA73-3327-DE29264AB235}"/>
              </a:ext>
            </a:extLst>
          </p:cNvPr>
          <p:cNvGraphicFramePr/>
          <p:nvPr/>
        </p:nvGraphicFramePr>
        <p:xfrm>
          <a:off x="5020790" y="2170365"/>
          <a:ext cx="7070245" cy="4034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C82DBD6-B9BE-A4A1-2DFD-540177825C79}"/>
              </a:ext>
            </a:extLst>
          </p:cNvPr>
          <p:cNvSpPr txBox="1"/>
          <p:nvPr/>
        </p:nvSpPr>
        <p:spPr>
          <a:xfrm>
            <a:off x="5125241" y="2809198"/>
            <a:ext cx="21917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Too many ads appear compared to the amount of actual TV program or film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4A716CE-6B9A-BA5B-4DE5-9780ED7BE53B}"/>
              </a:ext>
            </a:extLst>
          </p:cNvPr>
          <p:cNvSpPr txBox="1"/>
          <p:nvPr/>
        </p:nvSpPr>
        <p:spPr>
          <a:xfrm>
            <a:off x="-192" y="3697200"/>
            <a:ext cx="47817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 w="19050">
                  <a:solidFill>
                    <a:srgbClr val="1B1464"/>
                  </a:solidFill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75%</a:t>
            </a:r>
            <a:endParaRPr kumimoji="0" lang="en-US" sz="7200" b="1" i="0" u="none" strike="noStrike" kern="1200" cap="none" spc="0" normalizeH="0" baseline="0" noProof="0">
              <a:ln w="19050">
                <a:solidFill>
                  <a:srgbClr val="1B1464"/>
                </a:solidFill>
              </a:ln>
              <a:solidFill>
                <a:srgbClr val="FFE6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CC5733B-6BF7-DA38-FE85-1D5D7201B258}"/>
              </a:ext>
            </a:extLst>
          </p:cNvPr>
          <p:cNvSpPr txBox="1"/>
          <p:nvPr/>
        </p:nvSpPr>
        <p:spPr>
          <a:xfrm>
            <a:off x="1" y="4936663"/>
            <a:ext cx="47696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of respondents are</a:t>
            </a:r>
            <a:b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 favor or tolerant of ads 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0CC03FC-D52C-8CE1-BC7C-AA79119D4574}"/>
              </a:ext>
            </a:extLst>
          </p:cNvPr>
          <p:cNvSpPr txBox="1"/>
          <p:nvPr/>
        </p:nvSpPr>
        <p:spPr>
          <a:xfrm>
            <a:off x="5125242" y="3570306"/>
            <a:ext cx="21994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 see the same ad over and over again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97BF843-BAC1-B990-6FC0-4E9E2811E851}"/>
              </a:ext>
            </a:extLst>
          </p:cNvPr>
          <p:cNvSpPr txBox="1"/>
          <p:nvPr/>
        </p:nvSpPr>
        <p:spPr>
          <a:xfrm>
            <a:off x="5117491" y="4341620"/>
            <a:ext cx="21917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Ads start playing in the middle of a scene and interrupt the flow of the program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784E85-F37D-95A1-09FE-F524BE59F645}"/>
              </a:ext>
            </a:extLst>
          </p:cNvPr>
          <p:cNvSpPr txBox="1"/>
          <p:nvPr/>
        </p:nvSpPr>
        <p:spPr>
          <a:xfrm>
            <a:off x="5572770" y="5118226"/>
            <a:ext cx="17442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 see ads for products or services I can’t use or am not interested in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AE60E7B-DC5B-13CC-2EA8-2DC337E76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211" y="1994855"/>
            <a:ext cx="1649186" cy="1649186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77590C7E-9E99-2020-7817-141943799CDA}"/>
              </a:ext>
            </a:extLst>
          </p:cNvPr>
          <p:cNvSpPr/>
          <p:nvPr/>
        </p:nvSpPr>
        <p:spPr>
          <a:xfrm>
            <a:off x="-1" y="0"/>
            <a:ext cx="2192595" cy="321596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 Tolerance &amp; Annoyances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24C58A4-44DC-36D8-075F-786E9FF106D5}"/>
              </a:ext>
            </a:extLst>
          </p:cNvPr>
          <p:cNvSpPr/>
          <p:nvPr/>
        </p:nvSpPr>
        <p:spPr>
          <a:xfrm>
            <a:off x="75405" y="440921"/>
            <a:ext cx="1024831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600" b="1">
                <a:solidFill>
                  <a:srgbClr val="1B1464"/>
                </a:solidFill>
                <a:latin typeface="Arial" panose="020B0604020202020204" pitchFamily="34" charset="0"/>
              </a:rPr>
              <a:t>Marketers can better connect with ad-tolerant audiences by avoiding repetitive, poorly placed and irrelevant ads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2B88CA6-8F06-5941-AD33-45FD223B6E96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588356D-6FA8-7E93-3BB5-41996E91E19F}"/>
              </a:ext>
            </a:extLst>
          </p:cNvPr>
          <p:cNvSpPr txBox="1"/>
          <p:nvPr/>
        </p:nvSpPr>
        <p:spPr>
          <a:xfrm>
            <a:off x="10233660" y="290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consumer insights</a:t>
            </a:r>
          </a:p>
        </p:txBody>
      </p:sp>
      <p:pic>
        <p:nvPicPr>
          <p:cNvPr id="30" name="Picture 2">
            <a:hlinkClick r:id="rId4"/>
            <a:extLst>
              <a:ext uri="{FF2B5EF4-FFF2-40B4-BE49-F238E27FC236}">
                <a16:creationId xmlns:a16="http://schemas.microsoft.com/office/drawing/2014/main" id="{2BAF9E61-7E22-B646-6CEB-B966FA3DE4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F76B6A2-269F-E9DA-61C3-25B360870CE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253F1A92-589F-057A-EC3E-A5984AF429F2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TextBox 32">
            <a:hlinkClick r:id="rId8"/>
            <a:extLst>
              <a:ext uri="{FF2B5EF4-FFF2-40B4-BE49-F238E27FC236}">
                <a16:creationId xmlns:a16="http://schemas.microsoft.com/office/drawing/2014/main" id="{45342AB5-88A0-DE49-7534-29380982DC54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to download related content from VAB,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lang="en-US" sz="1100" b="1" i="1" u="sng">
                <a:solidFill>
                  <a:srgbClr val="FFE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Consumer Connection: Understanding the Effect of Quality Across Media Platforms’</a:t>
            </a:r>
            <a:endParaRPr kumimoji="0" lang="en-US" sz="1100" b="1" i="1" strike="noStrike" kern="1200" cap="none" spc="0" normalizeH="0" baseline="0" noProof="0">
              <a:ln>
                <a:noFill/>
              </a:ln>
              <a:solidFill>
                <a:srgbClr val="FFE6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3633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CA54D0A-2DF3-43CC-83D0-C6B4382CB4C0}"/>
</file>

<file path=customXml/itemProps2.xml><?xml version="1.0" encoding="utf-8"?>
<ds:datastoreItem xmlns:ds="http://schemas.openxmlformats.org/officeDocument/2006/customXml" ds:itemID="{4D9C5BDD-CE64-44D6-87BA-68EAB78D0288}"/>
</file>

<file path=customXml/itemProps3.xml><?xml version="1.0" encoding="utf-8"?>
<ds:datastoreItem xmlns:ds="http://schemas.openxmlformats.org/officeDocument/2006/customXml" ds:itemID="{A2EF7E8D-4DB4-4F81-B261-63FBE2566C4B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2026-07-14T01:52:23Z</dcterms:created>
  <dcterms:modified xsi:type="dcterms:W3CDTF">2026-07-14T01:52:33Z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