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14737648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55EDF-F9CE-3B66-C6A5-06158391F461}" name="Leah Montner Dixon" initials="L" userId="S::leahm@thevab.com::d5b2ae9e-9213-4442-b7df-4db8cbe51e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38:28.680" v="0"/>
      <pc:docMkLst>
        <pc:docMk/>
      </pc:docMkLst>
      <pc:sldChg chg="add">
        <pc:chgData name="Dylan Breger" userId="9b3da09f-10fe-42ec-9aa5-9fa2a3e9cc20" providerId="ADAL" clId="{F98534C6-B0C5-430B-9C0B-35D9871B4C23}" dt="2026-04-07T16:38:28.680" v="0"/>
        <pc:sldMkLst>
          <pc:docMk/>
          <pc:sldMk cId="2603240293" sldId="214737648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734819369212092E-2"/>
          <c:y val="0.13370159236140153"/>
          <c:w val="0.87522738929899568"/>
          <c:h val="0.8257558630700950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CTV</c:v>
                </c:pt>
              </c:strCache>
            </c:strRef>
          </c:tx>
          <c:spPr>
            <a:solidFill>
              <a:srgbClr val="1B14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0%</c:formatCode>
                <c:ptCount val="1"/>
                <c:pt idx="0">
                  <c:v>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5A-4C4F-863D-570EFD1800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Mobile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5A-4C4F-863D-570EFD1800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STB VOD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5251911226554068E-16"/>
                  <c:y val="-0.232198209801428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65B-41D6-87DB-960F97BD96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5A-4C4F-863D-570EFD18001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Desktop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1596602048912575E-3"/>
                  <c:y val="0.22482683806170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E2-44F1-914A-CB74C39868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25A-4C4F-863D-570EFD1800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97849488"/>
        <c:axId val="1697860528"/>
      </c:barChart>
      <c:catAx>
        <c:axId val="169784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97860528"/>
        <c:crosses val="autoZero"/>
        <c:auto val="1"/>
        <c:lblAlgn val="ctr"/>
        <c:lblOffset val="100"/>
        <c:noMultiLvlLbl val="0"/>
      </c:catAx>
      <c:valAx>
        <c:axId val="1697860528"/>
        <c:scaling>
          <c:orientation val="minMax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169784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26819197292456"/>
          <c:y val="0.13370159236140153"/>
          <c:w val="0.84611293892707318"/>
          <c:h val="0.8257558630700950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CTV</c:v>
                </c:pt>
              </c:strCache>
            </c:strRef>
          </c:tx>
          <c:spPr>
            <a:solidFill>
              <a:srgbClr val="1B14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0%</c:formatCode>
                <c:ptCount val="1"/>
                <c:pt idx="0">
                  <c:v>0.91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3D-4E0F-9742-DAEAB28721D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Mobile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0%</c:formatCode>
                <c:ptCount val="1"/>
                <c:pt idx="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3D-4E0F-9742-DAEAB28721D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Desktop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7239812253332206E-4"/>
                  <c:y val="-0.243255267411020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B8-4EEC-9C89-5CA962958A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3D-4E0F-9742-DAEAB28721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97849488"/>
        <c:axId val="1697860528"/>
      </c:barChart>
      <c:catAx>
        <c:axId val="169784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97860528"/>
        <c:crosses val="autoZero"/>
        <c:auto val="1"/>
        <c:lblAlgn val="ctr"/>
        <c:lblOffset val="100"/>
        <c:noMultiLvlLbl val="0"/>
      </c:catAx>
      <c:valAx>
        <c:axId val="1697860528"/>
        <c:scaling>
          <c:orientation val="minMax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169784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6E3E-EEE4-8534-7152-5C2BAD0D7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33FC7F-13FD-A072-564B-3A4E2C773E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8C5F7-82A0-8B45-CFAB-6D187B46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E8D2E-1A88-62CB-F887-B2D6AA745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F7DE9-570D-A37A-9407-E5F145D4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64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FEEE6-3FE5-AFCE-91B8-3E7738E2C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7549E3-DD66-AA26-9908-C6312AC7D3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00680-BFB2-C091-DA90-27FB027DA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99DA3-B74C-CBEF-C197-6FD66B119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53B9A1-209F-FA42-EF79-186C29262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7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ADB66B-B488-D2FE-68A4-D8F746549C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B4B6E3-02F3-AF7D-657D-CEF515A20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2312F-A15E-3DDF-46B0-6104A5005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0169E-F65D-0F8C-5F55-1344E0BD5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64418-3194-3331-3E9E-24A8D4430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94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FCC19-D03C-64D2-4692-D5F1CC9FF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8FCDA-893D-E22B-0D93-7B037BAD14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61239-359F-7D64-4426-907A1F90E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CB697-5DAD-60C3-D691-D4F511610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E5B14-EC8F-0313-4518-D5FD09339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0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4331A-9A1F-8E7F-EC1B-AD00030F4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ECAB0-A3E6-612F-705A-6DF9EBCB6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D256F-0764-A6BB-59E6-F4A4642D6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1F0CB1-44ED-4642-C382-288463CFB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8ED7F-1A41-7967-42C4-25BA3EEA9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69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C9E15-C088-AA8C-35B7-32DF803FA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42013-D7E3-C274-AC37-86079CC1BF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F9B0D9-C756-696D-3A0C-B6F2E18D0D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6FA00F-0AB1-C0D1-B126-DBDE473A2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4F5F23-0D87-0B77-1A8E-50007596E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CA88FD-FA84-5033-B438-79344139B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17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AE995-8CCC-FDE5-8AC9-36A5ED996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8CB70-6F4F-56BA-CBA2-38607E25C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AC9DD6-FA00-055D-0971-DC595BC668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D878E7-92CB-30F2-26D4-B8AB34EEF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CED5A1-4AF2-FA0F-6BA1-C871C6876A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A9169E-0FEE-39B1-0BDE-E0A245D2D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5DB719-C590-478A-44E6-927D504D2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9D3A0F-F852-D78E-E687-BD19F468A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07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3D4B5-B091-7700-B1F3-3063E6E83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BAF1BA-5B98-1781-AFB7-8CAA144D7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083634-9108-AC7C-B78D-891DE107A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B91BB5-EA3A-F2F5-4C24-80262F2FB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3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F872B-BC2F-2170-AAB0-F92E64055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06BCAC-35BE-8F44-917D-4305DDE97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CAE0E7-236C-C4B4-AF1E-7A8180AE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68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D53E-1E1A-887B-3848-2B4763831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83F6-7680-B1E6-FFDF-D32CE8377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71A9C-130B-6E29-5C72-6B75831946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B189FF-C6E1-4398-1D8C-1AF8DF4F4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A8DA43-FB20-61EE-BE6F-345D2B25F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DE13E-7B85-1E0D-9AA0-2574EB0DC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40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665D1-214C-382D-5ADA-2D84FB4F1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8E6843-EBA8-0AF5-476A-C66D75629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3E69B8-A95C-7490-13AB-404A7F69A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D0897B-99D4-A859-FAB6-E45F06132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883CF5-A471-6CB7-B4CE-112329BCF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ADE8B-C35D-1ADA-FF1F-8A3EE3F81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6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B27071-3F51-4A54-F231-5EB4EE358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CD642E-D70B-501B-9ECB-02FED0FD0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3DF48-9439-0F99-6C1F-465F32095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1D5562-630C-4447-BE1C-0E3008FF302E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F857D-72CD-D0D4-511E-B4268E350C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BE58A-D200-E03F-520D-314B0C2689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7AAA15-B5E8-4A84-95F9-3C707FE57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1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reewheel.com/insights/reports/2h-2025-video-marketplace-report-connecting-the-streaming-ecosystem" TargetMode="External"/><Relationship Id="rId3" Type="http://schemas.openxmlformats.org/officeDocument/2006/relationships/image" Target="../media/image1.png"/><Relationship Id="rId7" Type="http://schemas.openxmlformats.org/officeDocument/2006/relationships/chart" Target="../charts/chart2.xml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8AAED-0B94-BBD2-ADAC-3B3D24231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FC493A7-7C80-EAF1-9C8B-E168AC407894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0211BC5-B072-02AE-FB4D-8D8188147B88}"/>
              </a:ext>
            </a:extLst>
          </p:cNvPr>
          <p:cNvSpPr/>
          <p:nvPr/>
        </p:nvSpPr>
        <p:spPr>
          <a:xfrm>
            <a:off x="66972" y="347530"/>
            <a:ext cx="102391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Most ad views from premium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video content come from CTV devices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DE4B24-2542-B8CE-8051-5983BC8D12CA}"/>
              </a:ext>
            </a:extLst>
          </p:cNvPr>
          <p:cNvSpPr txBox="1"/>
          <p:nvPr/>
        </p:nvSpPr>
        <p:spPr>
          <a:xfrm>
            <a:off x="418898" y="6060410"/>
            <a:ext cx="115389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Freewheel, </a:t>
            </a: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Video Marketplace Report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2H 2025.</a:t>
            </a:r>
            <a:r>
              <a:rPr lang="en-US" sz="7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note: U.S. programmatic STB VOD is less than 0.5%.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96B4E34-A606-F03F-F556-2231BBFEB021}"/>
              </a:ext>
            </a:extLst>
          </p:cNvPr>
          <p:cNvSpPr/>
          <p:nvPr/>
        </p:nvSpPr>
        <p:spPr>
          <a:xfrm>
            <a:off x="-3" y="0"/>
            <a:ext cx="2473963" cy="243075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 View Composition by Device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7695EAB-17DC-F1E1-F6E3-029BC3BB1056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 trend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insights</a:t>
            </a:r>
          </a:p>
        </p:txBody>
      </p:sp>
      <p:pic>
        <p:nvPicPr>
          <p:cNvPr id="30" name="Picture 2">
            <a:hlinkClick r:id="rId2"/>
            <a:extLst>
              <a:ext uri="{FF2B5EF4-FFF2-40B4-BE49-F238E27FC236}">
                <a16:creationId xmlns:a16="http://schemas.microsoft.com/office/drawing/2014/main" id="{55776FBA-0F05-DE4D-731E-C49CB46630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16323F61-6B1B-9E99-2311-31B4C0A6A31E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48737C-28C9-BB53-997A-F0358FAB7B4E}"/>
              </a:ext>
            </a:extLst>
          </p:cNvPr>
          <p:cNvSpPr txBox="1"/>
          <p:nvPr/>
        </p:nvSpPr>
        <p:spPr>
          <a:xfrm>
            <a:off x="0" y="2005695"/>
            <a:ext cx="6106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U.S. Ad View Composition by Device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6697A44-A3D3-A200-7B5A-18C4206795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756B7B3-8D14-5D0F-798B-F9929343E84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944CA2-67DF-B67F-14AC-F891F8AA823C}"/>
              </a:ext>
            </a:extLst>
          </p:cNvPr>
          <p:cNvSpPr txBox="1"/>
          <p:nvPr/>
        </p:nvSpPr>
        <p:spPr>
          <a:xfrm>
            <a:off x="6096000" y="2005695"/>
            <a:ext cx="6106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U.S. Programmatic Ad View Composition by Device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969A24F-E6C9-E3E4-8A89-D442DDCE9261}"/>
              </a:ext>
            </a:extLst>
          </p:cNvPr>
          <p:cNvGraphicFramePr/>
          <p:nvPr/>
        </p:nvGraphicFramePr>
        <p:xfrm>
          <a:off x="-1" y="2357697"/>
          <a:ext cx="6106268" cy="3445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723A34-861C-6339-DE3F-FBE7F8061552}"/>
              </a:ext>
            </a:extLst>
          </p:cNvPr>
          <p:cNvCxnSpPr>
            <a:cxnSpLocks/>
          </p:cNvCxnSpPr>
          <p:nvPr/>
        </p:nvCxnSpPr>
        <p:spPr>
          <a:xfrm>
            <a:off x="6205471" y="2104750"/>
            <a:ext cx="0" cy="3754721"/>
          </a:xfrm>
          <a:prstGeom prst="line">
            <a:avLst/>
          </a:prstGeom>
          <a:ln>
            <a:solidFill>
              <a:srgbClr val="1B1464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2B12701-5D96-EB9D-0406-8A5B81C70419}"/>
              </a:ext>
            </a:extLst>
          </p:cNvPr>
          <p:cNvGraphicFramePr/>
          <p:nvPr/>
        </p:nvGraphicFramePr>
        <p:xfrm>
          <a:off x="6049505" y="2325662"/>
          <a:ext cx="6152759" cy="3445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" name="TextBox 4">
            <a:hlinkClick r:id="rId8"/>
            <a:extLst>
              <a:ext uri="{FF2B5EF4-FFF2-40B4-BE49-F238E27FC236}">
                <a16:creationId xmlns:a16="http://schemas.microsoft.com/office/drawing/2014/main" id="{6D269C87-253E-ECEA-BC0C-A20250EE1204}"/>
              </a:ext>
            </a:extLst>
          </p:cNvPr>
          <p:cNvSpPr txBox="1">
            <a:spLocks/>
          </p:cNvSpPr>
          <p:nvPr/>
        </p:nvSpPr>
        <p:spPr>
          <a:xfrm>
            <a:off x="-3" y="6249349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see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FreeWheel</a:t>
            </a:r>
          </a:p>
        </p:txBody>
      </p:sp>
    </p:spTree>
    <p:extLst>
      <p:ext uri="{BB962C8B-B14F-4D97-AF65-F5344CB8AC3E}">
        <p14:creationId xmlns:p14="http://schemas.microsoft.com/office/powerpoint/2010/main" val="2603240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18369A-5EF6-46EC-BC7F-69C8AFE80A9E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customXml/itemProps2.xml><?xml version="1.0" encoding="utf-8"?>
<ds:datastoreItem xmlns:ds="http://schemas.openxmlformats.org/officeDocument/2006/customXml" ds:itemID="{20C6313E-3821-437C-80B9-07E76BFFA1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014A9A-EAAF-45C0-8C7E-E4FDFF1838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2026-04-07T16:38:25Z</dcterms:created>
  <dcterms:modified xsi:type="dcterms:W3CDTF">2026-04-07T16:38:43Z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  <property fmtid="{D5CDD505-2E9C-101B-9397-08002B2CF9AE}" pid="3" name="MediaServiceImageTags">
    <vt:lpwstr/>
  </property>
</Properties>
</file>