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14747422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F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113DD3-8442-4433-8549-558D1BD68527}" v="5" dt="2026-07-14T17:36:36.1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6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17:36:18.142" v="4" actId="27918"/>
      <pc:docMkLst>
        <pc:docMk/>
      </pc:docMkLst>
      <pc:sldChg chg="modSp add mod">
        <pc:chgData name="Dylan Breger" userId="9b3da09f-10fe-42ec-9aa5-9fa2a3e9cc20" providerId="ADAL" clId="{F98534C6-B0C5-430B-9C0B-35D9871B4C23}" dt="2026-07-14T17:36:18.142" v="4" actId="27918"/>
        <pc:sldMkLst>
          <pc:docMk/>
          <pc:sldMk cId="2863293515" sldId="2147474228"/>
        </pc:sldMkLst>
        <pc:graphicFrameChg chg="mod">
          <ac:chgData name="Dylan Breger" userId="9b3da09f-10fe-42ec-9aa5-9fa2a3e9cc20" providerId="ADAL" clId="{F98534C6-B0C5-430B-9C0B-35D9871B4C23}" dt="2026-07-14T17:36:16.803" v="3"/>
          <ac:graphicFrameMkLst>
            <pc:docMk/>
            <pc:sldMk cId="2863293515" sldId="2147474228"/>
            <ac:graphicFrameMk id="8" creationId="{8A84E260-8083-2106-5E3E-69F1845B1768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B48-41CE-BBC8-D88E12A44B50}"/>
              </c:ext>
            </c:extLst>
          </c:dPt>
          <c:dPt>
            <c:idx val="2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B48-41CE-BBC8-D88E12A44B50}"/>
              </c:ext>
            </c:extLst>
          </c:dPt>
          <c:dPt>
            <c:idx val="9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B48-41CE-BBC8-D88E12A44B50}"/>
              </c:ext>
            </c:extLst>
          </c:dPt>
          <c:dPt>
            <c:idx val="11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B48-41CE-BBC8-D88E12A44B5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1F1A6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Sheet1!$A$2:$A$14</c:f>
              <c:strCache>
                <c:ptCount val="13"/>
                <c:pt idx="0">
                  <c:v>Talking about shows with my friends</c:v>
                </c:pt>
                <c:pt idx="1">
                  <c:v>Watching "on the go"</c:v>
                </c:pt>
                <c:pt idx="2">
                  <c:v>Watching with others</c:v>
                </c:pt>
                <c:pt idx="3">
                  <c:v>Watching an episode live when it first airs</c:v>
                </c:pt>
                <c:pt idx="4">
                  <c:v>On a network I like</c:v>
                </c:pt>
                <c:pt idx="5">
                  <c:v>Ability to "binge-watch"</c:v>
                </c:pt>
                <c:pt idx="6">
                  <c:v>Access to series no longer on the air</c:v>
                </c:pt>
                <c:pt idx="7">
                  <c:v>Wide variety of programs</c:v>
                </c:pt>
                <c:pt idx="8">
                  <c:v>Access to older episodes or seasons of a show</c:v>
                </c:pt>
                <c:pt idx="9">
                  <c:v>Watching whenever I want</c:v>
                </c:pt>
                <c:pt idx="10">
                  <c:v>Larger screen size</c:v>
                </c:pt>
                <c:pt idx="11">
                  <c:v>Easy access / log-in</c:v>
                </c:pt>
                <c:pt idx="12">
                  <c:v>Limited commercials</c:v>
                </c:pt>
              </c:strCache>
            </c:strRef>
          </c:cat>
          <c:val>
            <c:numRef>
              <c:f>Sheet1!$B$2:$B$14</c:f>
              <c:numCache>
                <c:formatCode>0%</c:formatCode>
                <c:ptCount val="13"/>
                <c:pt idx="0">
                  <c:v>0.3735</c:v>
                </c:pt>
                <c:pt idx="1">
                  <c:v>0.3866</c:v>
                </c:pt>
                <c:pt idx="2">
                  <c:v>0.43049999999999999</c:v>
                </c:pt>
                <c:pt idx="3">
                  <c:v>0.44390000000000002</c:v>
                </c:pt>
                <c:pt idx="4">
                  <c:v>0.57179999999999997</c:v>
                </c:pt>
                <c:pt idx="5">
                  <c:v>0.60119999999999996</c:v>
                </c:pt>
                <c:pt idx="6">
                  <c:v>0.73329999999999995</c:v>
                </c:pt>
                <c:pt idx="7">
                  <c:v>0.76300000000000001</c:v>
                </c:pt>
                <c:pt idx="8">
                  <c:v>0.7762</c:v>
                </c:pt>
                <c:pt idx="9">
                  <c:v>0.8075</c:v>
                </c:pt>
                <c:pt idx="10">
                  <c:v>0.80689999999999995</c:v>
                </c:pt>
                <c:pt idx="11">
                  <c:v>0.83599999999999997</c:v>
                </c:pt>
                <c:pt idx="12">
                  <c:v>0.86429999999999996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48-41CE-BBC8-D88E12A44B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612758895"/>
        <c:axId val="612760335"/>
      </c:barChart>
      <c:catAx>
        <c:axId val="6127588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F1A6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1F1A6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12760335"/>
        <c:crosses val="autoZero"/>
        <c:auto val="1"/>
        <c:lblAlgn val="ctr"/>
        <c:lblOffset val="100"/>
        <c:noMultiLvlLbl val="0"/>
      </c:catAx>
      <c:valAx>
        <c:axId val="612760335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127588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F1A62"/>
          </a:solidFill>
          <a:latin typeface="Helvetica" panose="020B0403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73F5A-8862-0B9D-24A1-36B50A90B4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89224F-808F-67BA-1156-D144D76DD9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1EB46-F745-B4B6-A704-683175A3B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4981-4DAE-4B15-B246-65A3343C6452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8A9BE-459C-9758-E065-F4E533F8E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38B02-87CA-33D8-C467-0120BCABA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3DF-B76A-4517-B177-0CE139B38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89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171F3-D27B-079E-8F9F-79665DD58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7BC954-518F-05F8-5993-5232810BE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9E2998-4799-70EB-FBEE-546A54895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4981-4DAE-4B15-B246-65A3343C6452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751B0C-5624-A4CA-B61F-E2B5AF0A3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9560A-855B-CD46-5E32-C5E9B4E88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3DF-B76A-4517-B177-0CE139B38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83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529C82-122A-FAD4-B78F-A076348E47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C7CB8-CF05-3D1F-374E-ABB435E8C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51E76B-96D8-CEDD-7C15-2040F80DA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4981-4DAE-4B15-B246-65A3343C6452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38891-5C71-51E7-3C47-3FD55D50E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ABFE1-A505-57F2-C800-F70F05FD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3DF-B76A-4517-B177-0CE139B38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348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01E3A-B8B2-1324-1726-F830271CA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03322-36A3-0A27-8A5A-1CB2D14BEE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FA2D9-7952-3217-3338-3D7A45ED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4981-4DAE-4B15-B246-65A3343C6452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51BE47-93D7-5F1B-466A-2815F2B7E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CAD7E-E9A9-9837-4355-8AF9B25D8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3DF-B76A-4517-B177-0CE139B38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55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F9AB0-9046-10F8-9344-3DB384B56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0D152C-BFBB-A47A-D3ED-D6421132C8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98B9C3-2C09-E3E1-540C-64E244C48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4981-4DAE-4B15-B246-65A3343C6452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5C25D0-3F3D-F431-2652-8DC207F01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F6E333-7E2E-C68C-1369-98265124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3DF-B76A-4517-B177-0CE139B38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319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C7716A-8518-8C03-A528-E478FE4E4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CACC2E-2B8B-EF2F-C59F-D8A0D46EFC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F33A14-DAB9-9002-C251-49DBB47D99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192CE3-46EE-9CAB-D8F2-EE2035313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4981-4DAE-4B15-B246-65A3343C6452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668907-F9DB-AFF5-EC6E-45A82FF2A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F0EEEF-B058-A8D5-3AAA-DF64FA7E0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3DF-B76A-4517-B177-0CE139B38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628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FDEA2-3202-12D9-516B-D5AA59998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15A42B-0DEA-3AC0-768D-86495AA77E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A156C3-F19A-C19B-F073-C806D73B1B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EFC521-F23D-5CCA-6A0E-7AAB4FCBB9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35F8F7-A2FA-7075-3206-0FDDA6B6F5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396618-CC00-3E86-6173-1D32608E0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4981-4DAE-4B15-B246-65A3343C6452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C2E1D5-82EC-A3A6-79C0-F49B362AB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01BEBB-C96A-9A84-0439-A60F681DE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3DF-B76A-4517-B177-0CE139B38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40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A21EC-6002-18F9-8EFF-5C4685A06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DBC8A8-B0C4-419D-281E-65EAEE947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4981-4DAE-4B15-B246-65A3343C6452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83527B-C328-7CF7-BACA-3F45D19E2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9D50A0-5AF7-ABE6-238F-EAAA1889F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3DF-B76A-4517-B177-0CE139B38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262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74542A-744B-E807-F107-B11D50749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4981-4DAE-4B15-B246-65A3343C6452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097350-A928-EC46-928B-F46CF1DD3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BA8C96-1034-6662-D964-FCB12B393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3DF-B76A-4517-B177-0CE139B38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76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6B7C5-B921-B74F-BE70-287F44357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063AC-8BB4-AFBB-DA4E-A21B839ACB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D9B933-5935-B226-3D0F-DE837FE8DC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B0EB9-A10C-DB60-AE7D-BD2A1EF34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4981-4DAE-4B15-B246-65A3343C6452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CA9ED8-9C12-4E57-32F1-EBFF3A8B0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C7F362-88C4-A7F6-6F3E-CC27F465E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3DF-B76A-4517-B177-0CE139B38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08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FF722-1B43-06D6-4E4C-D2102F2B6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0916D8-41A7-B89D-3039-138A717005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4301F9-F12C-0F81-7B0C-388418A8F9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9DB539-AE1B-2E3C-7184-5289DFF72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4981-4DAE-4B15-B246-65A3343C6452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104931-1543-0F92-1CE5-277E919B1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92C3F-8B3A-FC9B-0D03-B99C1C470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3DF-B76A-4517-B177-0CE139B38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73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A8A7CC-F64D-EAB5-4F60-E80B1D582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EA8D8-01BE-FCDF-5BF4-65588AA7B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287F7A-C366-5926-0231-77716FF80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8E4981-4DAE-4B15-B246-65A3343C6452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0D3DB-95E9-6557-1F57-4BA035828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96C8D-904F-77EE-02FA-3B098E1389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D163DF-B76A-4517-B177-0CE139B38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55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s://thevab.com/insights" TargetMode="External"/><Relationship Id="rId7" Type="http://schemas.openxmlformats.org/officeDocument/2006/relationships/hyperlink" Target="https://www.mrisimmons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Relationship Id="rId9" Type="http://schemas.openxmlformats.org/officeDocument/2006/relationships/hyperlink" Target="https://thevab.com/insight/left-to-your-own-devices-june-2026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CA750-B0BA-E18A-C2F0-874EE8EB3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32C49D8-F8C4-7AA6-729E-11F79225E47E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A9373A-88FE-6A22-2EC3-E2F08F206E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82D4039-2EC5-87FB-2FF3-BF6D5AD369A6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Helvetica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2021B7-3765-6A34-4463-BA8ADFAF18F9}"/>
              </a:ext>
            </a:extLst>
          </p:cNvPr>
          <p:cNvSpPr txBox="1"/>
          <p:nvPr/>
        </p:nvSpPr>
        <p:spPr>
          <a:xfrm>
            <a:off x="0" y="6087233"/>
            <a:ext cx="1052405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700">
                <a:solidFill>
                  <a:srgbClr val="1B1464"/>
                </a:solidFill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Source: VAB analysis of MRI-Simmons </a:t>
            </a:r>
            <a:r>
              <a:rPr lang="de-DE" sz="700">
                <a:solidFill>
                  <a:srgbClr val="1B1464"/>
                </a:solidFill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Winter USA studies 2024 &amp; 2026</a:t>
            </a:r>
            <a:r>
              <a:rPr lang="en-US" sz="700">
                <a:solidFill>
                  <a:srgbClr val="1B1464"/>
                </a:solidFill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A18+. Based on respondents who answered ‘somewhat important’ or ‘very important’. Note: </a:t>
            </a:r>
            <a:r>
              <a:rPr lang="en-US" sz="700">
                <a:solidFill>
                  <a:srgbClr val="ED3C8D"/>
                </a:solidFill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Magenta color </a:t>
            </a:r>
            <a:r>
              <a:rPr lang="en-US" sz="700">
                <a:solidFill>
                  <a:srgbClr val="1B1464"/>
                </a:solidFill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denotes responses that changed +4% or more from Winter 2026 vs Winter 2024</a:t>
            </a:r>
            <a:r>
              <a:rPr kumimoji="0" lang="en-US" sz="700" b="0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" panose="020B0403020202020204" pitchFamily="34" charset="0"/>
                <a:ea typeface="Aptos" panose="020B0004020202020204" pitchFamily="34" charset="0"/>
                <a:cs typeface="Helvetica" panose="020B0403020202020204" pitchFamily="34" charset="0"/>
              </a:rPr>
              <a:t>.</a:t>
            </a:r>
            <a:endParaRPr kumimoji="0" lang="en-US" sz="700" b="0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elvetica" panose="020B04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99CFAE0-ED7F-E478-2CA0-413A30CCF693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EEDD8E-E1B2-2487-0926-EBFA8E73CFE3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Scan or click to access more audience insights</a:t>
            </a:r>
          </a:p>
        </p:txBody>
      </p:sp>
      <p:pic>
        <p:nvPicPr>
          <p:cNvPr id="14" name="Picture 2">
            <a:hlinkClick r:id="rId4"/>
            <a:extLst>
              <a:ext uri="{FF2B5EF4-FFF2-40B4-BE49-F238E27FC236}">
                <a16:creationId xmlns:a16="http://schemas.microsoft.com/office/drawing/2014/main" id="{C0701E64-889A-3E87-0AE3-A60E026B1B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60DECF0-D00D-3F10-91F7-E914FC17A9A1}"/>
              </a:ext>
            </a:extLst>
          </p:cNvPr>
          <p:cNvSpPr/>
          <p:nvPr/>
        </p:nvSpPr>
        <p:spPr>
          <a:xfrm>
            <a:off x="0" y="-1"/>
            <a:ext cx="2674373" cy="271605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How </a:t>
            </a:r>
            <a:r>
              <a:rPr lang="en-US" sz="12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Audiences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Prefer to Watch TV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54C9B71-BDFE-C6D3-83DC-ABE073CA6CCC}"/>
              </a:ext>
            </a:extLst>
          </p:cNvPr>
          <p:cNvSpPr/>
          <p:nvPr/>
        </p:nvSpPr>
        <p:spPr>
          <a:xfrm>
            <a:off x="173323" y="440921"/>
            <a:ext cx="1007748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600" b="1">
                <a:solidFill>
                  <a:srgbClr val="1F1A62"/>
                </a:solidFill>
                <a:latin typeface="Arial" panose="020B0604020202020204" pitchFamily="34" charset="0"/>
              </a:rPr>
              <a:t>TV viewers prefer limited ads, easy access to content, large screens and the flexibility to watch when and where they want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579C2B-875B-B5B4-D738-2F834E2AFE5D}"/>
              </a:ext>
            </a:extLst>
          </p:cNvPr>
          <p:cNvSpPr txBox="1"/>
          <p:nvPr/>
        </p:nvSpPr>
        <p:spPr>
          <a:xfrm>
            <a:off x="2232661" y="1710028"/>
            <a:ext cx="772667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Audiences Prefer to Watch TV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% of respondents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A84E260-8083-2106-5E3E-69F1845B17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3160826"/>
              </p:ext>
            </p:extLst>
          </p:nvPr>
        </p:nvGraphicFramePr>
        <p:xfrm>
          <a:off x="145898" y="2099767"/>
          <a:ext cx="10935058" cy="4005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F3C5520E-1E26-4ECC-49BB-83D7F85DC864}"/>
              </a:ext>
            </a:extLst>
          </p:cNvPr>
          <p:cNvSpPr/>
          <p:nvPr/>
        </p:nvSpPr>
        <p:spPr>
          <a:xfrm>
            <a:off x="10931449" y="2266539"/>
            <a:ext cx="766916" cy="214897"/>
          </a:xfrm>
          <a:prstGeom prst="rect">
            <a:avLst/>
          </a:prstGeom>
          <a:solidFill>
            <a:srgbClr val="4EBE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9FFF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+1%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7FF6996-2A5F-B39B-F90A-5CC226DADE17}"/>
              </a:ext>
            </a:extLst>
          </p:cNvPr>
          <p:cNvSpPr/>
          <p:nvPr/>
        </p:nvSpPr>
        <p:spPr>
          <a:xfrm>
            <a:off x="10931449" y="2555135"/>
            <a:ext cx="766916" cy="214897"/>
          </a:xfrm>
          <a:prstGeom prst="rect">
            <a:avLst/>
          </a:prstGeom>
          <a:solidFill>
            <a:srgbClr val="4EBEA4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9FFF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+4%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4A2C28A-744B-A027-C5D3-F2FFE1F95544}"/>
              </a:ext>
            </a:extLst>
          </p:cNvPr>
          <p:cNvSpPr/>
          <p:nvPr/>
        </p:nvSpPr>
        <p:spPr>
          <a:xfrm>
            <a:off x="10931449" y="2843731"/>
            <a:ext cx="766916" cy="214897"/>
          </a:xfrm>
          <a:prstGeom prst="rect">
            <a:avLst/>
          </a:prstGeom>
          <a:solidFill>
            <a:srgbClr val="4EBE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9FFF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+1%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A56F092-0A03-7BD8-9A04-D19AEE3A30BA}"/>
              </a:ext>
            </a:extLst>
          </p:cNvPr>
          <p:cNvSpPr/>
          <p:nvPr/>
        </p:nvSpPr>
        <p:spPr>
          <a:xfrm>
            <a:off x="10931449" y="3132327"/>
            <a:ext cx="766916" cy="214897"/>
          </a:xfrm>
          <a:prstGeom prst="rect">
            <a:avLst/>
          </a:prstGeom>
          <a:solidFill>
            <a:srgbClr val="4EBEA4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9FFF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+4%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A667F32-0A47-D0F2-9E37-9EB127ACF75F}"/>
              </a:ext>
            </a:extLst>
          </p:cNvPr>
          <p:cNvSpPr/>
          <p:nvPr/>
        </p:nvSpPr>
        <p:spPr>
          <a:xfrm>
            <a:off x="10931449" y="3420923"/>
            <a:ext cx="766916" cy="214897"/>
          </a:xfrm>
          <a:prstGeom prst="rect">
            <a:avLst/>
          </a:prstGeom>
          <a:solidFill>
            <a:srgbClr val="4EBE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9FFF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+1%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71A6127-68E1-FDD2-C016-066E01F36B0A}"/>
              </a:ext>
            </a:extLst>
          </p:cNvPr>
          <p:cNvSpPr/>
          <p:nvPr/>
        </p:nvSpPr>
        <p:spPr>
          <a:xfrm>
            <a:off x="10931449" y="3709519"/>
            <a:ext cx="766916" cy="214897"/>
          </a:xfrm>
          <a:prstGeom prst="rect">
            <a:avLst/>
          </a:prstGeom>
          <a:solidFill>
            <a:srgbClr val="F9FF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Flat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BCAB21D-975F-0FFA-1C87-55969B03D639}"/>
              </a:ext>
            </a:extLst>
          </p:cNvPr>
          <p:cNvSpPr/>
          <p:nvPr/>
        </p:nvSpPr>
        <p:spPr>
          <a:xfrm>
            <a:off x="10931449" y="3998115"/>
            <a:ext cx="766916" cy="214897"/>
          </a:xfrm>
          <a:prstGeom prst="rect">
            <a:avLst/>
          </a:prstGeom>
          <a:solidFill>
            <a:srgbClr val="4EBE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9FFF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+1%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3E8790C-21E2-3DF6-BAA2-F205BF84F3EB}"/>
              </a:ext>
            </a:extLst>
          </p:cNvPr>
          <p:cNvSpPr/>
          <p:nvPr/>
        </p:nvSpPr>
        <p:spPr>
          <a:xfrm>
            <a:off x="10931449" y="4286711"/>
            <a:ext cx="766916" cy="214897"/>
          </a:xfrm>
          <a:prstGeom prst="rect">
            <a:avLst/>
          </a:prstGeom>
          <a:solidFill>
            <a:srgbClr val="4EBE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9FFF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+2%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48DE9E5-5D74-9D40-6A4F-0AD378DA4B41}"/>
              </a:ext>
            </a:extLst>
          </p:cNvPr>
          <p:cNvSpPr/>
          <p:nvPr/>
        </p:nvSpPr>
        <p:spPr>
          <a:xfrm>
            <a:off x="10931449" y="4575307"/>
            <a:ext cx="766916" cy="214897"/>
          </a:xfrm>
          <a:prstGeom prst="rect">
            <a:avLst/>
          </a:prstGeom>
          <a:solidFill>
            <a:srgbClr val="4EBE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9FFF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+1%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BC36614-5E95-7D15-C47E-9A69EDBA9E51}"/>
              </a:ext>
            </a:extLst>
          </p:cNvPr>
          <p:cNvSpPr/>
          <p:nvPr/>
        </p:nvSpPr>
        <p:spPr>
          <a:xfrm>
            <a:off x="10931449" y="4863903"/>
            <a:ext cx="766916" cy="214897"/>
          </a:xfrm>
          <a:prstGeom prst="rect">
            <a:avLst/>
          </a:prstGeom>
          <a:solidFill>
            <a:srgbClr val="F9FF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Flat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C677A77-B0AC-01AE-0437-BCF2502B820F}"/>
              </a:ext>
            </a:extLst>
          </p:cNvPr>
          <p:cNvSpPr/>
          <p:nvPr/>
        </p:nvSpPr>
        <p:spPr>
          <a:xfrm>
            <a:off x="10931449" y="5152499"/>
            <a:ext cx="766916" cy="214897"/>
          </a:xfrm>
          <a:prstGeom prst="rect">
            <a:avLst/>
          </a:prstGeom>
          <a:solidFill>
            <a:srgbClr val="4EBEA4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9FFF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+3%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755D8E8-7CF3-3977-065A-EF10DB7A6495}"/>
              </a:ext>
            </a:extLst>
          </p:cNvPr>
          <p:cNvSpPr/>
          <p:nvPr/>
        </p:nvSpPr>
        <p:spPr>
          <a:xfrm>
            <a:off x="10931449" y="5729691"/>
            <a:ext cx="766916" cy="214897"/>
          </a:xfrm>
          <a:prstGeom prst="rect">
            <a:avLst/>
          </a:prstGeom>
          <a:solidFill>
            <a:srgbClr val="F9FF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Flat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149DFA-5C43-347B-4A80-CC0167B7F5E3}"/>
              </a:ext>
            </a:extLst>
          </p:cNvPr>
          <p:cNvSpPr/>
          <p:nvPr/>
        </p:nvSpPr>
        <p:spPr>
          <a:xfrm>
            <a:off x="10931449" y="5441095"/>
            <a:ext cx="766916" cy="214897"/>
          </a:xfrm>
          <a:prstGeom prst="rect">
            <a:avLst/>
          </a:prstGeom>
          <a:solidFill>
            <a:srgbClr val="4EBEA4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9FFF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+4%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0811730-BA4A-2FB1-EEFF-909C345B3FA9}"/>
              </a:ext>
            </a:extLst>
          </p:cNvPr>
          <p:cNvSpPr txBox="1"/>
          <p:nvPr/>
        </p:nvSpPr>
        <p:spPr>
          <a:xfrm>
            <a:off x="10706440" y="1708092"/>
            <a:ext cx="1121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% change vs. 2024</a:t>
            </a:r>
            <a:endParaRPr kumimoji="0" lang="en-US" sz="1100" b="1" i="0" u="sng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2" name="Picture 2" descr="Brand Assets - MRI-Simmons">
            <a:hlinkClick r:id="rId7"/>
            <a:extLst>
              <a:ext uri="{FF2B5EF4-FFF2-40B4-BE49-F238E27FC236}">
                <a16:creationId xmlns:a16="http://schemas.microsoft.com/office/drawing/2014/main" id="{7AD783C9-1066-940B-0874-46DE8D9D5D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34329" y="5981198"/>
            <a:ext cx="1468485" cy="287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hlinkClick r:id="rId9"/>
            <a:extLst>
              <a:ext uri="{FF2B5EF4-FFF2-40B4-BE49-F238E27FC236}">
                <a16:creationId xmlns:a16="http://schemas.microsoft.com/office/drawing/2014/main" id="{81418937-D2DA-C1E6-AEE5-43D76C9AE3E1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</a:t>
            </a:r>
            <a:r>
              <a:rPr lang="en-US" sz="1100" b="1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VAB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Left To Your Own Devices: The Latest on Multiplatform Video Consumption – June 2026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 learn more</a:t>
            </a:r>
          </a:p>
        </p:txBody>
      </p:sp>
    </p:spTree>
    <p:extLst>
      <p:ext uri="{BB962C8B-B14F-4D97-AF65-F5344CB8AC3E}">
        <p14:creationId xmlns:p14="http://schemas.microsoft.com/office/powerpoint/2010/main" val="2863293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1815FC-B25D-413C-8D55-BC511D261A40}">
  <ds:schemaRefs>
    <ds:schemaRef ds:uri="http://schemas.microsoft.com/office/2006/metadata/properties"/>
    <ds:schemaRef ds:uri="http://schemas.microsoft.com/office/infopath/2007/PartnerControls"/>
    <ds:schemaRef ds:uri="8ffbcc2d-a520-42b9-8ca7-e090664160a6"/>
    <ds:schemaRef ds:uri="97cdb7a3-d8d8-4d5a-8559-ae518cf29f49"/>
  </ds:schemaRefs>
</ds:datastoreItem>
</file>

<file path=customXml/itemProps2.xml><?xml version="1.0" encoding="utf-8"?>
<ds:datastoreItem xmlns:ds="http://schemas.openxmlformats.org/officeDocument/2006/customXml" ds:itemID="{F0A659CF-3DD7-4BF3-ADDE-27315B3168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AB1FC11-31A0-4F3D-AA1A-372DBBD01B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7cdb7a3-d8d8-4d5a-8559-ae518cf29f49"/>
    <ds:schemaRef ds:uri="8ffbcc2d-a520-42b9-8ca7-e090664160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167</Words>
  <Application>Microsoft Office PowerPoint</Application>
  <PresentationFormat>Widescreen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2026-07-14T01:46:04Z</dcterms:created>
  <dcterms:modified xsi:type="dcterms:W3CDTF">2026-07-14T17:37:27Z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