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ppt/revisionInfo.xml" ContentType="application/vnd.ms-powerpoint.revisioninfo+xml"/>
  <Override PartName="/docProps/core.xml" ContentType="application/vnd.openxmlformats-package.core-properties+xml"/>
  <Override PartName="/ppt/changesInfos/changesInfo1.xml" ContentType="application/vnd.ms-powerpoint.changesinfo+xml"/>
  <Override PartName="/ppt/charts/chart1.xml" ContentType="application/vnd.openxmlformats-officedocument.drawingml.char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olors1.xml" ContentType="application/vnd.ms-office.chartcolorstyle+xml"/>
  <Override PartName="/ppt/charts/style1.xml" ContentType="application/vnd.ms-office.chartstyle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bleStyles.xml" ContentType="application/vnd.openxmlformats-officedocument.presentationml.tableStyl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theme/theme2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147474431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C94C3D8-3A60-4A26-9473-B1290B747244}" v="1" dt="2026-04-07T16:40:20.1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98534C6-B0C5-430B-9C0B-35D9871B4C23}"/>
    <pc:docChg chg="undo custSel addSld delSld modSld">
      <pc:chgData name="Dylan Breger" userId="9b3da09f-10fe-42ec-9aa5-9fa2a3e9cc20" providerId="ADAL" clId="{F98534C6-B0C5-430B-9C0B-35D9871B4C23}" dt="2026-04-07T16:40:22.238" v="4" actId="47"/>
      <pc:docMkLst>
        <pc:docMk/>
      </pc:docMkLst>
      <pc:sldChg chg="new del">
        <pc:chgData name="Dylan Breger" userId="9b3da09f-10fe-42ec-9aa5-9fa2a3e9cc20" providerId="ADAL" clId="{F98534C6-B0C5-430B-9C0B-35D9871B4C23}" dt="2026-04-07T16:40:21.511" v="2" actId="47"/>
        <pc:sldMkLst>
          <pc:docMk/>
          <pc:sldMk cId="1946935676" sldId="256"/>
        </pc:sldMkLst>
      </pc:sldChg>
      <pc:sldChg chg="add del">
        <pc:chgData name="Dylan Breger" userId="9b3da09f-10fe-42ec-9aa5-9fa2a3e9cc20" providerId="ADAL" clId="{F98534C6-B0C5-430B-9C0B-35D9871B4C23}" dt="2026-04-07T16:40:22.238" v="4" actId="47"/>
        <pc:sldMkLst>
          <pc:docMk/>
          <pc:sldMk cId="1804128080" sldId="2147474431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rgbClr val="1B14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1600" b="1"/>
              <a:t>Team Responsible for Budget Control for CTV / Streaming TV Advertising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rgbClr val="1B1464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Team Responsible for Budget Control for CTV / Streaming TV Advertising</c:v>
                </c:pt>
              </c:strCache>
            </c:strRef>
          </c:tx>
          <c:dPt>
            <c:idx val="0"/>
            <c:bubble3D val="0"/>
            <c:spPr>
              <a:solidFill>
                <a:srgbClr val="00BFF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5F7-472A-B714-6269D714DF85}"/>
              </c:ext>
            </c:extLst>
          </c:dPt>
          <c:dPt>
            <c:idx val="1"/>
            <c:bubble3D val="0"/>
            <c:spPr>
              <a:solidFill>
                <a:srgbClr val="ED3C8D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5F7-472A-B714-6269D714DF85}"/>
              </c:ext>
            </c:extLst>
          </c:dPt>
          <c:dPt>
            <c:idx val="2"/>
            <c:bubble3D val="0"/>
            <c:spPr>
              <a:solidFill>
                <a:srgbClr val="4EBEA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E5F7-472A-B714-6269D714DF85}"/>
              </c:ext>
            </c:extLst>
          </c:dPt>
          <c:dPt>
            <c:idx val="3"/>
            <c:bubble3D val="0"/>
            <c:spPr>
              <a:solidFill>
                <a:srgbClr val="ACBDCE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E5F7-472A-B714-6269D714DF85}"/>
              </c:ext>
            </c:extLst>
          </c:dPt>
          <c:dLbls>
            <c:dLbl>
              <c:idx val="0"/>
              <c:layout>
                <c:manualLayout>
                  <c:x val="0.14791510142749803"/>
                  <c:y val="-5.186644738138102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5F7-472A-B714-6269D714DF85}"/>
                </c:ext>
              </c:extLst>
            </c:dLbl>
            <c:dLbl>
              <c:idx val="1"/>
              <c:layout>
                <c:manualLayout>
                  <c:x val="0.12795830202854988"/>
                  <c:y val="-1.830580495813448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5F7-472A-B714-6269D714DF85}"/>
                </c:ext>
              </c:extLst>
            </c:dLbl>
            <c:dLbl>
              <c:idx val="2"/>
              <c:layout>
                <c:manualLayout>
                  <c:x val="-0.13265401953418487"/>
                  <c:y val="-3.0509674930224132E-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2348093538692712"/>
                      <c:h val="0.1350968405910324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E5F7-472A-B714-6269D714DF85}"/>
                </c:ext>
              </c:extLst>
            </c:dLbl>
            <c:dLbl>
              <c:idx val="3"/>
              <c:layout>
                <c:manualLayout>
                  <c:x val="-5.40007513148009E-2"/>
                  <c:y val="-9.7630959776717235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5F7-472A-B714-6269D714DF8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Linear Buying Teams</c:v>
                </c:pt>
                <c:pt idx="1">
                  <c:v>Digital Buying Teams</c:v>
                </c:pt>
                <c:pt idx="2">
                  <c:v>Integrated / Hybrid Buying Teams</c:v>
                </c:pt>
                <c:pt idx="3">
                  <c:v>Other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0.1</c:v>
                </c:pt>
                <c:pt idx="1">
                  <c:v>0.33</c:v>
                </c:pt>
                <c:pt idx="2">
                  <c:v>0.55000000000000004</c:v>
                </c:pt>
                <c:pt idx="3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F7-472A-B714-6269D714DF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rgbClr val="1B1464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B1BCDF-4DDD-4D1E-A65E-E47AD3C8508A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B815EB-0840-4656-9918-CFEDC3B9A4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005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45C460-F1C7-47B5-B7A9-606210A0258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0907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30FA0-11C8-0F19-22EB-389756D5CD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9165FA-D283-3007-3B80-0341E2D96F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168D2F-024D-6884-1F0C-0B4A98713A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418C4-89FF-49BF-A301-363C1A79F59F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E923E7-9FF6-A195-5BCD-6E9B736C1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BDD4FF-6B14-2C36-E2B6-50A5323E8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98811-DCEC-4658-979A-864A26BFA5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498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C71811-28A9-BA7A-C801-567B51599E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C349E8-AA48-D685-3BAD-74234B2BA1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31A5D6-1F63-E12F-C9A6-C523CEC18B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418C4-89FF-49BF-A301-363C1A79F59F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70B7E2-162C-4E46-9F1F-EBA2A1A60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93160C-8571-FEBB-0C90-86E16F10D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98811-DCEC-4658-979A-864A26BFA5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327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C30AC05-41AB-74BB-F10B-B48FEC82AE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DF6386-E271-6C9D-DDA0-D58AD68C5D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D6D586-F98F-44CC-4E65-DF96DC62D7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418C4-89FF-49BF-A301-363C1A79F59F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75FF0D-98DD-81C1-5DAD-B80D4088EB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BB0D82-414A-6C75-C7D9-C178B8E0F4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98811-DCEC-4658-979A-864A26BFA5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06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ADABB-0FD3-2A9E-7F7D-74D3B04F36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582402-A652-3DF6-E82E-126B51D1AA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B58A95-4E03-9E9D-59F6-D21DB3D04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418C4-89FF-49BF-A301-363C1A79F59F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40C690-9F83-8D5E-1C46-28E5BB7328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C7C552-AD5F-53F9-B272-DA47A3136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98811-DCEC-4658-979A-864A26BFA5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720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FCC98E-DA54-769E-3B81-744CE2BEA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82496A-B962-2226-C9F3-964246D663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5B682D-4C05-293E-2BBD-B7FFAF864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418C4-89FF-49BF-A301-363C1A79F59F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DF4D2E-8EA4-5678-BA39-483D53DF6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78F063-5F4B-7A19-5D79-BDFB8887C1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98811-DCEC-4658-979A-864A26BFA5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494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B7C00F-4A98-8227-8BED-53DFE9E05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37DFD0-3676-913C-DE8C-97E6E2E37F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0AC50A-2457-A6E4-0BEB-3781D22C58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82FDF9-2F4E-5D73-0491-AF6347F46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418C4-89FF-49BF-A301-363C1A79F59F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B88E14-60F6-1CF5-1AB5-C06F58BC0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FA638D-9BEB-C9BE-7439-2E96B1EF0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98811-DCEC-4658-979A-864A26BFA5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361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D9246C-591A-0A21-7E49-756F1DE98A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40A96E-C68A-784E-9A69-C34F1BBB1E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52BA4C-127D-9FE6-D130-B84E6B38C0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D2163C-B047-D9D8-6BDF-86441305C1C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4D3791E-CCC6-CD0A-D2E9-A629C225AF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19B8DA0-907B-3B50-B65C-71CBE8D47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418C4-89FF-49BF-A301-363C1A79F59F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E10F8B0-095F-27FD-F8DF-B7E6CC2FC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648B9E-9E2E-F98F-BFC7-3C327B23C6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98811-DCEC-4658-979A-864A26BFA5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038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77E752-B2A4-8146-7696-CB98D9C247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92BF81B-6DE9-C69B-3042-528469C1AF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418C4-89FF-49BF-A301-363C1A79F59F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CB0AB9-B807-97FB-CFD5-3B7A8DE50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DF6C673-939D-EBCE-D867-4271B6006F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98811-DCEC-4658-979A-864A26BFA5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383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0A3B078-64C7-651C-A286-2DB0A5F9DF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418C4-89FF-49BF-A301-363C1A79F59F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FCBD14-5D64-5C56-5453-0FCCB174E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263018-29FE-3F89-EE1C-860F4CBF0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98811-DCEC-4658-979A-864A26BFA5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173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6E05DE-BFDB-F8FA-BB5F-2A336B55DE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57F7E-05EB-F845-FE90-24269D729D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45B4ED-384D-4058-4E35-0BDE953BA6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B8AC05-7441-0215-F429-737148B0B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418C4-89FF-49BF-A301-363C1A79F59F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93F47C-A66F-4012-9F85-CA2E2C57A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A4D705-ABEE-880A-D05D-5C651C5E4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98811-DCEC-4658-979A-864A26BFA5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680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651BF-4094-9024-2BD8-34F3A469C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1A61DC-04A8-1F40-D3B8-A1E944C321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E4EC8F-FC2F-92BB-476D-90DBF05071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7AADB0-7291-FDAD-244B-B17E4A0F44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418C4-89FF-49BF-A301-363C1A79F59F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45F7C7-5A95-992B-6023-5676E71A7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C779F1-2FB9-31EA-C3C5-C3514A3A7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98811-DCEC-4658-979A-864A26BFA5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650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BC6B854-541F-CFC0-7190-57F843FA0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FE6B37-6DD0-09C4-162F-B20218B958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881D4F-2A3D-7623-2334-73EA3959ED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26418C4-89FF-49BF-A301-363C1A79F59F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AD1F33-A035-DBE7-2C67-46A334013D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E8B76-124E-A9ED-FD10-E164C78FFA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F398811-DCEC-4658-979A-864A26BFA5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489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premion.com/2026-ctv-ott-advertiser-survey/" TargetMode="External"/><Relationship Id="rId3" Type="http://schemas.openxmlformats.org/officeDocument/2006/relationships/chart" Target="../charts/chart1.xm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thevab.com/signin?utm_source=grab-and-go&amp;utm_medium=vab-insights&amp;utm_campaign=" TargetMode="External"/><Relationship Id="rId5" Type="http://schemas.openxmlformats.org/officeDocument/2006/relationships/hyperlink" Target="https://thevab.com/insights" TargetMode="Externa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E1BE1F0-6D17-5DA4-E3D4-4BFB8B6651E6}"/>
              </a:ext>
            </a:extLst>
          </p:cNvPr>
          <p:cNvSpPr>
            <a:spLocks/>
          </p:cNvSpPr>
          <p:nvPr/>
        </p:nvSpPr>
        <p:spPr>
          <a:xfrm>
            <a:off x="-3" y="1698993"/>
            <a:ext cx="12202272" cy="5170157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17" name="Chart 16">
            <a:extLst>
              <a:ext uri="{FF2B5EF4-FFF2-40B4-BE49-F238E27FC236}">
                <a16:creationId xmlns:a16="http://schemas.microsoft.com/office/drawing/2014/main" id="{9200C0A6-9875-B7EC-F47A-85A7A6417E5B}"/>
              </a:ext>
            </a:extLst>
          </p:cNvPr>
          <p:cNvGraphicFramePr/>
          <p:nvPr/>
        </p:nvGraphicFramePr>
        <p:xfrm>
          <a:off x="686816" y="1789739"/>
          <a:ext cx="10818368" cy="43805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3ACB4A3E-75E1-9964-7662-3A1E12A8688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ECC0522-6EF9-04C5-E975-62A74367119A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A55E43-274B-1CD4-0993-2C6CBBD5D9EF}"/>
              </a:ext>
            </a:extLst>
          </p:cNvPr>
          <p:cNvSpPr/>
          <p:nvPr/>
        </p:nvSpPr>
        <p:spPr>
          <a:xfrm>
            <a:off x="0" y="0"/>
            <a:ext cx="2583288" cy="321228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Teams Responsible for CTV </a:t>
            </a:r>
            <a:r>
              <a:rPr lang="en-US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Spend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E5B8F54-3A73-4220-4206-97E91196A704}"/>
              </a:ext>
            </a:extLst>
          </p:cNvPr>
          <p:cNvSpPr/>
          <p:nvPr/>
        </p:nvSpPr>
        <p:spPr>
          <a:xfrm>
            <a:off x="75405" y="440921"/>
            <a:ext cx="1019254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Integrated / hybrid teams now control over half of CTV budgets, reflecting a </a:t>
            </a:r>
            <a:r>
              <a:rPr lang="en-US" sz="2600" b="1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shift in how video investments are managed</a:t>
            </a:r>
            <a:endParaRPr kumimoji="0" lang="en-US" sz="2600" b="1" i="0" u="none" strike="noStrike" kern="1200" cap="none" spc="0" normalizeH="0" baseline="0" noProof="0">
              <a:ln>
                <a:noFill/>
              </a:ln>
              <a:solidFill>
                <a:srgbClr val="1B146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B244F6F-A90B-481F-A2E7-CF6010342C8F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856315D-2B00-D71B-8A27-5E49EA2C31DA}"/>
              </a:ext>
            </a:extLst>
          </p:cNvPr>
          <p:cNvSpPr txBox="1"/>
          <p:nvPr/>
        </p:nvSpPr>
        <p:spPr>
          <a:xfrm>
            <a:off x="10233660" y="2907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Scan or click to access more streaming insights</a:t>
            </a:r>
          </a:p>
        </p:txBody>
      </p:sp>
      <p:pic>
        <p:nvPicPr>
          <p:cNvPr id="13" name="Picture 2">
            <a:hlinkClick r:id="rId6"/>
            <a:extLst>
              <a:ext uri="{FF2B5EF4-FFF2-40B4-BE49-F238E27FC236}">
                <a16:creationId xmlns:a16="http://schemas.microsoft.com/office/drawing/2014/main" id="{01D45314-1592-B015-9EDD-ABF22AAAC3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F4CFB99-6210-F24E-FDF0-4F45305F5824}"/>
              </a:ext>
            </a:extLst>
          </p:cNvPr>
          <p:cNvSpPr txBox="1"/>
          <p:nvPr/>
        </p:nvSpPr>
        <p:spPr>
          <a:xfrm>
            <a:off x="479898" y="6052354"/>
            <a:ext cx="116133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Source: Premion &amp; Advertiser Perceptions, </a:t>
            </a:r>
            <a:r>
              <a:rPr kumimoji="0" lang="en-US" sz="800" b="0" i="1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2026 CTV / OTT Advertiser Survey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5" name="TextBox 14">
            <a:hlinkClick r:id="rId8"/>
            <a:extLst>
              <a:ext uri="{FF2B5EF4-FFF2-40B4-BE49-F238E27FC236}">
                <a16:creationId xmlns:a16="http://schemas.microsoft.com/office/drawing/2014/main" id="{AB639B70-3FC6-D963-7FC6-45517D86AFE4}"/>
              </a:ext>
            </a:extLst>
          </p:cNvPr>
          <p:cNvSpPr txBox="1">
            <a:spLocks/>
          </p:cNvSpPr>
          <p:nvPr/>
        </p:nvSpPr>
        <p:spPr>
          <a:xfrm>
            <a:off x="-3" y="6251248"/>
            <a:ext cx="12202272" cy="276999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Click here to see more from </a:t>
            </a:r>
            <a:r>
              <a:rPr kumimoji="0" lang="en-US" sz="1200" b="1" i="1" u="sng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Premion</a:t>
            </a:r>
          </a:p>
        </p:txBody>
      </p:sp>
    </p:spTree>
    <p:extLst>
      <p:ext uri="{BB962C8B-B14F-4D97-AF65-F5344CB8AC3E}">
        <p14:creationId xmlns:p14="http://schemas.microsoft.com/office/powerpoint/2010/main" val="18041280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12040ED-8D1B-410D-93B2-C1BCDE8400D1}"/>
</file>

<file path=customXml/itemProps2.xml><?xml version="1.0" encoding="utf-8"?>
<ds:datastoreItem xmlns:ds="http://schemas.openxmlformats.org/officeDocument/2006/customXml" ds:itemID="{AB6855BC-5831-4DA8-A8E1-C6D93106FBDC}"/>
</file>

<file path=customXml/itemProps3.xml><?xml version="1.0" encoding="utf-8"?>
<ds:datastoreItem xmlns:ds="http://schemas.openxmlformats.org/officeDocument/2006/customXml" ds:itemID="{E96A2CD4-13DF-4814-83F3-FADE896EE5B9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</Words>
  <Application>Microsoft Office PowerPoint</Application>
  <PresentationFormat>Widescreen</PresentationFormat>
  <Paragraphs>12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2026-04-07T16:40:17Z</dcterms:created>
  <dcterms:modified xsi:type="dcterms:W3CDTF">2026-04-07T16:40:27Z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