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4:37.424" v="0"/>
      <pc:docMkLst>
        <pc:docMk/>
      </pc:docMkLst>
      <pc:sldChg chg="add">
        <pc:chgData name="Dylan Breger" userId="9b3da09f-10fe-42ec-9aa5-9fa2a3e9cc20" providerId="ADAL" clId="{F98534C6-B0C5-430B-9C0B-35D9871B4C23}" dt="2026-05-19T17:04:37.424" v="0"/>
        <pc:sldMkLst>
          <pc:docMk/>
          <pc:sldMk cId="4043289277" sldId="214747447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612332139071632E-2"/>
          <c:y val="0"/>
          <c:w val="0.86971114679446193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Used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BFF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A/B testing and campaign experimentation</c:v>
                </c:pt>
                <c:pt idx="1">
                  <c:v>ROI analysis</c:v>
                </c:pt>
                <c:pt idx="2">
                  <c:v>Budget vs. actual spend tracking</c:v>
                </c:pt>
                <c:pt idx="3">
                  <c:v>CPA tracking</c:v>
                </c:pt>
                <c:pt idx="4">
                  <c:v>Marketing Mix Modeling</c:v>
                </c:pt>
                <c:pt idx="5">
                  <c:v>Data-driven attribution</c:v>
                </c:pt>
                <c:pt idx="6">
                  <c:v>Last-click attribution</c:v>
                </c:pt>
                <c:pt idx="7">
                  <c:v>CAST and net promotor score (NPS)</c:v>
                </c:pt>
                <c:pt idx="8">
                  <c:v>CLV analysis</c:v>
                </c:pt>
                <c:pt idx="9">
                  <c:v>Incrementality testing (conversion-lift studies)</c:v>
                </c:pt>
                <c:pt idx="10">
                  <c:v>Predictive analysis and forecasting</c:v>
                </c:pt>
                <c:pt idx="11">
                  <c:v>AI creative scoring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0.69</c:v>
                </c:pt>
                <c:pt idx="1">
                  <c:v>0.62</c:v>
                </c:pt>
                <c:pt idx="2">
                  <c:v>0.56000000000000005</c:v>
                </c:pt>
                <c:pt idx="3">
                  <c:v>0.53</c:v>
                </c:pt>
                <c:pt idx="4">
                  <c:v>0.43</c:v>
                </c:pt>
                <c:pt idx="5">
                  <c:v>0.41</c:v>
                </c:pt>
                <c:pt idx="6">
                  <c:v>0.35</c:v>
                </c:pt>
                <c:pt idx="7">
                  <c:v>0.32</c:v>
                </c:pt>
                <c:pt idx="8">
                  <c:v>0.28999999999999998</c:v>
                </c:pt>
                <c:pt idx="9">
                  <c:v>0.28999999999999998</c:v>
                </c:pt>
                <c:pt idx="10">
                  <c:v>0.28999999999999998</c:v>
                </c:pt>
                <c:pt idx="11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28-478A-B996-C8B44379F2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Plan to Invest in Next 12mo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D3C8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A/B testing and campaign experimentation</c:v>
                </c:pt>
                <c:pt idx="1">
                  <c:v>ROI analysis</c:v>
                </c:pt>
                <c:pt idx="2">
                  <c:v>Budget vs. actual spend tracking</c:v>
                </c:pt>
                <c:pt idx="3">
                  <c:v>CPA tracking</c:v>
                </c:pt>
                <c:pt idx="4">
                  <c:v>Marketing Mix Modeling</c:v>
                </c:pt>
                <c:pt idx="5">
                  <c:v>Data-driven attribution</c:v>
                </c:pt>
                <c:pt idx="6">
                  <c:v>Last-click attribution</c:v>
                </c:pt>
                <c:pt idx="7">
                  <c:v>CAST and net promotor score (NPS)</c:v>
                </c:pt>
                <c:pt idx="8">
                  <c:v>CLV analysis</c:v>
                </c:pt>
                <c:pt idx="9">
                  <c:v>Incrementality testing (conversion-lift studies)</c:v>
                </c:pt>
                <c:pt idx="10">
                  <c:v>Predictive analysis and forecasting</c:v>
                </c:pt>
                <c:pt idx="11">
                  <c:v>AI creative scoring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0.36</c:v>
                </c:pt>
                <c:pt idx="1">
                  <c:v>0.33</c:v>
                </c:pt>
                <c:pt idx="2">
                  <c:v>0.22</c:v>
                </c:pt>
                <c:pt idx="3">
                  <c:v>0.24</c:v>
                </c:pt>
                <c:pt idx="4">
                  <c:v>0.4</c:v>
                </c:pt>
                <c:pt idx="5">
                  <c:v>0.35</c:v>
                </c:pt>
                <c:pt idx="6">
                  <c:v>0.16</c:v>
                </c:pt>
                <c:pt idx="7">
                  <c:v>0.18</c:v>
                </c:pt>
                <c:pt idx="8">
                  <c:v>0.25</c:v>
                </c:pt>
                <c:pt idx="9">
                  <c:v>0.28999999999999998</c:v>
                </c:pt>
                <c:pt idx="10">
                  <c:v>0.32</c:v>
                </c:pt>
                <c:pt idx="11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30-4019-A548-A2F8C3EFD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5"/>
        <c:axId val="1508656863"/>
        <c:axId val="1508657343"/>
      </c:barChart>
      <c:catAx>
        <c:axId val="1508656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08657343"/>
        <c:crosses val="autoZero"/>
        <c:auto val="1"/>
        <c:lblAlgn val="ctr"/>
        <c:lblOffset val="100"/>
        <c:noMultiLvlLbl val="0"/>
      </c:catAx>
      <c:valAx>
        <c:axId val="150865734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086568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352789444496482"/>
          <c:y val="0"/>
          <c:w val="0.36224706729800593"/>
          <c:h val="6.72739457640458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EA024-74FE-C297-5C8B-A422B0DF5E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5F1B4-9AC4-3222-9DE6-EC44827223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85C36-D4E1-F0D9-D55D-C968C56CE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47E89-BC8F-78C0-D2E4-9B0843C6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A0CAC-2866-21A5-37F2-1F59455BD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6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A866A-635A-7A1F-2E23-3187C9AA7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E7457D-1FE8-16C0-93D1-76BB429A5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F90E2-1130-C3D2-D405-51DBF9209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5191A3-B7C9-4717-A6DF-E3F259D71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444AC-16D9-98CA-E78E-D23F7EB73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59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00B58A-6634-E2DD-34EE-E7122ECE67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33115-B887-632E-D9E4-A85ED99E2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C2864-3901-6E40-AFD5-B7F20497F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B3D4E-BC46-5F67-3C4D-B52E74B02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D5C47-4C01-50E6-6F51-4EDC89ECF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07A4-9980-8F38-FA79-33D72BAE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0F8A7-0D38-C831-9D9F-8FB2DBE8A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5F4A4-CBF6-7F0E-3166-DEC2C0978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E3790-2D99-2053-2FF3-CD6BCE047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AC8F3C-CC2F-4BF7-E357-A8C9C54B3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2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6D0BE-0A2A-17F1-814E-6DFAEE85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6DBFB8-C0E9-747D-9D92-2AAFDBD2D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B14CA-05B0-1889-3E65-BE7BBFDB2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A252B-CD88-1B63-0FAD-66C98ABA7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2C34A-3E1C-7192-790B-8AA8B14E4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5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BD986-DD93-008B-F1C6-E325C865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145A0-9475-476E-BA6E-CB9DF41E27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A21838-9637-1CA4-A62F-A9DE765EF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B30947-03FE-0E0C-06CA-5A2732AD4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C9768-02DD-2018-2863-92D06491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7A6D63-0B02-C4E6-EA0C-97354EE1F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17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83B30-2A22-5ED4-B2E3-C88C118D8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3FCF3-425F-B7FC-141B-176837D29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C303E-9542-33C9-3FEF-DC8754B07D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E77F68-0D90-ED91-64B1-E3583EA82C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7E34DE-097B-7FAD-5E05-8649CE4219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D9354E-749A-C683-A3FF-654D28DCD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54F713-9263-A788-0837-69ECB852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856269-6BB6-0994-385A-64F16373F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1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AFCC5-D012-03CD-3791-438D16CEE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1937CB-54AF-B98D-49DA-B863A6147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A9142-D4C0-57AF-593E-34D7C4AC9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DD748-5E52-731D-2EF4-DA5C99F11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92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7976E4-07EA-A611-135C-3DC6FB17E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CDD2EA-9C6B-7FCC-DB9E-926BE8C74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8807A6-FFC9-652D-3539-8481D874C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51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A35F8-C859-30CC-3481-DDD0C27CC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C112B-286F-3EEE-C675-EF82DB880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4777EC-750E-5AA7-CB9C-7C3A9B3A9C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5D83DD-3D03-4965-96BB-CA02C8E74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720FE-59A9-1E19-FA01-F6F640DBF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083EF-E364-3610-9BB4-AE088D978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3D1AC-AB3A-B028-2C6D-4685B8787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E8D71D-3CE9-6965-BA62-8D7EE1369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F11638-09B6-3BA8-8D92-01687B99E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6F9AC6-2A38-AFDD-80FD-2F9F13B9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DB149C-B1A8-D300-BE3D-2EC76579B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AB3582-7C83-45EF-41C9-2F8040ADD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879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705351-E21C-AF7A-3A3E-631A8E682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DC9F4-474A-C14E-0CA1-6783E6E88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605B4-6B65-8445-EC34-D808F3BE7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727EEC-71ED-4282-B66A-23A154DD1B00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27B80-8C81-3207-701F-09D1029BD7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A189A-B11C-1F8A-F68E-70C6C813D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483375-D0CC-4F90-87A8-4B92F839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0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thevab.com/insight/advanced-measurement-solutions-directory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2B9E4-467E-3F01-54E3-8DFF47C29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DD559E2-41B2-F861-4B81-8C348FE63883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152BD6-A27A-C3D6-18ED-BF8A38FD81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2A6E94-52C7-8AE0-9CF6-D3760D7CCD76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6862C-D664-7FAB-5ABC-0D8DD9A0F345}"/>
              </a:ext>
            </a:extLst>
          </p:cNvPr>
          <p:cNvSpPr txBox="1"/>
          <p:nvPr/>
        </p:nvSpPr>
        <p:spPr>
          <a:xfrm>
            <a:off x="483207" y="6098678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Supermetrics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2026 Marketing Data Report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March 2026.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3C62AC-C96A-E8AE-1144-199896529E18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DEDC12-9C65-1154-E227-0521A167BF06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11" name="Picture 2">
            <a:hlinkClick r:id="rId4"/>
            <a:extLst>
              <a:ext uri="{FF2B5EF4-FFF2-40B4-BE49-F238E27FC236}">
                <a16:creationId xmlns:a16="http://schemas.microsoft.com/office/drawing/2014/main" id="{F39AC480-EF6C-8B49-6558-6C3C043C92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5FC9FEC-485A-5609-9191-1CDF62A2F95F}"/>
              </a:ext>
            </a:extLst>
          </p:cNvPr>
          <p:cNvSpPr/>
          <p:nvPr/>
        </p:nvSpPr>
        <p:spPr>
          <a:xfrm>
            <a:off x="0" y="0"/>
            <a:ext cx="2857500" cy="287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Marketers Are Measuring Results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5AA29D-AFA8-DA6E-32BC-53FAD6B81DD0}"/>
              </a:ext>
            </a:extLst>
          </p:cNvPr>
          <p:cNvSpPr/>
          <p:nvPr/>
        </p:nvSpPr>
        <p:spPr>
          <a:xfrm>
            <a:off x="142240" y="440921"/>
            <a:ext cx="100876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most common ways marketers are measuring results are A/B testing, ROI analysis and budget vs. actual spend tracking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9ECD90BF-F7DF-A89C-4DD6-00CFC6641D5A}"/>
              </a:ext>
            </a:extLst>
          </p:cNvPr>
          <p:cNvGraphicFramePr/>
          <p:nvPr/>
        </p:nvGraphicFramePr>
        <p:xfrm>
          <a:off x="142241" y="2146721"/>
          <a:ext cx="11872328" cy="3883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F097FCE-E035-B440-324F-D53DD8775763}"/>
              </a:ext>
            </a:extLst>
          </p:cNvPr>
          <p:cNvSpPr txBox="1"/>
          <p:nvPr/>
        </p:nvSpPr>
        <p:spPr>
          <a:xfrm>
            <a:off x="1959236" y="1753580"/>
            <a:ext cx="8273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58608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sng" strike="noStrike" cap="none" spc="0" normalizeH="0" baseline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Helvetica Light" panose="020B0403020202020204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ctr" defTabSz="586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Marketing Methods Used and Planned to Use</a:t>
            </a:r>
          </a:p>
        </p:txBody>
      </p:sp>
      <p:sp>
        <p:nvSpPr>
          <p:cNvPr id="2" name="TextBox 1">
            <a:hlinkClick r:id="rId7"/>
            <a:extLst>
              <a:ext uri="{FF2B5EF4-FFF2-40B4-BE49-F238E27FC236}">
                <a16:creationId xmlns:a16="http://schemas.microsoft.com/office/drawing/2014/main" id="{34368632-9996-BA25-58BF-8A9CD9F3C004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Advanced 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Measurement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Solutions Directory: Your Guide to Modern Measurement Solutions and Their Capabilities</a:t>
            </a:r>
            <a:r>
              <a:rPr kumimoji="0" lang="en-US" sz="1100" b="1" i="1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4043289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CFC7033-3D7E-4679-8B89-CF589A1924A5}"/>
</file>

<file path=customXml/itemProps2.xml><?xml version="1.0" encoding="utf-8"?>
<ds:datastoreItem xmlns:ds="http://schemas.openxmlformats.org/officeDocument/2006/customXml" ds:itemID="{A2ED7C80-0D68-430E-948B-A699F624EA64}"/>
</file>

<file path=customXml/itemProps3.xml><?xml version="1.0" encoding="utf-8"?>
<ds:datastoreItem xmlns:ds="http://schemas.openxmlformats.org/officeDocument/2006/customXml" ds:itemID="{BECFD431-74D4-4CFD-8F4E-BC39C9E09D4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2026-05-19T17:04:16Z</dcterms:created>
  <dcterms:modified xsi:type="dcterms:W3CDTF">2026-05-19T17:04:46Z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