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2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4-07T16:52:36.513" v="0"/>
      <pc:docMkLst>
        <pc:docMk/>
      </pc:docMkLst>
      <pc:sldChg chg="add">
        <pc:chgData name="Dylan Breger" userId="9b3da09f-10fe-42ec-9aa5-9fa2a3e9cc20" providerId="ADAL" clId="{F98534C6-B0C5-430B-9C0B-35D9871B4C23}" dt="2026-04-07T16:52:36.513" v="0"/>
        <pc:sldMkLst>
          <pc:docMk/>
          <pc:sldMk cId="1039438775" sldId="214747442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931004120737003"/>
          <c:y val="0.10487081593632105"/>
          <c:w val="0.58068995879262997"/>
          <c:h val="0.8951291840636789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N/A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FB3F-5A47-8860-B0BBFCF990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Understanding the use cases, opportunities and risks of generative AI</c:v>
                </c:pt>
                <c:pt idx="1">
                  <c:v>Data analysis and reporting</c:v>
                </c:pt>
                <c:pt idx="2">
                  <c:v>Developing AI agents and reltaed technologies</c:v>
                </c:pt>
                <c:pt idx="3">
                  <c:v>Media planning and optimization</c:v>
                </c:pt>
                <c:pt idx="4">
                  <c:v>Strategy, creative, content development for media use</c:v>
                </c:pt>
                <c:pt idx="5">
                  <c:v>Assessing and securing partnerships with AI providers</c:v>
                </c:pt>
                <c:pt idx="6">
                  <c:v>Audience insight, targeting, and optimization</c:v>
                </c:pt>
                <c:pt idx="7">
                  <c:v>Media operations improvement</c:v>
                </c:pt>
                <c:pt idx="8">
                  <c:v>Competitive monitoring and analysis</c:v>
                </c:pt>
                <c:pt idx="9">
                  <c:v>Media investment and buying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0.39</c:v>
                </c:pt>
                <c:pt idx="1">
                  <c:v>0.32</c:v>
                </c:pt>
                <c:pt idx="2">
                  <c:v>0</c:v>
                </c:pt>
                <c:pt idx="3">
                  <c:v>0.3</c:v>
                </c:pt>
                <c:pt idx="4">
                  <c:v>0.34</c:v>
                </c:pt>
                <c:pt idx="5">
                  <c:v>0.31</c:v>
                </c:pt>
                <c:pt idx="6">
                  <c:v>0.32</c:v>
                </c:pt>
                <c:pt idx="7">
                  <c:v>0.28000000000000003</c:v>
                </c:pt>
                <c:pt idx="8">
                  <c:v>0.27</c:v>
                </c:pt>
                <c:pt idx="9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3F-5A47-8860-B0BBFCF990C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Understanding the use cases, opportunities and risks of generative AI</c:v>
                </c:pt>
                <c:pt idx="1">
                  <c:v>Data analysis and reporting</c:v>
                </c:pt>
                <c:pt idx="2">
                  <c:v>Developing AI agents and reltaed technologies</c:v>
                </c:pt>
                <c:pt idx="3">
                  <c:v>Media planning and optimization</c:v>
                </c:pt>
                <c:pt idx="4">
                  <c:v>Strategy, creative, content development for media use</c:v>
                </c:pt>
                <c:pt idx="5">
                  <c:v>Assessing and securing partnerships with AI providers</c:v>
                </c:pt>
                <c:pt idx="6">
                  <c:v>Audience insight, targeting, and optimization</c:v>
                </c:pt>
                <c:pt idx="7">
                  <c:v>Media operations improvement</c:v>
                </c:pt>
                <c:pt idx="8">
                  <c:v>Competitive monitoring and analysis</c:v>
                </c:pt>
                <c:pt idx="9">
                  <c:v>Media investment and buying</c:v>
                </c:pt>
              </c:strCache>
            </c:strRef>
          </c:cat>
          <c:val>
            <c:numRef>
              <c:f>Sheet1!$C$2:$C$11</c:f>
              <c:numCache>
                <c:formatCode>0%</c:formatCode>
                <c:ptCount val="10"/>
                <c:pt idx="0">
                  <c:v>0.34</c:v>
                </c:pt>
                <c:pt idx="1">
                  <c:v>0.31</c:v>
                </c:pt>
                <c:pt idx="2">
                  <c:v>0.31</c:v>
                </c:pt>
                <c:pt idx="3">
                  <c:v>0.3</c:v>
                </c:pt>
                <c:pt idx="4">
                  <c:v>0.3</c:v>
                </c:pt>
                <c:pt idx="5">
                  <c:v>0.27</c:v>
                </c:pt>
                <c:pt idx="6">
                  <c:v>0.27</c:v>
                </c:pt>
                <c:pt idx="7">
                  <c:v>0.27</c:v>
                </c:pt>
                <c:pt idx="8">
                  <c:v>0.25</c:v>
                </c:pt>
                <c:pt idx="9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3F-5A47-8860-B0BBFCF990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1683943616"/>
        <c:axId val="1683942176"/>
      </c:barChart>
      <c:catAx>
        <c:axId val="16839436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83942176"/>
        <c:crosses val="autoZero"/>
        <c:auto val="1"/>
        <c:lblAlgn val="ctr"/>
        <c:lblOffset val="100"/>
        <c:noMultiLvlLbl val="0"/>
      </c:catAx>
      <c:valAx>
        <c:axId val="168394217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1683943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44723492829705042"/>
          <c:y val="0"/>
          <c:w val="0.10117565253288648"/>
          <c:h val="7.78728371793544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82A8D-E0ED-B831-E5FB-014D409D7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3EDF8A-6C16-3FE0-10BE-E82CE5EC4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A007E-5EB7-5720-04B7-00B9F29C5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FD116-275E-17A5-FBD1-B7F90FAAF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2273C2-7641-8A0D-6F83-73A0819FD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932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08B92-95EA-51BC-7A40-4F9515259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5ED60B-5F36-47D8-A1C3-D1838F7E17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49D3F-F573-464C-96B9-3F0B89636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9B3F7C-9893-625E-9F8D-8A03B60D5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3D9CAA-C7C1-A486-31AF-535149555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81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5FC8B2-BE4D-A0D5-7BB7-FADCC489E5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350BF-249C-EF2C-8443-381AFDA6E0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C0C44-1EFE-43C0-4886-3C5477D10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45A144-D55A-55C8-3769-E341F8AF3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CD2473-6F46-420A-A961-EFDA5AC13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78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09FA2-FD6A-DC11-8D12-4D8D17D3E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6973C-CBAA-92A1-2156-03108533A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1D55BE-BA30-2497-0659-FD248C21D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49296-4D86-AEAC-5FAA-4E30E021B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860BC-8FE6-3838-F750-DB2EAAB25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821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17574-6CFC-A239-042F-CAD1F6A27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6BCE77-6587-DFF3-F832-C0DD7C27AF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CF67F-9984-C8BB-CD7D-9187EFA34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2DFE0C-6FAD-CB28-DB8C-A9BC83C3F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60E84-7A8A-6E7A-44B2-54AFDB9F7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392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64839-6AEE-16A6-3368-450952A81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939E3-A92F-0057-ECA3-C350772CDA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E7F083-4699-07A3-A2E3-6589A8470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12EFA5-DA93-6172-A2D5-61D90684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8D1B5B-DBF2-CB04-361A-FD77DE6A5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AE9BA4-9CA0-EBF7-D00E-73FF10927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80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36F64-CEE9-7D05-DDDE-39EF9C6AC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AD126D-A6FA-152A-91DB-5EADD1BA1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F8E217-2DF1-A33E-6C58-9635D694B4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5228D2-834D-6A0A-2305-D4D2F32DCE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5FBFF-7454-CC8E-70DF-CA20BCA0B6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C4D47C-68A4-4707-D25B-46BF93D85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57039F-55AA-F20C-7055-C05A30458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C198E1-D354-30FE-9B66-5ABB1914C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085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BF15A-DC8C-6D73-37FC-9C07606E1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3A8605-86A2-67CE-7C7B-CDEF43069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63BE54-D23F-7164-B2B3-BD9272713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110094-9038-68E8-74EF-241B85A33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69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356B9E-4C1B-F0FD-FDA7-5A7D25574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2B4533-F988-C5C5-41B0-50FE3FA26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4324DC-9869-33F9-9C18-EC430BF44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662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1B041-0C3D-28F1-8B66-AF4266D34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78CC0-D0BC-F82B-8BDA-51406F8BC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8A69DA-8A6E-F6DF-BEF7-8C5D5A1C6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27B54-AA9D-962D-B111-8A9B2A31A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512C4C-0B6D-DBA8-C440-0B7F24579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C7D329-16E2-CAAC-38FA-F6B14B423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73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DEDD8-835A-5C1B-646F-F72BC1C9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FBCCED-8C2E-992D-FE80-B2D10B97D4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3C5F35-6CB2-56E2-6AE2-A718104E59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A64BDF-0C49-9A32-2913-B9A791E83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DF2B2-7086-601C-562F-E1E363BDC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530BD7-AE87-F91B-D3D1-F67D01C89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529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D77B1C-2A5F-16C1-BBDD-088759034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C7239E-35FA-905E-F667-31EF1375A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1A5EB0-EC00-3793-C874-B5C1B2294A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8DEFD8-1FA6-4C6A-92CB-239E2A5E8982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D8C90-6B28-74D5-4ABF-20A1AED400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54EF9B-38F9-144F-0F6E-F3C056A82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3A137E-D831-4E52-B1B0-B9D2B706E2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426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hyperlink" Target="https://thevab.com/insight/what-ai-fluency-why-its-essential-for-the-modern-marketer?utm_source=grab-and-go&amp;utm_medium=vab-insights&amp;utm_campaign=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s" TargetMode="Externa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35719-C011-6940-5268-4A25B03D8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865119F-B570-1293-BB36-5A65DC082BF0}"/>
              </a:ext>
            </a:extLst>
          </p:cNvPr>
          <p:cNvSpPr/>
          <p:nvPr/>
        </p:nvSpPr>
        <p:spPr>
          <a:xfrm>
            <a:off x="0" y="1685013"/>
            <a:ext cx="12192000" cy="5172987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6A71F7-4195-ED8F-31A4-C7BB337BDF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FD8037-EF62-141A-F87D-B1BCA9EC5AFF}"/>
              </a:ext>
            </a:extLst>
          </p:cNvPr>
          <p:cNvSpPr txBox="1"/>
          <p:nvPr/>
        </p:nvSpPr>
        <p:spPr>
          <a:xfrm>
            <a:off x="-10269" y="1744499"/>
            <a:ext cx="12202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CMO Priority Focus Areas When Investing in AI in the Media Space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E91CB8F-85E0-2E89-6D5D-248F6AF9588D}"/>
              </a:ext>
            </a:extLst>
          </p:cNvPr>
          <p:cNvGraphicFramePr/>
          <p:nvPr/>
        </p:nvGraphicFramePr>
        <p:xfrm>
          <a:off x="262647" y="2052276"/>
          <a:ext cx="11666117" cy="4028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AEDCB67-CCE4-0BD5-D1C8-D19C4FE1BE2C}"/>
              </a:ext>
            </a:extLst>
          </p:cNvPr>
          <p:cNvSpPr txBox="1"/>
          <p:nvPr/>
        </p:nvSpPr>
        <p:spPr>
          <a:xfrm>
            <a:off x="493966" y="6091591"/>
            <a:ext cx="11687274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Dentsu, </a:t>
            </a:r>
            <a:r>
              <a:rPr kumimoji="0" lang="en-US" sz="75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CMO Navigator: Rethinking Marketing in the Age of AI, </a:t>
            </a:r>
            <a:r>
              <a:rPr kumimoji="0" lang="en-US" sz="75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January 2026</a:t>
            </a:r>
            <a:r>
              <a:rPr lang="en-US" sz="75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kumimoji="0" lang="en-US" sz="750" b="0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3EEEFA-06D5-A8BE-E2B5-77938C10CD23}"/>
              </a:ext>
            </a:extLst>
          </p:cNvPr>
          <p:cNvSpPr/>
          <p:nvPr/>
        </p:nvSpPr>
        <p:spPr>
          <a:xfrm>
            <a:off x="0" y="0"/>
            <a:ext cx="2197100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CMO Priorities on AI in Media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B17DE08-90BB-8B05-3054-EA564CA68861}"/>
              </a:ext>
            </a:extLst>
          </p:cNvPr>
          <p:cNvSpPr/>
          <p:nvPr/>
        </p:nvSpPr>
        <p:spPr>
          <a:xfrm>
            <a:off x="164249" y="421541"/>
            <a:ext cx="99817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Greater understanding of AI ranks as the top focus, while AI agent development has emerged as a rising priority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A065843-7057-BE22-F9A6-3E804D0A1E2A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47537F-507F-7045-D16A-70609CC30472}"/>
              </a:ext>
            </a:extLst>
          </p:cNvPr>
          <p:cNvSpPr txBox="1"/>
          <p:nvPr/>
        </p:nvSpPr>
        <p:spPr>
          <a:xfrm>
            <a:off x="10233660" y="-16343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Scan or click to access more trends &amp; insights</a:t>
            </a:r>
          </a:p>
        </p:txBody>
      </p:sp>
      <p:pic>
        <p:nvPicPr>
          <p:cNvPr id="21" name="Picture 2">
            <a:hlinkClick r:id="rId4"/>
            <a:extLst>
              <a:ext uri="{FF2B5EF4-FFF2-40B4-BE49-F238E27FC236}">
                <a16:creationId xmlns:a16="http://schemas.microsoft.com/office/drawing/2014/main" id="{3C14C187-0EAA-3002-E20C-7332D16ADA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874CB79-1665-0001-AC9B-641E09605E9E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hlinkClick r:id="rId7"/>
            <a:extLst>
              <a:ext uri="{FF2B5EF4-FFF2-40B4-BE49-F238E27FC236}">
                <a16:creationId xmlns:a16="http://schemas.microsoft.com/office/drawing/2014/main" id="{B938D020-9DE4-5E1C-A205-67EFB11F4F56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is AI Fluency?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learn more</a:t>
            </a:r>
          </a:p>
        </p:txBody>
      </p:sp>
    </p:spTree>
    <p:extLst>
      <p:ext uri="{BB962C8B-B14F-4D97-AF65-F5344CB8AC3E}">
        <p14:creationId xmlns:p14="http://schemas.microsoft.com/office/powerpoint/2010/main" val="1039438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26B68CB-B5E2-4035-9AF0-02F9A67AD4F0}"/>
</file>

<file path=customXml/itemProps2.xml><?xml version="1.0" encoding="utf-8"?>
<ds:datastoreItem xmlns:ds="http://schemas.openxmlformats.org/officeDocument/2006/customXml" ds:itemID="{366FC79D-7CBA-43A3-B290-9CC0246C447F}"/>
</file>

<file path=customXml/itemProps3.xml><?xml version="1.0" encoding="utf-8"?>
<ds:datastoreItem xmlns:ds="http://schemas.openxmlformats.org/officeDocument/2006/customXml" ds:itemID="{03E1DCC2-47B6-415D-A2E7-5CC3A654043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2026-04-07T16:52:33Z</dcterms:created>
  <dcterms:modified xsi:type="dcterms:W3CDTF">2026-04-07T16:52:43Z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