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42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5-19T17:05:17.939" v="0"/>
      <pc:docMkLst>
        <pc:docMk/>
      </pc:docMkLst>
      <pc:sldChg chg="add">
        <pc:chgData name="Dylan Breger" userId="9b3da09f-10fe-42ec-9aa5-9fa2a3e9cc20" providerId="ADAL" clId="{F98534C6-B0C5-430B-9C0B-35D9871B4C23}" dt="2026-05-19T17:05:17.939" v="0"/>
        <pc:sldMkLst>
          <pc:docMk/>
          <pc:sldMk cId="2768749804" sldId="2147474420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1492545089194508"/>
          <c:y val="3.3653509822585055E-3"/>
          <c:w val="0.46555075878023966"/>
          <c:h val="0.9966346490177414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X</c:v>
                </c:pt>
              </c:strCache>
            </c:strRef>
          </c:tx>
          <c:spPr>
            <a:solidFill>
              <a:srgbClr val="1B146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Unsure / still evaluating options</c:v>
                </c:pt>
                <c:pt idx="1">
                  <c:v>Improving attribution modeling to account for multi-touch and earlier-funnel influence</c:v>
                </c:pt>
                <c:pt idx="2">
                  <c:v>Shifting budgets toward retail media and other closed ecosystems</c:v>
                </c:pt>
                <c:pt idx="3">
                  <c:v>Accelerating first-party data collection and owned-audience growth***</c:v>
                </c:pt>
                <c:pt idx="4">
                  <c:v>Deploying AI-based content automation to scale output and reduce dependency on traditional search</c:v>
                </c:pt>
                <c:pt idx="5">
                  <c:v>Testing AI-driven shopping assistants and marketplaces directly**</c:v>
                </c:pt>
                <c:pt idx="6">
                  <c:v>Optimizing content for AI-led discovery*</c:v>
                </c:pt>
                <c:pt idx="7">
                  <c:v>Increasing investment in paid media to compensate for declining organic reach</c:v>
                </c:pt>
                <c:pt idx="8">
                  <c:v>Expanding affiliate and partner-driven distribution to diversify traffic sources</c:v>
                </c:pt>
              </c:strCache>
            </c:strRef>
          </c:cat>
          <c:val>
            <c:numRef>
              <c:f>Sheet1!$B$2:$B$10</c:f>
              <c:numCache>
                <c:formatCode>0.0%</c:formatCode>
                <c:ptCount val="9"/>
                <c:pt idx="0">
                  <c:v>0.16500000000000001</c:v>
                </c:pt>
                <c:pt idx="1">
                  <c:v>7.2999999999999995E-2</c:v>
                </c:pt>
                <c:pt idx="2">
                  <c:v>9.8000000000000004E-2</c:v>
                </c:pt>
                <c:pt idx="3">
                  <c:v>0.128</c:v>
                </c:pt>
                <c:pt idx="4">
                  <c:v>0.152</c:v>
                </c:pt>
                <c:pt idx="5">
                  <c:v>0.22600000000000001</c:v>
                </c:pt>
                <c:pt idx="6">
                  <c:v>0.317</c:v>
                </c:pt>
                <c:pt idx="7">
                  <c:v>0.33500000000000002</c:v>
                </c:pt>
                <c:pt idx="8">
                  <c:v>0.372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5F-474A-8047-3AA3F8908A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837410687"/>
        <c:axId val="837426047"/>
      </c:barChart>
      <c:catAx>
        <c:axId val="83741068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0" spcFirstLastPara="1" vertOverflow="ellipsis" wrap="square" anchor="ctr" anchorCtr="0"/>
          <a:lstStyle/>
          <a:p>
            <a:pPr algn="r">
              <a:defRPr sz="1200" b="0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37426047"/>
        <c:crosses val="autoZero"/>
        <c:auto val="1"/>
        <c:lblAlgn val="ctr"/>
        <c:lblOffset val="100"/>
        <c:noMultiLvlLbl val="0"/>
      </c:catAx>
      <c:valAx>
        <c:axId val="837426047"/>
        <c:scaling>
          <c:orientation val="minMax"/>
        </c:scaling>
        <c:delete val="1"/>
        <c:axPos val="b"/>
        <c:numFmt formatCode="0.0%" sourceLinked="1"/>
        <c:majorTickMark val="none"/>
        <c:minorTickMark val="none"/>
        <c:tickLblPos val="nextTo"/>
        <c:crossAx val="8374106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724BA-E0B2-6A4C-FD12-914E007AD4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38D39E-8044-8404-672D-4E0E90533C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7FF24C-3D26-60A4-E680-4BC5399B3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7F6C5-8C6D-4769-A27A-BBED482B54A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10EDFC-3B0A-F8AF-0A5C-475BF920D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30910-7304-09A0-B1BD-FDE134C07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B724-F5D1-4FF5-A88F-E8D0303F7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0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AEFAC-8983-94E5-FF16-C7BAA368E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343ED4-FC11-28FC-2C65-940746A992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045DAC-8601-F993-95E1-EBE1F19E1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7F6C5-8C6D-4769-A27A-BBED482B54A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3C6A5-B16C-1C54-E432-2BA35852D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F0C588-E66C-7FDC-DACF-D9D303360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B724-F5D1-4FF5-A88F-E8D0303F7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792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2D0E24-E00E-5BAA-A4B0-C447430C11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9CEBB7-623D-779F-55A7-EDC3E39064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D68B87-1465-A5D7-BEDF-9277D09AE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7F6C5-8C6D-4769-A27A-BBED482B54A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D0439B-B927-A9E6-E2E6-2EE63DEFF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CB63E8-D239-47B7-DEC9-73F38DF1B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B724-F5D1-4FF5-A88F-E8D0303F7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300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1F3C4-F24F-C635-1BE9-5C1F7D60F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33756-03BD-BBA9-DB98-81CCF440E6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5291FB-B40A-98BD-599A-DF93D6583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7F6C5-8C6D-4769-A27A-BBED482B54A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CB81B7-A9F6-2C64-3ECC-6C48C6F71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BB33E1-9C54-80A2-100F-754C1FD30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B724-F5D1-4FF5-A88F-E8D0303F7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687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2BC0F-BDD1-411C-A533-667B80839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979B23-B517-8851-BE4F-C7D0A9B1D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2DE540-A88F-1CC0-4C9A-60BAF93F1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7F6C5-8C6D-4769-A27A-BBED482B54A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8C1AA-7FCC-87EC-3336-E8EF89D92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F3A220-F709-7BE2-8EA0-BC13F5423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B724-F5D1-4FF5-A88F-E8D0303F7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050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03887-C32E-BF51-C5FD-6C303FF9E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973F72-867C-7E5B-3352-E867D03104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74C5A9-9B90-28D6-FFB5-33B925063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023B2D-9DD4-0CBD-4853-41590794E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7F6C5-8C6D-4769-A27A-BBED482B54A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343AF6-4716-6A8A-B424-ED7F61B00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26F6C9-FCC8-E6F6-5315-B5EEBBEE9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B724-F5D1-4FF5-A88F-E8D0303F7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761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0D22B-5723-FD2D-C8F7-FF38892F6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B5A4CD-73E0-72DC-8E88-A891689B0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173903-B5BC-1591-9AED-DC9DE5F89E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085B6C-19C8-7E03-F148-8663EC9F63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2D7800-8B53-BFC8-D7C0-5B4D9BB5EA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D8186C-17A9-4E99-0FB7-453E47EB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7F6C5-8C6D-4769-A27A-BBED482B54A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566E3E-2C4A-32EA-0BF0-7ED463165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49E9A1-34DD-D186-6283-F5D2D2926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B724-F5D1-4FF5-A88F-E8D0303F7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73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0BE18-E27E-2FD2-D690-FD245C3BA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085BE2-89EC-C595-A737-E85AE0852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7F6C5-8C6D-4769-A27A-BBED482B54A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81F6B2-DE9E-99F7-5C32-756AEF9B4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B53F1B-C802-4E88-0FC2-80AB1B8B8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B724-F5D1-4FF5-A88F-E8D0303F7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387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B9B951-F33E-0A76-74D0-4BDB0171B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7F6C5-8C6D-4769-A27A-BBED482B54A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9A8657-407C-4C41-9341-922DBBD84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E4A564-E345-1AD0-49C8-620EA3F4E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B724-F5D1-4FF5-A88F-E8D0303F7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320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EB713-9BEA-78A5-3090-B0762DA9F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FCD46A-5D1D-054B-270E-C1E09A0CE2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BCFEAD-B982-23B8-09E5-6E969C80B0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5C3A90-0B97-8A9C-179B-450B048219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7F6C5-8C6D-4769-A27A-BBED482B54A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3AB75E-42C1-67DA-62CB-F03877A99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9FCD1F-9EEE-5AA2-8D0C-D144144EA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B724-F5D1-4FF5-A88F-E8D0303F7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560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CD6C5-E0CE-0298-74DE-85D08BA1A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E90D60-BDAB-9B65-B9A4-B402AB256C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703E37-BD6D-409A-620E-4BDB96AD74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206D29-74EA-3D61-BF07-B7F3E55F6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7F6C5-8C6D-4769-A27A-BBED482B54A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04C804-1907-D723-62D6-0EB283FAB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FBCF9A-AA4A-F8DC-70EC-05F5EFFED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B724-F5D1-4FF5-A88F-E8D0303F7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2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3E0E48-3A64-6D5D-BB11-601E1B602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4653D0-40BE-C425-0119-CB31E9AB15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08FD2C-1B86-7C3F-0321-E8F586DAC7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D7F6C5-8C6D-4769-A27A-BBED482B54A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2E5F2C-E6FB-F2A3-0283-EFF5C38149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80FB28-C881-C35E-FE18-F101BA2F50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1AEB724-F5D1-4FF5-A88F-E8D0303F7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107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evab.com/insight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2.png"/><Relationship Id="rId4" Type="http://schemas.openxmlformats.org/officeDocument/2006/relationships/hyperlink" Target="https://thevab.com/signin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8DA6F9B-BC4E-0384-5115-49C330208D2D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077C5D-74A9-FEA4-2C86-1B6CA134A7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4F6AE4-89B5-1C1E-C8D5-33DE2A0381DE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AC9722-8BE1-1AFC-C45B-56E27DACD4F0}"/>
              </a:ext>
            </a:extLst>
          </p:cNvPr>
          <p:cNvSpPr txBox="1"/>
          <p:nvPr/>
        </p:nvSpPr>
        <p:spPr>
          <a:xfrm>
            <a:off x="483207" y="6327278"/>
            <a:ext cx="116872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Source: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mrge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State of Commerce Advertising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2026. Up to three answers possible. *Structured data, answer formatting, semantic markup. **e.g., SGE, ChatGPT, Perplexity. ***Email, SMS, loyalty, communities. </a:t>
            </a:r>
            <a:endParaRPr kumimoji="0" lang="en-US" sz="105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7266E6-0C61-FD73-379A-502A727BC3B9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AEBF16-423B-1D65-32DB-F9A7F20C8E39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AI insights</a:t>
            </a:r>
          </a:p>
        </p:txBody>
      </p:sp>
      <p:pic>
        <p:nvPicPr>
          <p:cNvPr id="11" name="Picture 2">
            <a:hlinkClick r:id="rId4"/>
            <a:extLst>
              <a:ext uri="{FF2B5EF4-FFF2-40B4-BE49-F238E27FC236}">
                <a16:creationId xmlns:a16="http://schemas.microsoft.com/office/drawing/2014/main" id="{BB9C108A-D71B-7698-6077-BEC08F0AD9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79E16E4-9CE5-A1E7-B5C9-51CA2EEA9643}"/>
              </a:ext>
            </a:extLst>
          </p:cNvPr>
          <p:cNvSpPr/>
          <p:nvPr/>
        </p:nvSpPr>
        <p:spPr>
          <a:xfrm>
            <a:off x="0" y="0"/>
            <a:ext cx="2838450" cy="31527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Adapting to AI-Driven Discovery Tools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A925D25-2CB4-6D04-2B59-9E9699AF62BB}"/>
              </a:ext>
            </a:extLst>
          </p:cNvPr>
          <p:cNvSpPr/>
          <p:nvPr/>
        </p:nvSpPr>
        <p:spPr>
          <a:xfrm>
            <a:off x="142240" y="440921"/>
            <a:ext cx="993930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AI-driven discovery tools are pushing marketers beyond search, toward partnerships, paid media and AI-ready content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2FCBF80-F873-9DE5-3946-628F773464EE}"/>
              </a:ext>
            </a:extLst>
          </p:cNvPr>
          <p:cNvSpPr txBox="1"/>
          <p:nvPr/>
        </p:nvSpPr>
        <p:spPr>
          <a:xfrm>
            <a:off x="0" y="1849642"/>
            <a:ext cx="1219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 i="0" u="none" strike="noStrike" kern="1200" spc="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kumimoji="0" lang="en-US" sz="14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is your organization adapting to the rise of AI-driven, zero-click discovery tools which reduce traditional visibility and referral traffic?</a:t>
            </a:r>
          </a:p>
        </p:txBody>
      </p:sp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EDF393EA-C508-39EB-654C-EE5C7D58C119}"/>
              </a:ext>
            </a:extLst>
          </p:cNvPr>
          <p:cNvGraphicFramePr/>
          <p:nvPr/>
        </p:nvGraphicFramePr>
        <p:xfrm>
          <a:off x="142240" y="2364581"/>
          <a:ext cx="11708792" cy="3773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768749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B54BD0A-A313-49C8-B75A-265FACC24F22}"/>
</file>

<file path=customXml/itemProps2.xml><?xml version="1.0" encoding="utf-8"?>
<ds:datastoreItem xmlns:ds="http://schemas.openxmlformats.org/officeDocument/2006/customXml" ds:itemID="{E990BC16-2E0E-420E-82F3-1F0FA51B216B}"/>
</file>

<file path=customXml/itemProps3.xml><?xml version="1.0" encoding="utf-8"?>
<ds:datastoreItem xmlns:ds="http://schemas.openxmlformats.org/officeDocument/2006/customXml" ds:itemID="{70E9DC5E-EF67-4E31-9A61-92A1E28D297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2026-05-19T17:04:55Z</dcterms:created>
  <dcterms:modified xsi:type="dcterms:W3CDTF">2026-05-19T17:05:26Z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