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3:02.473" v="0"/>
      <pc:docMkLst>
        <pc:docMk/>
      </pc:docMkLst>
      <pc:sldChg chg="add">
        <pc:chgData name="Dylan Breger" userId="9b3da09f-10fe-42ec-9aa5-9fa2a3e9cc20" providerId="ADAL" clId="{F98534C6-B0C5-430B-9C0B-35D9871B4C23}" dt="2026-05-19T17:03:02.473" v="0"/>
        <pc:sldMkLst>
          <pc:docMk/>
          <pc:sldMk cId="3158526995" sldId="21474744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1740104983272925"/>
          <c:w val="1"/>
          <c:h val="0.69715456602737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March '25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E3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D5-4E9E-B029-D6B8F7FFFDF7}"/>
              </c:ext>
            </c:extLst>
          </c:dPt>
          <c:dPt>
            <c:idx val="1"/>
            <c:invertIfNegative val="0"/>
            <c:bubble3D val="0"/>
            <c:spPr>
              <a:solidFill>
                <a:srgbClr val="9BEA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7D5-4E9E-B029-D6B8F7FFFDF7}"/>
              </c:ext>
            </c:extLst>
          </c:dPt>
          <c:dPt>
            <c:idx val="2"/>
            <c:invertIfNegative val="0"/>
            <c:bubble3D val="0"/>
            <c:spPr>
              <a:solidFill>
                <a:srgbClr val="E4C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7D5-4E9E-B029-D6B8F7FFFDF7}"/>
              </c:ext>
            </c:extLst>
          </c:dPt>
          <c:dPt>
            <c:idx val="3"/>
            <c:invertIfNegative val="0"/>
            <c:bubble3D val="0"/>
            <c:spPr>
              <a:solidFill>
                <a:srgbClr val="FBCD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7D5-4E9E-B029-D6B8F7FFFDF7}"/>
              </c:ext>
            </c:extLst>
          </c:dPt>
          <c:dPt>
            <c:idx val="4"/>
            <c:invertIfNegative val="0"/>
            <c:bubble3D val="0"/>
            <c:spPr>
              <a:solidFill>
                <a:srgbClr val="FFF69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7D5-4E9E-B029-D6B8F7FFFD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Movies</c:v>
                </c:pt>
                <c:pt idx="1">
                  <c:v>Acquired content on the service</c:v>
                </c:pt>
                <c:pt idx="2">
                  <c:v>Original series exclusive to service</c:v>
                </c:pt>
                <c:pt idx="3">
                  <c:v>Sports</c:v>
                </c:pt>
                <c:pt idx="4">
                  <c:v>National News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0.60880000000000001</c:v>
                </c:pt>
                <c:pt idx="1">
                  <c:v>0.51629999999999998</c:v>
                </c:pt>
                <c:pt idx="2">
                  <c:v>0.52190000000000003</c:v>
                </c:pt>
                <c:pt idx="3">
                  <c:v>0.30570000000000003</c:v>
                </c:pt>
                <c:pt idx="4">
                  <c:v>0.1249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7D5-4E9E-B029-D6B8F7FFFD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March '26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57D5-4E9E-B029-D6B8F7FFFDF7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57D5-4E9E-B029-D6B8F7FFFDF7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57D5-4E9E-B029-D6B8F7FFFDF7}"/>
              </c:ext>
            </c:extLst>
          </c:dPt>
          <c:dPt>
            <c:idx val="3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57D5-4E9E-B029-D6B8F7FFFDF7}"/>
              </c:ext>
            </c:extLst>
          </c:dPt>
          <c:dPt>
            <c:idx val="4"/>
            <c:invertIfNegative val="0"/>
            <c:bubble3D val="0"/>
            <c:spPr>
              <a:solidFill>
                <a:srgbClr val="FFE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57D5-4E9E-B029-D6B8F7FFFDF7}"/>
              </c:ext>
            </c:extLst>
          </c:dPt>
          <c:dLbls>
            <c:spPr>
              <a:solidFill>
                <a:schemeClr val="bg1"/>
              </a:solidFill>
              <a:ln>
                <a:solidFill>
                  <a:srgbClr val="1B1464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22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Movies</c:v>
                </c:pt>
                <c:pt idx="1">
                  <c:v>Acquired content on the service</c:v>
                </c:pt>
                <c:pt idx="2">
                  <c:v>Original series exclusive to service</c:v>
                </c:pt>
                <c:pt idx="3">
                  <c:v>Sports</c:v>
                </c:pt>
                <c:pt idx="4">
                  <c:v>National News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0.55010000000000003</c:v>
                </c:pt>
                <c:pt idx="1">
                  <c:v>0.49399999999999999</c:v>
                </c:pt>
                <c:pt idx="2">
                  <c:v>0.45689999999999997</c:v>
                </c:pt>
                <c:pt idx="3">
                  <c:v>0.36119999999999997</c:v>
                </c:pt>
                <c:pt idx="4">
                  <c:v>0.1371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57D5-4E9E-B029-D6B8F7FFFD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270594176"/>
        <c:axId val="270590432"/>
      </c:barChart>
      <c:catAx>
        <c:axId val="2705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0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273051447861371E-2"/>
          <c:y val="9.6433816992285981E-2"/>
          <c:w val="0.9634538971042772"/>
          <c:h val="0.75594530675641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March '25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091-41A8-85A9-10BC3F5D6152}"/>
              </c:ext>
            </c:extLst>
          </c:dPt>
          <c:dPt>
            <c:idx val="1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091-41A8-85A9-10BC3F5D6152}"/>
              </c:ext>
            </c:extLst>
          </c:dPt>
          <c:dPt>
            <c:idx val="2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091-41A8-85A9-10BC3F5D6152}"/>
              </c:ext>
            </c:extLst>
          </c:dPt>
          <c:dPt>
            <c:idx val="3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091-41A8-85A9-10BC3F5D615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3">
                  <c:v>A50+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8-8091-41A8-85A9-10BC3F5D61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March '26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3">
                  <c:v>A50+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9-8091-41A8-85A9-10BC3F5D6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0594176"/>
        <c:axId val="270590432"/>
      </c:barChart>
      <c:catAx>
        <c:axId val="2705941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882070205717115"/>
          <c:y val="0.22216948242016818"/>
          <c:w val="0.39852666960347105"/>
          <c:h val="0.520815970593267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Helvetica" panose="020B0403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rgbClr val="1B1464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A8ADA-FB40-AB09-49AB-94C9174A4F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6F825F-8C19-2EE4-C865-917CA0CB3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A798D-B479-3AA2-37C2-AFE52A492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7652B-B8F3-5207-0AF0-43F9FFAE6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72E21-3608-D113-A362-DDA050F94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51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77D32-290A-F2F7-2CE3-BAD8DE519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A8AEE8-F2C5-52F7-D573-E0FE819AF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EB02E-94A7-1E4C-48C1-F61DE78FE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24CCA-6E46-B572-08FF-F4ED82C2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C2C45-A76C-3F71-F232-03FC43FF5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76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43172-99AD-FDF2-419F-BF0B1F3D4B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E8C609-CCF6-AC57-C25A-938D0FFA7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C470D-F074-7DB8-48B5-F7FE7358C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98C17-3657-6D04-F7C6-A9B502D02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260EB-4051-4F93-2214-A31221E47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51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1F40F-9049-36EA-40BA-1AD52CFC0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3DB7C-D59B-9233-51D0-E1B41EB95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B6D898-F371-6500-B215-376609DF4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DA891-B163-004F-5DF4-07C528D2E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0AAE9-B214-F224-BE8E-0A10E490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97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D9740-B360-24A7-8A4F-1A581B8B7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C14A2-91B5-8782-0843-49FC17C29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6216E-CC60-C139-4992-E807F495B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481FD-0649-FBB4-F35B-269E9BF92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FA8BEF-F64B-8837-09EE-ECB0EA7CE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31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A6BD7-AAC5-CF38-391C-82CED5EBC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56425-F50F-8BD7-F18D-FFDE8578C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83C1E-83CF-2015-246D-CE691CEF6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5708DE-CD42-A5E5-5D43-481E82047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D95E5-E8CF-4EC8-C906-E65A2FE67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BC0661-5576-37B8-B7FC-5BCA19E4E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4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012EE-3213-16F4-DDCE-163757951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CF81B-0D00-8ABA-D95E-CC3DA2005B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A8FBA2-3FD2-CD10-FF7A-FE3CD298F9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B60CFD-5050-B6FD-0B82-B73727619B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B3E004-A33D-571B-D5F2-AD32470E1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203068-1FD1-F150-10D9-E32DFEFCC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5F4D82-A2AA-D3B0-A0B3-6732B4582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9815B0-53B3-BD23-6ADB-DAF0592B2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22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357B-8D0F-1380-397A-8112F6B43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0118A-2D42-74E0-E74B-7C498E79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F990DC-3141-BBC1-9E6C-0BBADBCC3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BD6CA-8378-2079-6EFA-FCA827F19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4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4FBBB3-3DAA-88C5-EF62-CD69AC610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86CEB0-D2B2-00FE-5AE2-2EEE8EBA4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3F383-96B8-62E6-4A62-96C0B433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2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CFDFD-7FE1-F478-FCE6-767770531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3F676-CA2B-F605-B012-EAE155090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6BDB7-1AE0-15F7-AD74-504CE36D5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5CD052-18C4-7E65-184E-62D199C79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6E156E-026E-6F54-A56D-180B6DF51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AC07A-D6D8-BC1D-C49E-FB114443C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4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88D16-D555-34B4-D4D3-DDBF4F63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45E726-FE72-F301-F458-F99E86798A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E4912-CCAD-2E06-A1D6-2AC54950C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73CA1-3199-9B1A-EE29-118245877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BD6A6A-4D91-2FA2-E6E7-9D067D25C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EF217-68F1-1043-DE3E-CBCE2FA47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9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A1AAEC-9422-93B6-1F75-3EC17990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06AA1-FF13-7B37-D15D-5F8365ECA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D3AF4-6369-85C5-CE7A-5A37C1493B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207FE1-D6C4-4D5D-B565-3687F16AC44E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C4911-729F-5C18-B943-681E10F97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4C3EB-402D-4ED9-15AF-0B0011F63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167ACD-624D-4101-A46A-1EBE7D379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8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2026-streaming-trends-you-need-to-know?utm_source=grab-and-go&amp;utm_medium=vab-insights&amp;utm_campaign=" TargetMode="External"/><Relationship Id="rId3" Type="http://schemas.openxmlformats.org/officeDocument/2006/relationships/image" Target="../media/image1.png"/><Relationship Id="rId7" Type="http://schemas.openxmlformats.org/officeDocument/2006/relationships/chart" Target="../charts/chart2.xm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0A1D6-B698-39A3-B34C-9893A1068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531F62-68B1-5A89-DDBD-53082D3BBA3C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A44BBB-1DF7-4628-7F40-997FE89AF648}"/>
              </a:ext>
            </a:extLst>
          </p:cNvPr>
          <p:cNvSpPr/>
          <p:nvPr/>
        </p:nvSpPr>
        <p:spPr>
          <a:xfrm>
            <a:off x="0" y="0"/>
            <a:ext cx="2425959" cy="31156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Streaming Content Genres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DC278-C5F1-E332-10B9-041261CFEE64}"/>
              </a:ext>
            </a:extLst>
          </p:cNvPr>
          <p:cNvSpPr txBox="1"/>
          <p:nvPr/>
        </p:nvSpPr>
        <p:spPr>
          <a:xfrm>
            <a:off x="10347158" y="2907"/>
            <a:ext cx="188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streaming insights</a:t>
            </a:r>
          </a:p>
        </p:txBody>
      </p:sp>
      <p:pic>
        <p:nvPicPr>
          <p:cNvPr id="14" name="Picture 2">
            <a:hlinkClick r:id="rId2"/>
            <a:extLst>
              <a:ext uri="{FF2B5EF4-FFF2-40B4-BE49-F238E27FC236}">
                <a16:creationId xmlns:a16="http://schemas.microsoft.com/office/drawing/2014/main" id="{8305AD18-8DDC-49D2-51FD-3368011977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C29EEDC-BFB3-C02B-D6E8-2143AAADAE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5078199B-F570-E9F1-B0B2-81724A795F3E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266EF9-681F-659C-6947-A025C07B10ED}"/>
              </a:ext>
            </a:extLst>
          </p:cNvPr>
          <p:cNvSpPr txBox="1"/>
          <p:nvPr/>
        </p:nvSpPr>
        <p:spPr>
          <a:xfrm>
            <a:off x="503714" y="5815267"/>
            <a:ext cx="11487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MRI-Simmons March 2025 &amp; March 2026 Cord Evolution Study, A18+. Base = ‘streamed in the past 12 months’. Original series - e.g., Stranger Things, Handmaids Tale, The Crown, etc. Movies - Old and new releases. Acquired content – Includes ‘Series that no longer air on traditional TV networks (e.g., Friends, How I Met Your Mother, Friday Night Lights, etc.’ &amp; ‘Series that are currently airing on traditional TV networks (e.g., The Walking Dead, The Good Place, This Is Us, etc.)’, Sports – Includes ‘Sports events the service streams (e.g. Football, Soccer, etc.) &amp; ‘Sports talk/debate/betting show’ (e.g. First Take, Around the Horn, etc.).</a:t>
            </a:r>
            <a:endParaRPr kumimoji="0" lang="fr-FR" sz="800" b="0" i="1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E30A3C-6642-BD08-EF4B-647598955CBD}"/>
              </a:ext>
            </a:extLst>
          </p:cNvPr>
          <p:cNvSpPr txBox="1"/>
          <p:nvPr/>
        </p:nvSpPr>
        <p:spPr>
          <a:xfrm>
            <a:off x="0" y="1813845"/>
            <a:ext cx="1219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 Drivers to Use / Subscribe to a Streaming Service*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of streamers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5612B1F-218D-338D-AADC-AB0ADCDAA949}"/>
              </a:ext>
            </a:extLst>
          </p:cNvPr>
          <p:cNvGraphicFramePr/>
          <p:nvPr/>
        </p:nvGraphicFramePr>
        <p:xfrm>
          <a:off x="210393" y="2303454"/>
          <a:ext cx="11780979" cy="3447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88BD1616-FD35-B940-E597-EC0CED0AB6C1}"/>
              </a:ext>
            </a:extLst>
          </p:cNvPr>
          <p:cNvGraphicFramePr/>
          <p:nvPr/>
        </p:nvGraphicFramePr>
        <p:xfrm>
          <a:off x="2781739" y="2331402"/>
          <a:ext cx="6628520" cy="543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2CA6974B-F3C9-2327-3091-CC947D87BADE}"/>
              </a:ext>
            </a:extLst>
          </p:cNvPr>
          <p:cNvSpPr/>
          <p:nvPr/>
        </p:nvSpPr>
        <p:spPr>
          <a:xfrm>
            <a:off x="-1" y="460954"/>
            <a:ext cx="1043378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Viewers have a growing desire for streaming sports and news content beyond the ever-popular genres of movies and TV series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C7F0FA-54B7-F91A-084B-74BD6F90C463}"/>
              </a:ext>
            </a:extLst>
          </p:cNvPr>
          <p:cNvSpPr/>
          <p:nvPr/>
        </p:nvSpPr>
        <p:spPr>
          <a:xfrm>
            <a:off x="10347158" y="0"/>
            <a:ext cx="1844842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>
            <a:hlinkClick r:id="rId8"/>
            <a:extLst>
              <a:ext uri="{FF2B5EF4-FFF2-40B4-BE49-F238E27FC236}">
                <a16:creationId xmlns:a16="http://schemas.microsoft.com/office/drawing/2014/main" id="{2B96245E-D271-856C-910D-2D2F1E13945B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Rising Tides: 26 Streaming Insights That Are Impacting Marketing Plans in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315852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622C19D-E3BF-4FE0-8B43-A7E57EECABED}"/>
</file>

<file path=customXml/itemProps2.xml><?xml version="1.0" encoding="utf-8"?>
<ds:datastoreItem xmlns:ds="http://schemas.openxmlformats.org/officeDocument/2006/customXml" ds:itemID="{C692394D-18E8-4C30-B691-9AA589E06507}"/>
</file>

<file path=customXml/itemProps3.xml><?xml version="1.0" encoding="utf-8"?>
<ds:datastoreItem xmlns:ds="http://schemas.openxmlformats.org/officeDocument/2006/customXml" ds:itemID="{199CDFAD-F625-47A8-A3E6-8F3ADEBA738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2026-05-19T17:02:54Z</dcterms:created>
  <dcterms:modified xsi:type="dcterms:W3CDTF">2026-05-19T17:03:04Z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