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Layouts/slideLayout4.xml" ContentType="application/vnd.openxmlformats-officedocument.presentationml.slideLayout+xml"/>
  <Override PartName="/docProps/app.xml" ContentType="application/vnd.openxmlformats-officedocument.extended-properties+xml"/>
  <Override PartName="/ppt/revisionInfo.xml" ContentType="application/vnd.ms-powerpoint.revisioninfo+xml"/>
  <Override PartName="/docProps/core.xml" ContentType="application/vnd.openxmlformats-package.core-properties+xml"/>
  <Override PartName="/ppt/changesInfos/changesInfo1.xml" ContentType="application/vnd.ms-powerpoint.changesinfo+xml"/>
  <Override PartName="/ppt/tableStyles.xml" ContentType="application/vnd.openxmlformats-officedocument.presentationml.tableStyl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8.xml" ContentType="application/vnd.openxmlformats-officedocument.presentationml.slideLayout+xml"/>
  <Override PartName="/ppt/viewProps.xml" ContentType="application/vnd.openxmlformats-officedocument.presentationml.viewProp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147469883"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5F1513-487F-4161-AC75-22AB2167CE83}" v="1" dt="2026-03-11T16:49:04.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17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11" Type="http://schemas.openxmlformats.org/officeDocument/2006/relationships/customXml" Target="../customXml/item3.xml"/><Relationship Id="rId5" Type="http://schemas.openxmlformats.org/officeDocument/2006/relationships/theme" Target="theme/theme1.xml"/><Relationship Id="rId10" Type="http://schemas.openxmlformats.org/officeDocument/2006/relationships/customXml" Target="../customXml/item2.xml"/><Relationship Id="rId4" Type="http://schemas.openxmlformats.org/officeDocument/2006/relationships/viewProps" Target="viewProps.xml"/><Relationship Id="rId9"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lan Breger" userId="9b3da09f-10fe-42ec-9aa5-9fa2a3e9cc20" providerId="ADAL" clId="{D81AFA50-692E-4678-A384-3793507736DC}"/>
    <pc:docChg chg="undo custSel addSld delSld modSld">
      <pc:chgData name="Dylan Breger" userId="9b3da09f-10fe-42ec-9aa5-9fa2a3e9cc20" providerId="ADAL" clId="{D81AFA50-692E-4678-A384-3793507736DC}" dt="2026-03-11T16:49:04.856" v="4"/>
      <pc:docMkLst>
        <pc:docMk/>
      </pc:docMkLst>
      <pc:sldChg chg="addSp delSp new del mod">
        <pc:chgData name="Dylan Breger" userId="9b3da09f-10fe-42ec-9aa5-9fa2a3e9cc20" providerId="ADAL" clId="{D81AFA50-692E-4678-A384-3793507736DC}" dt="2026-03-11T16:49:02.057" v="3" actId="47"/>
        <pc:sldMkLst>
          <pc:docMk/>
          <pc:sldMk cId="1034933058" sldId="256"/>
        </pc:sldMkLst>
        <pc:spChg chg="add del">
          <ac:chgData name="Dylan Breger" userId="9b3da09f-10fe-42ec-9aa5-9fa2a3e9cc20" providerId="ADAL" clId="{D81AFA50-692E-4678-A384-3793507736DC}" dt="2026-03-11T16:49:00.392" v="2" actId="22"/>
          <ac:spMkLst>
            <pc:docMk/>
            <pc:sldMk cId="1034933058" sldId="256"/>
            <ac:spMk id="5" creationId="{AE6047BE-2D64-541D-7016-ECC534186A3C}"/>
          </ac:spMkLst>
        </pc:spChg>
      </pc:sldChg>
      <pc:sldChg chg="add">
        <pc:chgData name="Dylan Breger" userId="9b3da09f-10fe-42ec-9aa5-9fa2a3e9cc20" providerId="ADAL" clId="{D81AFA50-692E-4678-A384-3793507736DC}" dt="2026-03-11T16:49:04.856" v="4"/>
        <pc:sldMkLst>
          <pc:docMk/>
          <pc:sldMk cId="2265307517" sldId="214746988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E6C2D-73C5-91E0-9A00-F9FE693C8E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018DE84-F0CD-2E10-8542-EB65FB6C11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B16FA2-2E12-93F1-DA68-21FC99490DD7}"/>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5" name="Footer Placeholder 4">
            <a:extLst>
              <a:ext uri="{FF2B5EF4-FFF2-40B4-BE49-F238E27FC236}">
                <a16:creationId xmlns:a16="http://schemas.microsoft.com/office/drawing/2014/main" id="{BEA40023-497C-52D9-96B9-7B28F3D5AB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B9E301-5066-2E88-2E9B-AF36214BE5D4}"/>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878356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986ED-EAC0-6E6C-67AF-B69BAE4B89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4894E42-1DBC-9035-A1F6-6CD5E3C885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6D00FA-FC1E-94D6-9342-C36C07DE6D50}"/>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5" name="Footer Placeholder 4">
            <a:extLst>
              <a:ext uri="{FF2B5EF4-FFF2-40B4-BE49-F238E27FC236}">
                <a16:creationId xmlns:a16="http://schemas.microsoft.com/office/drawing/2014/main" id="{3C070D22-D9E2-C8A6-E039-4AF768F51D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5EC127-5911-EBC2-7635-48CBF93DE5E5}"/>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2213706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A8C65-D64C-B6A2-36DE-BD8B16BE6ED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ADE8D00-AB66-7297-D014-6957AA6F59D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94C5BC-A0D2-76B8-F04D-1BCE82027730}"/>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5" name="Footer Placeholder 4">
            <a:extLst>
              <a:ext uri="{FF2B5EF4-FFF2-40B4-BE49-F238E27FC236}">
                <a16:creationId xmlns:a16="http://schemas.microsoft.com/office/drawing/2014/main" id="{FBE5F050-B765-9733-2093-FB42268270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A97478-872F-5E7C-E21E-0D20D5B6A1EE}"/>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2999103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E93A0-4DFA-4B8B-EECD-5107C2C54E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EEF97B-432F-F46D-7DD6-BB1972291B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6F3C2E-F736-A1AB-CC06-A88CDA69A1A4}"/>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5" name="Footer Placeholder 4">
            <a:extLst>
              <a:ext uri="{FF2B5EF4-FFF2-40B4-BE49-F238E27FC236}">
                <a16:creationId xmlns:a16="http://schemas.microsoft.com/office/drawing/2014/main" id="{70508A44-9B8F-43CC-7AC0-CFB3857BC4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B79E37-AB1D-F6D1-2404-37F37C90EEAB}"/>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1524441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6C13D-A9EA-77F0-1E5C-A01D9323A32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F6A87FF-6328-A56C-1DCA-3B539E3D621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14DB26-D8A7-7DA5-6D7C-C778FF44B4C9}"/>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5" name="Footer Placeholder 4">
            <a:extLst>
              <a:ext uri="{FF2B5EF4-FFF2-40B4-BE49-F238E27FC236}">
                <a16:creationId xmlns:a16="http://schemas.microsoft.com/office/drawing/2014/main" id="{C20FA898-B623-8022-4DE4-8414051E6D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50CB8B-6DE7-F755-8510-8A251FD78DD2}"/>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89181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996CD-745D-C5E2-E404-ACEB250886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D22C03-296C-3FDF-C972-F082D7C625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B810CC9-856C-7BC5-6131-643A11B8F9E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197AE0B-4423-372A-BAFB-0ACB7375F0D2}"/>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6" name="Footer Placeholder 5">
            <a:extLst>
              <a:ext uri="{FF2B5EF4-FFF2-40B4-BE49-F238E27FC236}">
                <a16:creationId xmlns:a16="http://schemas.microsoft.com/office/drawing/2014/main" id="{AAE1D455-8F19-F224-6034-612C4EDA5C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BB5311-0009-20A5-D8B1-750ABDF38F02}"/>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3356909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D533F-A414-F596-7776-938AC330F6B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FF25160-1126-6717-EA01-7936640A93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6A17BE-9B46-29D5-42C9-83F7AA27D40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B99B30-5382-6F4D-E7DC-D66F7944A1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7A404F3-41BC-7608-24A1-DBA292A32D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30EF56E-8515-C113-D225-AD6952EFF597}"/>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8" name="Footer Placeholder 7">
            <a:extLst>
              <a:ext uri="{FF2B5EF4-FFF2-40B4-BE49-F238E27FC236}">
                <a16:creationId xmlns:a16="http://schemas.microsoft.com/office/drawing/2014/main" id="{350492F8-4932-562B-BDC1-8959DEEBA0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68269D-3C18-6830-FAFB-72CF6D892708}"/>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1161777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94157-A0FD-768C-33D3-778D87734D1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08F0A1-6351-DD3F-EB99-03B724FE37CB}"/>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4" name="Footer Placeholder 3">
            <a:extLst>
              <a:ext uri="{FF2B5EF4-FFF2-40B4-BE49-F238E27FC236}">
                <a16:creationId xmlns:a16="http://schemas.microsoft.com/office/drawing/2014/main" id="{CBDBAE37-F69E-D5BB-F6CB-76F8600C9EB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55710AD-0B74-59CD-E859-486E5B13CE4E}"/>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1905855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9E7F68-96F0-91D1-951E-D695BAFD49C5}"/>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3" name="Footer Placeholder 2">
            <a:extLst>
              <a:ext uri="{FF2B5EF4-FFF2-40B4-BE49-F238E27FC236}">
                <a16:creationId xmlns:a16="http://schemas.microsoft.com/office/drawing/2014/main" id="{E7D9785B-57CB-EAB7-4AF3-EFFDAA7790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1CF47A7-7FF0-70B5-AEE3-E89A4D7C03A6}"/>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706474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CB92E-7A8C-ADBE-3623-6D7F8BBB86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841EBC6-CC08-8E4A-138F-7196BF2F2B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3D0B3C-5B96-6A76-6A95-B33E5D5AB2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6B5FA8-1652-FC0A-6475-B10AEC370886}"/>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6" name="Footer Placeholder 5">
            <a:extLst>
              <a:ext uri="{FF2B5EF4-FFF2-40B4-BE49-F238E27FC236}">
                <a16:creationId xmlns:a16="http://schemas.microsoft.com/office/drawing/2014/main" id="{E29730A1-DD75-6C82-B065-34E72BF913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BCB6F7-5F33-BFB8-0167-AEA9EB0FD2FE}"/>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4114814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EC359-A4C6-8455-2CE7-1F170073BD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C6BBB93-F151-4138-3D40-618387E0F1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810F5D5-8AF3-79FE-8FB3-D1CDE5E66D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9AAFAA-1AA2-CA37-6AA8-CFBD7539B1BC}"/>
              </a:ext>
            </a:extLst>
          </p:cNvPr>
          <p:cNvSpPr>
            <a:spLocks noGrp="1"/>
          </p:cNvSpPr>
          <p:nvPr>
            <p:ph type="dt" sz="half" idx="10"/>
          </p:nvPr>
        </p:nvSpPr>
        <p:spPr/>
        <p:txBody>
          <a:bodyPr/>
          <a:lstStyle/>
          <a:p>
            <a:fld id="{F1C9DAEA-A5E8-4355-9E83-394529EC4B34}" type="datetimeFigureOut">
              <a:rPr lang="en-US" smtClean="0"/>
              <a:t>3/11/2026</a:t>
            </a:fld>
            <a:endParaRPr lang="en-US"/>
          </a:p>
        </p:txBody>
      </p:sp>
      <p:sp>
        <p:nvSpPr>
          <p:cNvPr id="6" name="Footer Placeholder 5">
            <a:extLst>
              <a:ext uri="{FF2B5EF4-FFF2-40B4-BE49-F238E27FC236}">
                <a16:creationId xmlns:a16="http://schemas.microsoft.com/office/drawing/2014/main" id="{2C553E71-1C4B-77B0-CDAE-BCDB0DB7EA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7C3E04-C82E-F22E-7F6F-CA536681EF46}"/>
              </a:ext>
            </a:extLst>
          </p:cNvPr>
          <p:cNvSpPr>
            <a:spLocks noGrp="1"/>
          </p:cNvSpPr>
          <p:nvPr>
            <p:ph type="sldNum" sz="quarter" idx="12"/>
          </p:nvPr>
        </p:nvSpPr>
        <p:spPr/>
        <p:txBody>
          <a:bodyPr/>
          <a:lstStyle/>
          <a:p>
            <a:fld id="{69B23182-8A15-41E4-B8F8-C3611C1EBD35}" type="slidenum">
              <a:rPr lang="en-US" smtClean="0"/>
              <a:t>‹#›</a:t>
            </a:fld>
            <a:endParaRPr lang="en-US"/>
          </a:p>
        </p:txBody>
      </p:sp>
    </p:spTree>
    <p:extLst>
      <p:ext uri="{BB962C8B-B14F-4D97-AF65-F5344CB8AC3E}">
        <p14:creationId xmlns:p14="http://schemas.microsoft.com/office/powerpoint/2010/main" val="374356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009561B-EB62-D091-F199-45FC464BBD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46129E-F642-54AF-0035-1C77EB0C74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B4AA9B-698B-AD67-7241-5CDFA80DFF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1C9DAEA-A5E8-4355-9E83-394529EC4B34}" type="datetimeFigureOut">
              <a:rPr lang="en-US" smtClean="0"/>
              <a:t>3/11/2026</a:t>
            </a:fld>
            <a:endParaRPr lang="en-US"/>
          </a:p>
        </p:txBody>
      </p:sp>
      <p:sp>
        <p:nvSpPr>
          <p:cNvPr id="5" name="Footer Placeholder 4">
            <a:extLst>
              <a:ext uri="{FF2B5EF4-FFF2-40B4-BE49-F238E27FC236}">
                <a16:creationId xmlns:a16="http://schemas.microsoft.com/office/drawing/2014/main" id="{1EBFCA5E-35FC-690C-962E-8F3983A85B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3702305-6767-8546-6AD9-5EF9A2A3B3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9B23182-8A15-41E4-B8F8-C3611C1EBD35}" type="slidenum">
              <a:rPr lang="en-US" smtClean="0"/>
              <a:t>‹#›</a:t>
            </a:fld>
            <a:endParaRPr lang="en-US"/>
          </a:p>
        </p:txBody>
      </p:sp>
    </p:spTree>
    <p:extLst>
      <p:ext uri="{BB962C8B-B14F-4D97-AF65-F5344CB8AC3E}">
        <p14:creationId xmlns:p14="http://schemas.microsoft.com/office/powerpoint/2010/main" val="3966432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thevab.com/signin?utm_source=grab-and-go&amp;utm_medium=vab-insights&amp;utm_campaign="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thevab.com/insight/tv-drives-sales-pharma?utm_source=grab-and-go&amp;utm_medium=vab-insights&amp;utm_campaig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9C617-3A05-B8F5-B3BD-9878F00E96DA}"/>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DBD7CC10-71F6-AE8B-A85E-24F4474CCE80}"/>
              </a:ext>
            </a:extLst>
          </p:cNvPr>
          <p:cNvSpPr>
            <a:spLocks/>
          </p:cNvSpPr>
          <p:nvPr/>
        </p:nvSpPr>
        <p:spPr>
          <a:xfrm>
            <a:off x="2063" y="1713422"/>
            <a:ext cx="12191999" cy="5170157"/>
          </a:xfrm>
          <a:prstGeom prst="rect">
            <a:avLst/>
          </a:prstGeom>
          <a:solidFill>
            <a:srgbClr val="E2E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34" name="Rectangle: Rounded Corners 33">
            <a:extLst>
              <a:ext uri="{FF2B5EF4-FFF2-40B4-BE49-F238E27FC236}">
                <a16:creationId xmlns:a16="http://schemas.microsoft.com/office/drawing/2014/main" id="{3D2F1053-2CDB-0247-3FA1-0AACE9754314}"/>
              </a:ext>
            </a:extLst>
          </p:cNvPr>
          <p:cNvSpPr/>
          <p:nvPr/>
        </p:nvSpPr>
        <p:spPr>
          <a:xfrm>
            <a:off x="243471" y="3938641"/>
            <a:ext cx="3091665" cy="1139930"/>
          </a:xfrm>
          <a:prstGeom prst="roundRect">
            <a:avLst>
              <a:gd name="adj" fmla="val 0"/>
            </a:avLst>
          </a:prstGeom>
          <a:solidFill>
            <a:schemeClr val="bg1"/>
          </a:solidFill>
          <a:ln w="28575">
            <a:solidFill>
              <a:srgbClr val="ED3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38" name="Rectangle: Rounded Corners 37">
            <a:extLst>
              <a:ext uri="{FF2B5EF4-FFF2-40B4-BE49-F238E27FC236}">
                <a16:creationId xmlns:a16="http://schemas.microsoft.com/office/drawing/2014/main" id="{F79C5D5A-1769-53AB-0D4B-CC12D8071E54}"/>
              </a:ext>
            </a:extLst>
          </p:cNvPr>
          <p:cNvSpPr/>
          <p:nvPr/>
        </p:nvSpPr>
        <p:spPr>
          <a:xfrm>
            <a:off x="3401817" y="3938641"/>
            <a:ext cx="1283261" cy="1139930"/>
          </a:xfrm>
          <a:prstGeom prst="roundRect">
            <a:avLst>
              <a:gd name="adj" fmla="val 0"/>
            </a:avLst>
          </a:prstGeom>
          <a:solidFill>
            <a:schemeClr val="bg1"/>
          </a:solidFill>
          <a:ln w="28575">
            <a:solidFill>
              <a:srgbClr val="ED3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39" name="Rectangle: Rounded Corners 38">
            <a:extLst>
              <a:ext uri="{FF2B5EF4-FFF2-40B4-BE49-F238E27FC236}">
                <a16:creationId xmlns:a16="http://schemas.microsoft.com/office/drawing/2014/main" id="{D83ECEEF-8107-5897-0A47-B34F9A757BCE}"/>
              </a:ext>
            </a:extLst>
          </p:cNvPr>
          <p:cNvSpPr/>
          <p:nvPr/>
        </p:nvSpPr>
        <p:spPr>
          <a:xfrm>
            <a:off x="4739578" y="3938641"/>
            <a:ext cx="1283261" cy="1139930"/>
          </a:xfrm>
          <a:prstGeom prst="roundRect">
            <a:avLst>
              <a:gd name="adj" fmla="val 0"/>
            </a:avLst>
          </a:prstGeom>
          <a:solidFill>
            <a:schemeClr val="bg1"/>
          </a:solidFill>
          <a:ln w="28575">
            <a:solidFill>
              <a:srgbClr val="ED3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1" name="Rectangle: Rounded Corners 40">
            <a:extLst>
              <a:ext uri="{FF2B5EF4-FFF2-40B4-BE49-F238E27FC236}">
                <a16:creationId xmlns:a16="http://schemas.microsoft.com/office/drawing/2014/main" id="{31B9E6B8-4852-2DB1-B9DA-FB7D9FC6180C}"/>
              </a:ext>
            </a:extLst>
          </p:cNvPr>
          <p:cNvSpPr/>
          <p:nvPr/>
        </p:nvSpPr>
        <p:spPr>
          <a:xfrm>
            <a:off x="6083304" y="3938641"/>
            <a:ext cx="1283261" cy="1139930"/>
          </a:xfrm>
          <a:prstGeom prst="roundRect">
            <a:avLst>
              <a:gd name="adj" fmla="val 0"/>
            </a:avLst>
          </a:prstGeom>
          <a:solidFill>
            <a:schemeClr val="bg1"/>
          </a:solidFill>
          <a:ln w="28575">
            <a:solidFill>
              <a:srgbClr val="ED3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2" name="Rectangle: Rounded Corners 41">
            <a:extLst>
              <a:ext uri="{FF2B5EF4-FFF2-40B4-BE49-F238E27FC236}">
                <a16:creationId xmlns:a16="http://schemas.microsoft.com/office/drawing/2014/main" id="{4386459F-1A7A-C936-9C18-865B839EDD3E}"/>
              </a:ext>
            </a:extLst>
          </p:cNvPr>
          <p:cNvSpPr/>
          <p:nvPr/>
        </p:nvSpPr>
        <p:spPr>
          <a:xfrm>
            <a:off x="7421065" y="3938641"/>
            <a:ext cx="1283261" cy="1139930"/>
          </a:xfrm>
          <a:prstGeom prst="roundRect">
            <a:avLst>
              <a:gd name="adj" fmla="val 0"/>
            </a:avLst>
          </a:prstGeom>
          <a:solidFill>
            <a:schemeClr val="bg1"/>
          </a:solidFill>
          <a:ln w="28575">
            <a:solidFill>
              <a:srgbClr val="ED3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31" name="Rectangle: Rounded Corners 30">
            <a:extLst>
              <a:ext uri="{FF2B5EF4-FFF2-40B4-BE49-F238E27FC236}">
                <a16:creationId xmlns:a16="http://schemas.microsoft.com/office/drawing/2014/main" id="{4F4CED58-5D1C-83D1-7440-D8C7A3D9809C}"/>
              </a:ext>
            </a:extLst>
          </p:cNvPr>
          <p:cNvSpPr/>
          <p:nvPr/>
        </p:nvSpPr>
        <p:spPr>
          <a:xfrm>
            <a:off x="243471" y="2674129"/>
            <a:ext cx="3091665" cy="1139930"/>
          </a:xfrm>
          <a:prstGeom prst="roundRect">
            <a:avLst>
              <a:gd name="adj" fmla="val 0"/>
            </a:avLst>
          </a:prstGeom>
          <a:solidFill>
            <a:schemeClr val="bg1"/>
          </a:solidFill>
          <a:ln w="28575">
            <a:solidFill>
              <a:srgbClr val="4EBE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27" name="Rectangle: Rounded Corners 26">
            <a:extLst>
              <a:ext uri="{FF2B5EF4-FFF2-40B4-BE49-F238E27FC236}">
                <a16:creationId xmlns:a16="http://schemas.microsoft.com/office/drawing/2014/main" id="{6DF3D2D5-D210-9EB4-45C6-A87BF24DC807}"/>
              </a:ext>
            </a:extLst>
          </p:cNvPr>
          <p:cNvSpPr/>
          <p:nvPr/>
        </p:nvSpPr>
        <p:spPr>
          <a:xfrm>
            <a:off x="3401817" y="2674129"/>
            <a:ext cx="1283261" cy="1139930"/>
          </a:xfrm>
          <a:prstGeom prst="roundRect">
            <a:avLst>
              <a:gd name="adj" fmla="val 0"/>
            </a:avLst>
          </a:prstGeom>
          <a:solidFill>
            <a:schemeClr val="bg1"/>
          </a:solidFill>
          <a:ln w="28575">
            <a:solidFill>
              <a:srgbClr val="4EBE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30" name="Rectangle: Rounded Corners 29">
            <a:extLst>
              <a:ext uri="{FF2B5EF4-FFF2-40B4-BE49-F238E27FC236}">
                <a16:creationId xmlns:a16="http://schemas.microsoft.com/office/drawing/2014/main" id="{812F2E45-53E0-55C7-495C-407767D83399}"/>
              </a:ext>
            </a:extLst>
          </p:cNvPr>
          <p:cNvSpPr/>
          <p:nvPr/>
        </p:nvSpPr>
        <p:spPr>
          <a:xfrm>
            <a:off x="4739578" y="2674129"/>
            <a:ext cx="1283261" cy="1139930"/>
          </a:xfrm>
          <a:prstGeom prst="roundRect">
            <a:avLst>
              <a:gd name="adj" fmla="val 0"/>
            </a:avLst>
          </a:prstGeom>
          <a:solidFill>
            <a:schemeClr val="bg1"/>
          </a:solidFill>
          <a:ln w="28575">
            <a:solidFill>
              <a:srgbClr val="4EBE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32" name="Rectangle: Rounded Corners 31">
            <a:extLst>
              <a:ext uri="{FF2B5EF4-FFF2-40B4-BE49-F238E27FC236}">
                <a16:creationId xmlns:a16="http://schemas.microsoft.com/office/drawing/2014/main" id="{FA3F15CE-DC2E-177C-C610-A22B37183EFD}"/>
              </a:ext>
            </a:extLst>
          </p:cNvPr>
          <p:cNvSpPr/>
          <p:nvPr/>
        </p:nvSpPr>
        <p:spPr>
          <a:xfrm>
            <a:off x="6083304" y="2674129"/>
            <a:ext cx="1283261" cy="1139930"/>
          </a:xfrm>
          <a:prstGeom prst="roundRect">
            <a:avLst>
              <a:gd name="adj" fmla="val 0"/>
            </a:avLst>
          </a:prstGeom>
          <a:solidFill>
            <a:schemeClr val="bg1"/>
          </a:solidFill>
          <a:ln w="28575">
            <a:solidFill>
              <a:srgbClr val="4EBE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33" name="Rectangle: Rounded Corners 32">
            <a:extLst>
              <a:ext uri="{FF2B5EF4-FFF2-40B4-BE49-F238E27FC236}">
                <a16:creationId xmlns:a16="http://schemas.microsoft.com/office/drawing/2014/main" id="{FB85C013-E173-3C39-2996-0E6B7DC9C03F}"/>
              </a:ext>
            </a:extLst>
          </p:cNvPr>
          <p:cNvSpPr/>
          <p:nvPr/>
        </p:nvSpPr>
        <p:spPr>
          <a:xfrm>
            <a:off x="7421065" y="2674129"/>
            <a:ext cx="1283261" cy="1139930"/>
          </a:xfrm>
          <a:prstGeom prst="roundRect">
            <a:avLst>
              <a:gd name="adj" fmla="val 0"/>
            </a:avLst>
          </a:prstGeom>
          <a:solidFill>
            <a:schemeClr val="bg1"/>
          </a:solidFill>
          <a:ln w="28575">
            <a:solidFill>
              <a:srgbClr val="4EBE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15BBF22E-9996-E4FD-B053-441E56B84DAD}"/>
              </a:ext>
            </a:extLst>
          </p:cNvPr>
          <p:cNvSpPr/>
          <p:nvPr/>
        </p:nvSpPr>
        <p:spPr>
          <a:xfrm>
            <a:off x="8820217" y="2674129"/>
            <a:ext cx="1595820" cy="1139930"/>
          </a:xfrm>
          <a:prstGeom prst="roundRect">
            <a:avLst>
              <a:gd name="adj" fmla="val 0"/>
            </a:avLst>
          </a:prstGeom>
          <a:solidFill>
            <a:srgbClr val="4EBEA4"/>
          </a:solidFill>
          <a:ln w="28575">
            <a:solidFill>
              <a:srgbClr val="4EBE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3" name="Rectangle: Rounded Corners 12">
            <a:extLst>
              <a:ext uri="{FF2B5EF4-FFF2-40B4-BE49-F238E27FC236}">
                <a16:creationId xmlns:a16="http://schemas.microsoft.com/office/drawing/2014/main" id="{3A0A61FB-60BF-85E6-8FB7-EB135C67BDF6}"/>
              </a:ext>
            </a:extLst>
          </p:cNvPr>
          <p:cNvSpPr/>
          <p:nvPr/>
        </p:nvSpPr>
        <p:spPr>
          <a:xfrm>
            <a:off x="8820217" y="3938641"/>
            <a:ext cx="1595820" cy="1139930"/>
          </a:xfrm>
          <a:prstGeom prst="roundRect">
            <a:avLst>
              <a:gd name="adj" fmla="val 0"/>
            </a:avLst>
          </a:prstGeom>
          <a:solidFill>
            <a:srgbClr val="ED3C8D"/>
          </a:solidFill>
          <a:ln w="28575">
            <a:solidFill>
              <a:srgbClr val="ED3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4" name="Rectangle: Rounded Corners 13">
            <a:extLst>
              <a:ext uri="{FF2B5EF4-FFF2-40B4-BE49-F238E27FC236}">
                <a16:creationId xmlns:a16="http://schemas.microsoft.com/office/drawing/2014/main" id="{9EDFD5FA-F763-12F7-9DAE-AF584A95FB7E}"/>
              </a:ext>
            </a:extLst>
          </p:cNvPr>
          <p:cNvSpPr/>
          <p:nvPr/>
        </p:nvSpPr>
        <p:spPr>
          <a:xfrm>
            <a:off x="10525200" y="2674129"/>
            <a:ext cx="1444889" cy="1139930"/>
          </a:xfrm>
          <a:prstGeom prst="roundRect">
            <a:avLst>
              <a:gd name="adj" fmla="val 0"/>
            </a:avLst>
          </a:prstGeom>
          <a:solidFill>
            <a:srgbClr val="4EBEA4"/>
          </a:solidFill>
          <a:ln w="28575">
            <a:solidFill>
              <a:srgbClr val="4EBE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6" name="Rectangle: Rounded Corners 15">
            <a:extLst>
              <a:ext uri="{FF2B5EF4-FFF2-40B4-BE49-F238E27FC236}">
                <a16:creationId xmlns:a16="http://schemas.microsoft.com/office/drawing/2014/main" id="{781187FA-BDAE-8195-7E05-B269D44E5926}"/>
              </a:ext>
            </a:extLst>
          </p:cNvPr>
          <p:cNvSpPr/>
          <p:nvPr/>
        </p:nvSpPr>
        <p:spPr>
          <a:xfrm>
            <a:off x="10525200" y="3938641"/>
            <a:ext cx="1444889" cy="1139930"/>
          </a:xfrm>
          <a:prstGeom prst="roundRect">
            <a:avLst>
              <a:gd name="adj" fmla="val 0"/>
            </a:avLst>
          </a:prstGeom>
          <a:solidFill>
            <a:srgbClr val="ED3C8D"/>
          </a:solidFill>
          <a:ln w="28575">
            <a:solidFill>
              <a:srgbClr val="ED3C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28922820-D6DE-5B17-D93E-447BC876D3C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r="-1"/>
          <a:stretch/>
        </p:blipFill>
        <p:spPr>
          <a:xfrm>
            <a:off x="483207" y="6519043"/>
            <a:ext cx="11708793" cy="350107"/>
          </a:xfrm>
          <a:prstGeom prst="rect">
            <a:avLst/>
          </a:prstGeom>
        </p:spPr>
      </p:pic>
      <p:sp>
        <p:nvSpPr>
          <p:cNvPr id="5" name="Slide Number Placeholder 5">
            <a:extLst>
              <a:ext uri="{FF2B5EF4-FFF2-40B4-BE49-F238E27FC236}">
                <a16:creationId xmlns:a16="http://schemas.microsoft.com/office/drawing/2014/main" id="{8ABDA67F-05B2-03A9-8BD9-721850E05DCD}"/>
              </a:ext>
            </a:extLst>
          </p:cNvPr>
          <p:cNvSpPr txBox="1">
            <a:spLocks/>
          </p:cNvSpPr>
          <p:nvPr/>
        </p:nvSpPr>
        <p:spPr>
          <a:xfrm>
            <a:off x="503714" y="6589969"/>
            <a:ext cx="724098" cy="230832"/>
          </a:xfrm>
          <a:prstGeom prst="rect">
            <a:avLst/>
          </a:prstGeom>
          <a:noFill/>
        </p:spPr>
        <p:txBody>
          <a:bodyPr wrap="square" rtlCol="0">
            <a:spAutoFit/>
          </a:bodyPr>
          <a:lstStyle>
            <a:defPPr>
              <a:defRPr lang="en-US"/>
            </a:defPPr>
            <a:lvl1pPr>
              <a:defRPr sz="900" b="1">
                <a:solidFill>
                  <a:schemeClr val="bg1"/>
                </a:solidFill>
                <a:latin typeface="Helvetica" pitchFamily="2" charset="0"/>
              </a:defRPr>
            </a:lvl1pPr>
            <a:lvl2pPr marL="454888" algn="l" defTabSz="454888" rtl="0" eaLnBrk="1" latinLnBrk="0" hangingPunct="1">
              <a:defRPr sz="1800" kern="1200">
                <a:solidFill>
                  <a:schemeClr val="tx1"/>
                </a:solidFill>
                <a:latin typeface="+mn-lt"/>
                <a:ea typeface="+mn-ea"/>
                <a:cs typeface="+mn-cs"/>
              </a:defRPr>
            </a:lvl2pPr>
            <a:lvl3pPr marL="909743" algn="l" defTabSz="454888" rtl="0" eaLnBrk="1" latinLnBrk="0" hangingPunct="1">
              <a:defRPr sz="1800" kern="1200">
                <a:solidFill>
                  <a:schemeClr val="tx1"/>
                </a:solidFill>
                <a:latin typeface="+mn-lt"/>
                <a:ea typeface="+mn-ea"/>
                <a:cs typeface="+mn-cs"/>
              </a:defRPr>
            </a:lvl3pPr>
            <a:lvl4pPr marL="1364621" algn="l" defTabSz="454888" rtl="0" eaLnBrk="1" latinLnBrk="0" hangingPunct="1">
              <a:defRPr sz="1800" kern="1200">
                <a:solidFill>
                  <a:schemeClr val="tx1"/>
                </a:solidFill>
                <a:latin typeface="+mn-lt"/>
                <a:ea typeface="+mn-ea"/>
                <a:cs typeface="+mn-cs"/>
              </a:defRPr>
            </a:lvl4pPr>
            <a:lvl5pPr marL="1819494" algn="l" defTabSz="454888" rtl="0" eaLnBrk="1" latinLnBrk="0" hangingPunct="1">
              <a:defRPr sz="1800" kern="1200">
                <a:solidFill>
                  <a:schemeClr val="tx1"/>
                </a:solidFill>
                <a:latin typeface="+mn-lt"/>
                <a:ea typeface="+mn-ea"/>
                <a:cs typeface="+mn-cs"/>
              </a:defRPr>
            </a:lvl5pPr>
            <a:lvl6pPr marL="2274369" algn="l" defTabSz="454888" rtl="0" eaLnBrk="1" latinLnBrk="0" hangingPunct="1">
              <a:defRPr sz="1800" kern="1200">
                <a:solidFill>
                  <a:schemeClr val="tx1"/>
                </a:solidFill>
                <a:latin typeface="+mn-lt"/>
                <a:ea typeface="+mn-ea"/>
                <a:cs typeface="+mn-cs"/>
              </a:defRPr>
            </a:lvl6pPr>
            <a:lvl7pPr marL="2729242" algn="l" defTabSz="454888" rtl="0" eaLnBrk="1" latinLnBrk="0" hangingPunct="1">
              <a:defRPr sz="1800" kern="1200">
                <a:solidFill>
                  <a:schemeClr val="tx1"/>
                </a:solidFill>
                <a:latin typeface="+mn-lt"/>
                <a:ea typeface="+mn-ea"/>
                <a:cs typeface="+mn-cs"/>
              </a:defRPr>
            </a:lvl7pPr>
            <a:lvl8pPr marL="3184118" algn="l" defTabSz="454888" rtl="0" eaLnBrk="1" latinLnBrk="0" hangingPunct="1">
              <a:defRPr sz="1800" kern="1200">
                <a:solidFill>
                  <a:schemeClr val="tx1"/>
                </a:solidFill>
                <a:latin typeface="+mn-lt"/>
                <a:ea typeface="+mn-ea"/>
                <a:cs typeface="+mn-cs"/>
              </a:defRPr>
            </a:lvl8pPr>
            <a:lvl9pPr marL="3638991" algn="l" defTabSz="454888"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PAGE </a:t>
            </a:r>
            <a:fld id="{FC623D9C-B141-0E44-9A0E-426DA6A043B9}" type="slidenum">
              <a:rPr kumimoji="0" lang="en-US" sz="900" b="1" i="0" u="none" strike="noStrike" kern="1200" cap="none" spc="0" normalizeH="0" baseline="0" noProof="0" smtClean="0">
                <a:ln>
                  <a:noFill/>
                </a:ln>
                <a:solidFill>
                  <a:prstClr val="white"/>
                </a:solidFill>
                <a:effectLst/>
                <a:uLnTx/>
                <a:uFillTx/>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0" lang="en-US" sz="9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66A4053F-F189-8559-E23E-E7EF616EE10C}"/>
              </a:ext>
            </a:extLst>
          </p:cNvPr>
          <p:cNvSpPr/>
          <p:nvPr/>
        </p:nvSpPr>
        <p:spPr>
          <a:xfrm>
            <a:off x="483207" y="6586958"/>
            <a:ext cx="11687274" cy="24622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This information is exclusively provided to VAB members and qualified marketers.</a:t>
            </a:r>
          </a:p>
        </p:txBody>
      </p:sp>
      <p:sp>
        <p:nvSpPr>
          <p:cNvPr id="10" name="TextBox 9">
            <a:extLst>
              <a:ext uri="{FF2B5EF4-FFF2-40B4-BE49-F238E27FC236}">
                <a16:creationId xmlns:a16="http://schemas.microsoft.com/office/drawing/2014/main" id="{57E0B47C-DD24-3999-182A-DD1ECBC51322}"/>
              </a:ext>
            </a:extLst>
          </p:cNvPr>
          <p:cNvSpPr txBox="1"/>
          <p:nvPr/>
        </p:nvSpPr>
        <p:spPr>
          <a:xfrm>
            <a:off x="7411634" y="2233558"/>
            <a:ext cx="128584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2024</a:t>
            </a:r>
            <a:endParaRPr kumimoji="0" lang="en-US" sz="1200" b="0"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7B6F6B67-1D2F-06AB-3897-3B4E73FF435A}"/>
              </a:ext>
            </a:extLst>
          </p:cNvPr>
          <p:cNvSpPr txBox="1"/>
          <p:nvPr/>
        </p:nvSpPr>
        <p:spPr>
          <a:xfrm>
            <a:off x="8837563" y="2079670"/>
            <a:ext cx="156112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‘24 vs ‘21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 Change</a:t>
            </a:r>
            <a:endParaRPr kumimoji="0" lang="en-US" sz="1050" b="0"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949CC686-AD1A-5E0F-90EB-BF2CCD3309B1}"/>
              </a:ext>
            </a:extLst>
          </p:cNvPr>
          <p:cNvSpPr txBox="1"/>
          <p:nvPr/>
        </p:nvSpPr>
        <p:spPr>
          <a:xfrm>
            <a:off x="4737648" y="2233558"/>
            <a:ext cx="12843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2022</a:t>
            </a:r>
            <a:endParaRPr kumimoji="0" lang="en-US" sz="1200" b="0"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15A82DD2-8FD3-8C9C-987A-C8B5F7F71848}"/>
              </a:ext>
            </a:extLst>
          </p:cNvPr>
          <p:cNvSpPr txBox="1"/>
          <p:nvPr/>
        </p:nvSpPr>
        <p:spPr>
          <a:xfrm>
            <a:off x="3399230" y="2233558"/>
            <a:ext cx="128584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2021</a:t>
            </a:r>
            <a:endParaRPr kumimoji="0" lang="en-US" sz="1200" b="0"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F527613A-2626-FAE6-7237-1B64DA6D66F0}"/>
              </a:ext>
            </a:extLst>
          </p:cNvPr>
          <p:cNvSpPr txBox="1"/>
          <p:nvPr/>
        </p:nvSpPr>
        <p:spPr>
          <a:xfrm>
            <a:off x="1198025" y="2916686"/>
            <a:ext cx="2094807"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rPr>
              <a:t>U.S. Revenue</a:t>
            </a:r>
            <a:br>
              <a:rPr kumimoji="0" lang="en-US" sz="1800" b="1"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rPr>
            </a:br>
            <a:r>
              <a:rPr kumimoji="0" lang="en-US" sz="1800" b="0"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rPr>
              <a:t>($ in Billons) </a:t>
            </a:r>
          </a:p>
        </p:txBody>
      </p:sp>
      <p:sp>
        <p:nvSpPr>
          <p:cNvPr id="15" name="TextBox 14">
            <a:extLst>
              <a:ext uri="{FF2B5EF4-FFF2-40B4-BE49-F238E27FC236}">
                <a16:creationId xmlns:a16="http://schemas.microsoft.com/office/drawing/2014/main" id="{4AF1B299-D4BE-5779-547B-5F58EDFBD640}"/>
              </a:ext>
            </a:extLst>
          </p:cNvPr>
          <p:cNvSpPr txBox="1"/>
          <p:nvPr/>
        </p:nvSpPr>
        <p:spPr>
          <a:xfrm>
            <a:off x="3587892" y="3028651"/>
            <a:ext cx="916179" cy="43088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rPr>
              <a:t>$37.6</a:t>
            </a:r>
            <a:endParaRPr kumimoji="0" lang="en-US" sz="2200" b="0"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C1D53377-D766-7134-B5FF-733398673EBC}"/>
              </a:ext>
            </a:extLst>
          </p:cNvPr>
          <p:cNvSpPr txBox="1"/>
          <p:nvPr/>
        </p:nvSpPr>
        <p:spPr>
          <a:xfrm>
            <a:off x="7601669" y="3028651"/>
            <a:ext cx="916179" cy="43088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rPr>
              <a:t>$86.8</a:t>
            </a:r>
            <a:endParaRPr kumimoji="0" lang="en-US" sz="2200" b="0"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3805833D-A1E3-893F-1709-1EEC8C387942}"/>
              </a:ext>
            </a:extLst>
          </p:cNvPr>
          <p:cNvSpPr txBox="1"/>
          <p:nvPr/>
        </p:nvSpPr>
        <p:spPr>
          <a:xfrm>
            <a:off x="8676567" y="2890151"/>
            <a:ext cx="1883120" cy="677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800" b="1" i="0" u="none" strike="noStrike" kern="1200" cap="none" spc="0" normalizeH="0" baseline="0" noProof="0">
                <a:ln w="19050">
                  <a:solidFill>
                    <a:srgbClr val="1B1464"/>
                  </a:solidFill>
                </a:ln>
                <a:solidFill>
                  <a:prstClr val="white"/>
                </a:solidFill>
                <a:effectLst/>
                <a:uLnTx/>
                <a:uFillTx/>
                <a:latin typeface="Arial" panose="020B0604020202020204" pitchFamily="34" charset="0"/>
                <a:cs typeface="Arial" panose="020B0604020202020204" pitchFamily="34" charset="0"/>
              </a:rPr>
              <a:t>+131%</a:t>
            </a:r>
            <a:endParaRPr kumimoji="0" lang="en-US" sz="3800" b="0" i="0" u="none" strike="noStrike" kern="1200" cap="none" spc="0" normalizeH="0" baseline="0" noProof="0">
              <a:ln w="19050">
                <a:solidFill>
                  <a:srgbClr val="1B1464"/>
                </a:solidFill>
              </a:ln>
              <a:solidFill>
                <a:prstClr val="white"/>
              </a:solidFill>
              <a:effectLst/>
              <a:uLnTx/>
              <a:uFillTx/>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3E19207F-E5C9-646A-BF26-B9F05975B05D}"/>
              </a:ext>
            </a:extLst>
          </p:cNvPr>
          <p:cNvSpPr txBox="1"/>
          <p:nvPr/>
        </p:nvSpPr>
        <p:spPr>
          <a:xfrm>
            <a:off x="6072491" y="2233558"/>
            <a:ext cx="129115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2023</a:t>
            </a:r>
            <a:endParaRPr kumimoji="0" lang="en-US" sz="1200" b="0"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6A0706EC-A3A8-110A-5BC3-E154D46A52C7}"/>
              </a:ext>
            </a:extLst>
          </p:cNvPr>
          <p:cNvSpPr txBox="1"/>
          <p:nvPr/>
        </p:nvSpPr>
        <p:spPr>
          <a:xfrm>
            <a:off x="6259979" y="3028651"/>
            <a:ext cx="916179" cy="43088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rPr>
              <a:t>$70.2</a:t>
            </a:r>
            <a:endParaRPr kumimoji="0" lang="en-US" sz="2200" b="0"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AA1D0CD2-25F4-D941-F0C2-8439721F01EC}"/>
              </a:ext>
            </a:extLst>
          </p:cNvPr>
          <p:cNvSpPr txBox="1"/>
          <p:nvPr/>
        </p:nvSpPr>
        <p:spPr>
          <a:xfrm>
            <a:off x="4918641" y="3028651"/>
            <a:ext cx="916179" cy="43088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rPr>
              <a:t>$51.5</a:t>
            </a:r>
            <a:endParaRPr kumimoji="0" lang="en-US" sz="2200" b="0" i="0" u="none" strike="noStrike" kern="1200" cap="none" spc="0" normalizeH="0" baseline="0" noProof="0">
              <a:ln>
                <a:noFill/>
              </a:ln>
              <a:solidFill>
                <a:srgbClr val="4EBEA4"/>
              </a:solidFill>
              <a:effectLst/>
              <a:uLnTx/>
              <a:uFillTx/>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C84F8C81-D9E4-3D6C-610F-C13E963E891F}"/>
              </a:ext>
            </a:extLst>
          </p:cNvPr>
          <p:cNvSpPr txBox="1"/>
          <p:nvPr/>
        </p:nvSpPr>
        <p:spPr>
          <a:xfrm>
            <a:off x="10589078" y="2079670"/>
            <a:ext cx="128584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3-Year</a:t>
            </a:r>
            <a:br>
              <a:rPr kumimoji="0" lang="en-US" sz="14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br>
            <a:r>
              <a:rPr kumimoji="0" lang="en-US" sz="14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CAGR</a:t>
            </a:r>
            <a:r>
              <a:rPr kumimoji="0" lang="en-US" sz="1400" b="0"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a:t>
            </a:r>
            <a:endParaRPr kumimoji="0" lang="en-US" sz="1050" b="0"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endParaRPr>
          </a:p>
        </p:txBody>
      </p:sp>
      <p:sp>
        <p:nvSpPr>
          <p:cNvPr id="56" name="TextBox 55">
            <a:extLst>
              <a:ext uri="{FF2B5EF4-FFF2-40B4-BE49-F238E27FC236}">
                <a16:creationId xmlns:a16="http://schemas.microsoft.com/office/drawing/2014/main" id="{E8C088C8-DAC5-5463-CEA4-98591995CCAC}"/>
              </a:ext>
            </a:extLst>
          </p:cNvPr>
          <p:cNvSpPr txBox="1"/>
          <p:nvPr/>
        </p:nvSpPr>
        <p:spPr>
          <a:xfrm>
            <a:off x="10539652" y="2944384"/>
            <a:ext cx="1430437" cy="584775"/>
          </a:xfrm>
          <a:prstGeom prst="rect">
            <a:avLst/>
          </a:prstGeom>
          <a:noFill/>
        </p:spPr>
        <p:txBody>
          <a:bodyPr wrap="square" rtlCol="0">
            <a:spAutoFit/>
          </a:bodyPr>
          <a:lstStyle>
            <a:defPPr>
              <a:defRPr lang="en-US"/>
            </a:defPPr>
            <a:lvl1pPr marR="0" lvl="0" indent="0" algn="r" fontAlgn="auto">
              <a:lnSpc>
                <a:spcPct val="100000"/>
              </a:lnSpc>
              <a:spcBef>
                <a:spcPts val="0"/>
              </a:spcBef>
              <a:spcAft>
                <a:spcPts val="0"/>
              </a:spcAft>
              <a:buClrTx/>
              <a:buSzTx/>
              <a:buFontTx/>
              <a:buNone/>
              <a:tabLst/>
              <a:defRPr kumimoji="0" sz="2800" b="1" i="0" u="none" strike="noStrike" cap="none" spc="0" normalizeH="0" baseline="0">
                <a:ln>
                  <a:solidFill>
                    <a:srgbClr val="1B1464"/>
                  </a:solidFill>
                </a:ln>
                <a:solidFill>
                  <a:srgbClr val="4EBEA4"/>
                </a:solidFill>
                <a:effectLst/>
                <a:uLnTx/>
                <a:uFillTx/>
                <a:latin typeface="Helvetica" panose="020B04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solidFill>
                    <a:srgbClr val="1B1464"/>
                  </a:solidFill>
                </a:ln>
                <a:solidFill>
                  <a:prstClr val="white"/>
                </a:solidFill>
                <a:effectLst/>
                <a:uLnTx/>
                <a:uFillTx/>
                <a:latin typeface="Arial" panose="020B0604020202020204" pitchFamily="34" charset="0"/>
                <a:cs typeface="Arial" panose="020B0604020202020204" pitchFamily="34" charset="0"/>
              </a:rPr>
              <a:t>+32%</a:t>
            </a:r>
          </a:p>
        </p:txBody>
      </p:sp>
      <p:sp>
        <p:nvSpPr>
          <p:cNvPr id="64" name="TextBox 63">
            <a:extLst>
              <a:ext uri="{FF2B5EF4-FFF2-40B4-BE49-F238E27FC236}">
                <a16:creationId xmlns:a16="http://schemas.microsoft.com/office/drawing/2014/main" id="{87009263-4693-83A4-9F3B-E28A3B8E7289}"/>
              </a:ext>
            </a:extLst>
          </p:cNvPr>
          <p:cNvSpPr txBox="1"/>
          <p:nvPr/>
        </p:nvSpPr>
        <p:spPr>
          <a:xfrm>
            <a:off x="1198025" y="4185441"/>
            <a:ext cx="2094807"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U.S. TV Spend</a:t>
            </a:r>
            <a:br>
              <a:rPr kumimoji="0" lang="en-US" sz="18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br>
            <a:r>
              <a:rPr kumimoji="0" lang="en-US" sz="1800" b="0"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 in Billions) </a:t>
            </a:r>
          </a:p>
        </p:txBody>
      </p:sp>
      <p:sp>
        <p:nvSpPr>
          <p:cNvPr id="65" name="TextBox 64">
            <a:extLst>
              <a:ext uri="{FF2B5EF4-FFF2-40B4-BE49-F238E27FC236}">
                <a16:creationId xmlns:a16="http://schemas.microsoft.com/office/drawing/2014/main" id="{F2A72F3D-21A9-3553-3BBD-9779D7707AEE}"/>
              </a:ext>
            </a:extLst>
          </p:cNvPr>
          <p:cNvSpPr txBox="1"/>
          <p:nvPr/>
        </p:nvSpPr>
        <p:spPr>
          <a:xfrm>
            <a:off x="3587892" y="4293163"/>
            <a:ext cx="916179" cy="43088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$1.6</a:t>
            </a:r>
            <a:endParaRPr kumimoji="0" lang="en-US" sz="2200" b="0"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endParaRPr>
          </a:p>
        </p:txBody>
      </p:sp>
      <p:sp>
        <p:nvSpPr>
          <p:cNvPr id="66" name="TextBox 65">
            <a:extLst>
              <a:ext uri="{FF2B5EF4-FFF2-40B4-BE49-F238E27FC236}">
                <a16:creationId xmlns:a16="http://schemas.microsoft.com/office/drawing/2014/main" id="{7655206C-6C65-CE01-C634-789E4ED4F0C0}"/>
              </a:ext>
            </a:extLst>
          </p:cNvPr>
          <p:cNvSpPr txBox="1"/>
          <p:nvPr/>
        </p:nvSpPr>
        <p:spPr>
          <a:xfrm>
            <a:off x="7601669" y="4293163"/>
            <a:ext cx="916179" cy="43088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$3.3</a:t>
            </a:r>
            <a:endParaRPr kumimoji="0" lang="en-US" sz="2200" b="0"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endParaRPr>
          </a:p>
        </p:txBody>
      </p:sp>
      <p:sp>
        <p:nvSpPr>
          <p:cNvPr id="67" name="TextBox 66">
            <a:extLst>
              <a:ext uri="{FF2B5EF4-FFF2-40B4-BE49-F238E27FC236}">
                <a16:creationId xmlns:a16="http://schemas.microsoft.com/office/drawing/2014/main" id="{6FE10C2F-D9F9-F6AD-9440-56DF7A9DAD4B}"/>
              </a:ext>
            </a:extLst>
          </p:cNvPr>
          <p:cNvSpPr txBox="1"/>
          <p:nvPr/>
        </p:nvSpPr>
        <p:spPr>
          <a:xfrm>
            <a:off x="8718253" y="4154663"/>
            <a:ext cx="1799749" cy="677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800" b="1" i="0" u="none" strike="noStrike" kern="1200" cap="none" spc="0" normalizeH="0" baseline="0" noProof="0">
                <a:ln w="19050">
                  <a:solidFill>
                    <a:srgbClr val="1B1464"/>
                  </a:solidFill>
                </a:ln>
                <a:solidFill>
                  <a:prstClr val="white"/>
                </a:solidFill>
                <a:effectLst/>
                <a:uLnTx/>
                <a:uFillTx/>
                <a:latin typeface="Arial" panose="020B0604020202020204" pitchFamily="34" charset="0"/>
                <a:cs typeface="Arial" panose="020B0604020202020204" pitchFamily="34" charset="0"/>
              </a:rPr>
              <a:t>+106%</a:t>
            </a:r>
          </a:p>
        </p:txBody>
      </p:sp>
      <p:sp>
        <p:nvSpPr>
          <p:cNvPr id="68" name="TextBox 67">
            <a:extLst>
              <a:ext uri="{FF2B5EF4-FFF2-40B4-BE49-F238E27FC236}">
                <a16:creationId xmlns:a16="http://schemas.microsoft.com/office/drawing/2014/main" id="{E5288B49-F66F-57FB-61E6-96E254185FFF}"/>
              </a:ext>
            </a:extLst>
          </p:cNvPr>
          <p:cNvSpPr txBox="1"/>
          <p:nvPr/>
        </p:nvSpPr>
        <p:spPr>
          <a:xfrm>
            <a:off x="6259979" y="4293163"/>
            <a:ext cx="916179" cy="43088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$2.4</a:t>
            </a:r>
            <a:endParaRPr kumimoji="0" lang="en-US" sz="2200" b="0"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endParaRPr>
          </a:p>
        </p:txBody>
      </p:sp>
      <p:sp>
        <p:nvSpPr>
          <p:cNvPr id="69" name="TextBox 68">
            <a:extLst>
              <a:ext uri="{FF2B5EF4-FFF2-40B4-BE49-F238E27FC236}">
                <a16:creationId xmlns:a16="http://schemas.microsoft.com/office/drawing/2014/main" id="{2883DBF5-2AE9-0E9E-FAF8-0272EAC0208A}"/>
              </a:ext>
            </a:extLst>
          </p:cNvPr>
          <p:cNvSpPr txBox="1"/>
          <p:nvPr/>
        </p:nvSpPr>
        <p:spPr>
          <a:xfrm>
            <a:off x="4918641" y="4293163"/>
            <a:ext cx="916179" cy="43088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$1.7</a:t>
            </a:r>
            <a:endParaRPr kumimoji="0" lang="en-US" sz="2200" b="0"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endParaRPr>
          </a:p>
        </p:txBody>
      </p:sp>
      <p:sp>
        <p:nvSpPr>
          <p:cNvPr id="77" name="TextBox 76">
            <a:extLst>
              <a:ext uri="{FF2B5EF4-FFF2-40B4-BE49-F238E27FC236}">
                <a16:creationId xmlns:a16="http://schemas.microsoft.com/office/drawing/2014/main" id="{BD0B2B1E-E314-9BB7-7FDF-2315EAD9220A}"/>
              </a:ext>
            </a:extLst>
          </p:cNvPr>
          <p:cNvSpPr txBox="1"/>
          <p:nvPr/>
        </p:nvSpPr>
        <p:spPr>
          <a:xfrm>
            <a:off x="10539652" y="4208896"/>
            <a:ext cx="1430437" cy="584775"/>
          </a:xfrm>
          <a:prstGeom prst="rect">
            <a:avLst/>
          </a:prstGeom>
          <a:noFill/>
        </p:spPr>
        <p:txBody>
          <a:bodyPr wrap="square" rtlCol="0">
            <a:spAutoFit/>
          </a:bodyPr>
          <a:lstStyle>
            <a:defPPr>
              <a:defRPr lang="en-US"/>
            </a:defPPr>
            <a:lvl1pPr marR="0" lvl="0" indent="0" algn="r" fontAlgn="auto">
              <a:lnSpc>
                <a:spcPct val="100000"/>
              </a:lnSpc>
              <a:spcBef>
                <a:spcPts val="0"/>
              </a:spcBef>
              <a:spcAft>
                <a:spcPts val="0"/>
              </a:spcAft>
              <a:buClrTx/>
              <a:buSzTx/>
              <a:buFontTx/>
              <a:buNone/>
              <a:tabLst/>
              <a:defRPr kumimoji="0" sz="2400" b="1" i="0" u="none" strike="noStrike" cap="none" spc="0" normalizeH="0" baseline="0">
                <a:ln>
                  <a:solidFill>
                    <a:srgbClr val="1B1464"/>
                  </a:solidFill>
                </a:ln>
                <a:solidFill>
                  <a:srgbClr val="4EBEA4"/>
                </a:solidFill>
                <a:effectLst/>
                <a:uLnTx/>
                <a:uFillTx/>
                <a:latin typeface="Helvetica" panose="020B04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solidFill>
                    <a:srgbClr val="1B1464"/>
                  </a:solidFill>
                </a:ln>
                <a:solidFill>
                  <a:prstClr val="white"/>
                </a:solidFill>
                <a:effectLst/>
                <a:uLnTx/>
                <a:uFillTx/>
                <a:latin typeface="Arial" panose="020B0604020202020204" pitchFamily="34" charset="0"/>
                <a:cs typeface="Arial" panose="020B0604020202020204" pitchFamily="34" charset="0"/>
              </a:rPr>
              <a:t>+27%</a:t>
            </a:r>
          </a:p>
        </p:txBody>
      </p:sp>
      <p:pic>
        <p:nvPicPr>
          <p:cNvPr id="79" name="Picture 78" descr="A stack of coins with a dollar sign and arrow pointing up&#10;&#10;AI-generated content may be incorrect.">
            <a:extLst>
              <a:ext uri="{FF2B5EF4-FFF2-40B4-BE49-F238E27FC236}">
                <a16:creationId xmlns:a16="http://schemas.microsoft.com/office/drawing/2014/main" id="{D75FACE4-A1B1-5A7A-FF81-AC3922A547D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1663" y="2746664"/>
            <a:ext cx="985638" cy="985638"/>
          </a:xfrm>
          <a:prstGeom prst="rect">
            <a:avLst/>
          </a:prstGeom>
        </p:spPr>
      </p:pic>
      <p:pic>
        <p:nvPicPr>
          <p:cNvPr id="81" name="Picture 80" descr="A blue and black computer screen&#10;&#10;AI-generated content may be incorrect.">
            <a:extLst>
              <a:ext uri="{FF2B5EF4-FFF2-40B4-BE49-F238E27FC236}">
                <a16:creationId xmlns:a16="http://schemas.microsoft.com/office/drawing/2014/main" id="{EFB451CF-3712-5032-1644-B09225C1C4F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47062" y="3900196"/>
            <a:ext cx="1200066" cy="1200066"/>
          </a:xfrm>
          <a:prstGeom prst="rect">
            <a:avLst/>
          </a:prstGeom>
        </p:spPr>
      </p:pic>
      <p:pic>
        <p:nvPicPr>
          <p:cNvPr id="83" name="Picture 82" descr="A pink dollar sign with blue outline&#10;&#10;AI-generated content may be incorrect.">
            <a:extLst>
              <a:ext uri="{FF2B5EF4-FFF2-40B4-BE49-F238E27FC236}">
                <a16:creationId xmlns:a16="http://schemas.microsoft.com/office/drawing/2014/main" id="{34DD6F42-6ADF-E600-DF1B-CE741FA7DF0F}"/>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58181" y="4167305"/>
            <a:ext cx="572025" cy="572025"/>
          </a:xfrm>
          <a:prstGeom prst="rect">
            <a:avLst/>
          </a:prstGeom>
        </p:spPr>
      </p:pic>
      <p:sp>
        <p:nvSpPr>
          <p:cNvPr id="2" name="Text Placeholder 3">
            <a:extLst>
              <a:ext uri="{FF2B5EF4-FFF2-40B4-BE49-F238E27FC236}">
                <a16:creationId xmlns:a16="http://schemas.microsoft.com/office/drawing/2014/main" id="{50BD7C92-EF54-750C-1C76-C292F8E8F6FE}"/>
              </a:ext>
            </a:extLst>
          </p:cNvPr>
          <p:cNvSpPr txBox="1">
            <a:spLocks/>
          </p:cNvSpPr>
          <p:nvPr/>
        </p:nvSpPr>
        <p:spPr>
          <a:xfrm>
            <a:off x="418157" y="5963753"/>
            <a:ext cx="11909054" cy="308400"/>
          </a:xfrm>
          <a:prstGeom prst="rect">
            <a:avLst/>
          </a:prstGeom>
        </p:spPr>
        <p:txBody>
          <a:bodyPr vert="horz" lIns="90964" tIns="45482" rIns="90964" bIns="45482"/>
          <a:lstStyle>
            <a:lvl1pPr marL="0" indent="0" algn="l" defTabSz="457200" rtl="0" eaLnBrk="1" latinLnBrk="0" hangingPunct="1">
              <a:spcBef>
                <a:spcPct val="20000"/>
              </a:spcBef>
              <a:buFont typeface="Arial"/>
              <a:buNone/>
              <a:defRPr sz="900"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800"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2400"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20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800" b="0"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Sources: Revenues are based on company filings (10-K) via SEC.gov (EDGAR). TV spend based on VAB analysis of Nielsen Ad Intel data (national cable TV, national broadcast TV, Spanish language broadcast TV, Spanish language cable TV, spot TV, syndication TV), Calendar years of 2021-2024. U.S. revenues for Ozempic &amp; </a:t>
            </a:r>
            <a:r>
              <a:rPr kumimoji="0" lang="en-US" sz="800" b="0" i="0" u="none" strike="noStrike" kern="1200" cap="none" spc="0" normalizeH="0" baseline="0" noProof="0" err="1">
                <a:ln>
                  <a:noFill/>
                </a:ln>
                <a:solidFill>
                  <a:srgbClr val="1B1464"/>
                </a:solidFill>
                <a:effectLst/>
                <a:uLnTx/>
                <a:uFillTx/>
                <a:latin typeface="Arial" panose="020B0604020202020204" pitchFamily="34" charset="0"/>
                <a:cs typeface="Arial" panose="020B0604020202020204" pitchFamily="34" charset="0"/>
              </a:rPr>
              <a:t>Wegovy</a:t>
            </a:r>
            <a:r>
              <a:rPr kumimoji="0" lang="en-US" sz="800" b="0"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 were reported in Danish Krone, Dupixent &amp; Arexvy were reported in Euros. </a:t>
            </a:r>
            <a:r>
              <a:rPr kumimoji="0" lang="en-US" sz="8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a:t>
            </a:r>
            <a:r>
              <a:rPr kumimoji="0" lang="en-US" sz="800" b="1" i="0" u="sng"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CAGR = compound annual growth rate (i.e., mean annual growth across the time period). </a:t>
            </a:r>
          </a:p>
        </p:txBody>
      </p:sp>
      <p:sp>
        <p:nvSpPr>
          <p:cNvPr id="12" name="TextBox 11">
            <a:extLst>
              <a:ext uri="{FF2B5EF4-FFF2-40B4-BE49-F238E27FC236}">
                <a16:creationId xmlns:a16="http://schemas.microsoft.com/office/drawing/2014/main" id="{53106011-8987-40CE-CC7F-06BAF2527CAB}"/>
              </a:ext>
            </a:extLst>
          </p:cNvPr>
          <p:cNvSpPr txBox="1"/>
          <p:nvPr/>
        </p:nvSpPr>
        <p:spPr>
          <a:xfrm>
            <a:off x="0" y="1709572"/>
            <a:ext cx="121920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rPr>
              <a:t>17 Pharmaceutical DTC Brands: Annual U.S. Sales Revenue vs. TV Spend</a:t>
            </a:r>
            <a:endParaRPr kumimoji="0" lang="en-US" sz="1400" b="0" i="0" u="sng" strike="noStrike" kern="1200" cap="none" spc="0" normalizeH="0" baseline="0" noProof="0">
              <a:ln>
                <a:noFill/>
              </a:ln>
              <a:solidFill>
                <a:srgbClr val="1F1A62"/>
              </a:solidFill>
              <a:effectLst/>
              <a:uLnTx/>
              <a:uFillTx/>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F07FFCC5-6604-0553-3647-A564D1E12831}"/>
              </a:ext>
            </a:extLst>
          </p:cNvPr>
          <p:cNvSpPr/>
          <p:nvPr/>
        </p:nvSpPr>
        <p:spPr>
          <a:xfrm>
            <a:off x="10267952" y="0"/>
            <a:ext cx="1924048" cy="1671565"/>
          </a:xfrm>
          <a:prstGeom prst="rect">
            <a:avLst/>
          </a:prstGeom>
          <a:noFill/>
          <a:ln w="28575">
            <a:solidFill>
              <a:srgbClr val="ED3C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A9A39BBC-75D5-EB67-C10A-B887CF522206}"/>
              </a:ext>
            </a:extLst>
          </p:cNvPr>
          <p:cNvSpPr txBox="1"/>
          <p:nvPr/>
        </p:nvSpPr>
        <p:spPr>
          <a:xfrm>
            <a:off x="10233660" y="26057"/>
            <a:ext cx="199644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Scan or click to access more attribution insights</a:t>
            </a:r>
          </a:p>
        </p:txBody>
      </p:sp>
      <p:pic>
        <p:nvPicPr>
          <p:cNvPr id="57" name="Picture 2">
            <a:hlinkClick r:id="rId6"/>
            <a:extLst>
              <a:ext uri="{FF2B5EF4-FFF2-40B4-BE49-F238E27FC236}">
                <a16:creationId xmlns:a16="http://schemas.microsoft.com/office/drawing/2014/main" id="{65958034-A4B5-0C63-7248-DF17F6D50FEE}"/>
              </a:ext>
            </a:extLst>
          </p:cNvPr>
          <p:cNvPicPr>
            <a:picLocks noChangeAspect="1" noChangeArrowheads="1"/>
          </p:cNvPicPr>
          <p:nvPr/>
        </p:nvPicPr>
        <p:blipFill rotWithShape="1">
          <a:blip r:embed="rId7" cstate="hqprint">
            <a:extLst>
              <a:ext uri="{28A0092B-C50C-407E-A947-70E740481C1C}">
                <a14:useLocalDpi xmlns:a14="http://schemas.microsoft.com/office/drawing/2010/main"/>
              </a:ext>
            </a:extLst>
          </a:blip>
          <a:srcRect l="8627" t="8925" r="8225" b="7734"/>
          <a:stretch/>
        </p:blipFill>
        <p:spPr bwMode="auto">
          <a:xfrm>
            <a:off x="10676741" y="521763"/>
            <a:ext cx="1106470" cy="1109038"/>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59">
            <a:extLst>
              <a:ext uri="{FF2B5EF4-FFF2-40B4-BE49-F238E27FC236}">
                <a16:creationId xmlns:a16="http://schemas.microsoft.com/office/drawing/2014/main" id="{96F08678-B86E-76C0-21E4-6752494C5B93}"/>
              </a:ext>
            </a:extLst>
          </p:cNvPr>
          <p:cNvSpPr/>
          <p:nvPr/>
        </p:nvSpPr>
        <p:spPr>
          <a:xfrm>
            <a:off x="1" y="-1"/>
            <a:ext cx="2507225" cy="271637"/>
          </a:xfrm>
          <a:prstGeom prst="rect">
            <a:avLst/>
          </a:prstGeom>
          <a:solidFill>
            <a:srgbClr val="1B146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Pharma TV Spend Drives Sales</a:t>
            </a:r>
          </a:p>
        </p:txBody>
      </p:sp>
      <p:sp>
        <p:nvSpPr>
          <p:cNvPr id="61" name="Rectangle 60">
            <a:extLst>
              <a:ext uri="{FF2B5EF4-FFF2-40B4-BE49-F238E27FC236}">
                <a16:creationId xmlns:a16="http://schemas.microsoft.com/office/drawing/2014/main" id="{1EC66B58-D317-EEA7-C802-3D52519A44AA}"/>
              </a:ext>
            </a:extLst>
          </p:cNvPr>
          <p:cNvSpPr/>
          <p:nvPr/>
        </p:nvSpPr>
        <p:spPr>
          <a:xfrm>
            <a:off x="243471" y="440921"/>
            <a:ext cx="10155221"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a:ln>
                  <a:noFill/>
                </a:ln>
                <a:solidFill>
                  <a:srgbClr val="ED3C8D"/>
                </a:solidFill>
                <a:effectLst/>
                <a:uLnTx/>
                <a:uFillTx/>
                <a:latin typeface="Arial" panose="020B0604020202020204" pitchFamily="34" charset="0"/>
                <a:cs typeface="Arial" panose="020B0604020202020204" pitchFamily="34" charset="0"/>
              </a:rPr>
              <a:t>Pharma: </a:t>
            </a:r>
            <a:r>
              <a:rPr kumimoji="0" lang="en-US" sz="2600" b="1" i="0" u="none" strike="noStrike" kern="1200" cap="none" spc="0" normalizeH="0" baseline="0" noProof="0">
                <a:ln>
                  <a:noFill/>
                </a:ln>
                <a:solidFill>
                  <a:srgbClr val="1B1464"/>
                </a:solidFill>
                <a:effectLst/>
                <a:uLnTx/>
                <a:uFillTx/>
                <a:latin typeface="Arial" panose="020B0604020202020204" pitchFamily="34" charset="0"/>
                <a:cs typeface="Arial" panose="020B0604020202020204" pitchFamily="34" charset="0"/>
              </a:rPr>
              <a:t>Increased TV investment has more than doubled the collective sales of 17 brands analyzed over the last three years </a:t>
            </a:r>
          </a:p>
        </p:txBody>
      </p:sp>
      <p:pic>
        <p:nvPicPr>
          <p:cNvPr id="62" name="Picture 61">
            <a:extLst>
              <a:ext uri="{FF2B5EF4-FFF2-40B4-BE49-F238E27FC236}">
                <a16:creationId xmlns:a16="http://schemas.microsoft.com/office/drawing/2014/main" id="{5C37F9D0-EBB3-64F9-E1C2-26123BFA77ED}"/>
              </a:ext>
            </a:extLst>
          </p:cNvPr>
          <p:cNvPicPr>
            <a:picLocks noChangeAspect="1"/>
          </p:cNvPicPr>
          <p:nvPr/>
        </p:nvPicPr>
        <p:blipFill>
          <a:blip r:embed="rId8"/>
          <a:stretch>
            <a:fillRect/>
          </a:stretch>
        </p:blipFill>
        <p:spPr>
          <a:xfrm>
            <a:off x="2727654" y="5153390"/>
            <a:ext cx="6588603" cy="789111"/>
          </a:xfrm>
          <a:prstGeom prst="rect">
            <a:avLst/>
          </a:prstGeom>
        </p:spPr>
      </p:pic>
      <p:sp>
        <p:nvSpPr>
          <p:cNvPr id="63" name="TextBox 62">
            <a:hlinkClick r:id="rId9"/>
            <a:extLst>
              <a:ext uri="{FF2B5EF4-FFF2-40B4-BE49-F238E27FC236}">
                <a16:creationId xmlns:a16="http://schemas.microsoft.com/office/drawing/2014/main" id="{048A01FC-C072-C61D-4901-6DAE2BC9B2EB}"/>
              </a:ext>
            </a:extLst>
          </p:cNvPr>
          <p:cNvSpPr txBox="1">
            <a:spLocks/>
          </p:cNvSpPr>
          <p:nvPr/>
        </p:nvSpPr>
        <p:spPr>
          <a:xfrm>
            <a:off x="-3" y="6274794"/>
            <a:ext cx="12202272" cy="276999"/>
          </a:xfrm>
          <a:prstGeom prst="rect">
            <a:avLst/>
          </a:prstGeom>
          <a:solidFill>
            <a:srgbClr val="ED3C8D"/>
          </a:solidFill>
          <a:ln>
            <a:solidFill>
              <a:schemeClr val="bg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Click here to download VAB’s </a:t>
            </a:r>
            <a:r>
              <a:rPr lang="en-US" sz="1200" b="1" i="1">
                <a:solidFill>
                  <a:prstClr val="white"/>
                </a:solidFill>
                <a:latin typeface="Arial" panose="020B0604020202020204" pitchFamily="34" charset="0"/>
                <a:cs typeface="Arial" panose="020B0604020202020204" pitchFamily="34" charset="0"/>
              </a:rPr>
              <a:t>full </a:t>
            </a:r>
            <a:r>
              <a:rPr kumimoji="0" lang="en-US" sz="1200" b="1" i="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report, </a:t>
            </a:r>
            <a:r>
              <a:rPr kumimoji="0" lang="en-US" sz="1200" b="1" i="1" u="none" strike="noStrike" kern="1200" cap="none" spc="0" normalizeH="0" baseline="0" noProof="0">
                <a:ln>
                  <a:noFill/>
                </a:ln>
                <a:solidFill>
                  <a:srgbClr val="FFE600"/>
                </a:solidFill>
                <a:effectLst/>
                <a:uLnTx/>
                <a:uFillTx/>
                <a:latin typeface="Arial" panose="020B0604020202020204" pitchFamily="34" charset="0"/>
                <a:cs typeface="Arial" panose="020B0604020202020204" pitchFamily="34" charset="0"/>
              </a:rPr>
              <a:t>‘</a:t>
            </a:r>
            <a:r>
              <a:rPr kumimoji="0" lang="en-US" sz="1200" b="1" i="1" u="sng" strike="noStrike" kern="1200" cap="none" spc="0" normalizeH="0" baseline="0" noProof="0">
                <a:ln>
                  <a:noFill/>
                </a:ln>
                <a:solidFill>
                  <a:srgbClr val="FFE600"/>
                </a:solidFill>
                <a:effectLst/>
                <a:uLnTx/>
                <a:uFillTx/>
                <a:latin typeface="Arial" panose="020B0604020202020204" pitchFamily="34" charset="0"/>
                <a:cs typeface="Arial" panose="020B0604020202020204" pitchFamily="34" charset="0"/>
              </a:rPr>
              <a:t>TV Means Business How Premium Video Drives Sales in the Pharmaceutical Category’</a:t>
            </a:r>
            <a:r>
              <a:rPr kumimoji="0" lang="en-US" sz="1200" b="1" i="1" strike="noStrike" kern="120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kumimoji="0" lang="en-US" sz="1200" b="1" i="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to learn more</a:t>
            </a:r>
          </a:p>
        </p:txBody>
      </p:sp>
    </p:spTree>
    <p:extLst>
      <p:ext uri="{BB962C8B-B14F-4D97-AF65-F5344CB8AC3E}">
        <p14:creationId xmlns:p14="http://schemas.microsoft.com/office/powerpoint/2010/main" val="22653075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4291D3CFFFB3468A8BEBC160241642" ma:contentTypeVersion="19" ma:contentTypeDescription="Create a new document." ma:contentTypeScope="" ma:versionID="ca9a50b37f8fd7aa2bb61aaf8ef7694c">
  <xsd:schema xmlns:xsd="http://www.w3.org/2001/XMLSchema" xmlns:xs="http://www.w3.org/2001/XMLSchema" xmlns:p="http://schemas.microsoft.com/office/2006/metadata/properties" xmlns:ns2="97cdb7a3-d8d8-4d5a-8559-ae518cf29f49" xmlns:ns3="8ffbcc2d-a520-42b9-8ca7-e090664160a6" targetNamespace="http://schemas.microsoft.com/office/2006/metadata/properties" ma:root="true" ma:fieldsID="157455a0c779238415b359be0495f7ed" ns2:_="" ns3:_="">
    <xsd:import namespace="97cdb7a3-d8d8-4d5a-8559-ae518cf29f49"/>
    <xsd:import namespace="8ffbcc2d-a520-42b9-8ca7-e090664160a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cdb7a3-d8d8-4d5a-8559-ae518cf29f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c637ead-fd64-45b4-abde-ec2d09ec10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fbcc2d-a520-42b9-8ca7-e090664160a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92ae5e6-0bf7-4809-94d2-b453c12df252}" ma:internalName="TaxCatchAll" ma:showField="CatchAllData" ma:web="8ffbcc2d-a520-42b9-8ca7-e090664160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ffbcc2d-a520-42b9-8ca7-e090664160a6" xsi:nil="true"/>
    <lcf76f155ced4ddcb4097134ff3c332f xmlns="97cdb7a3-d8d8-4d5a-8559-ae518cf29f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BFF495B-136F-4827-9E1E-C32DD6B98AA9}"/>
</file>

<file path=customXml/itemProps2.xml><?xml version="1.0" encoding="utf-8"?>
<ds:datastoreItem xmlns:ds="http://schemas.openxmlformats.org/officeDocument/2006/customXml" ds:itemID="{0B053F4C-13BB-47EA-B8F6-A3931A929809}"/>
</file>

<file path=customXml/itemProps3.xml><?xml version="1.0" encoding="utf-8"?>
<ds:datastoreItem xmlns:ds="http://schemas.openxmlformats.org/officeDocument/2006/customXml" ds:itemID="{5177C233-7484-4E3F-A053-4A04D3A7FBAB}"/>
</file>

<file path=docProps/app.xml><?xml version="1.0" encoding="utf-8"?>
<Properties xmlns="http://schemas.openxmlformats.org/officeDocument/2006/extended-properties" xmlns:vt="http://schemas.openxmlformats.org/officeDocument/2006/docPropsVTypes">
  <TotalTime>0</TotalTime>
  <Words>255</Words>
  <Application>Microsoft Office PowerPoint</Application>
  <PresentationFormat>Widescreen</PresentationFormat>
  <Paragraphs>29</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Aptos Display</vt:lpstr>
      <vt:lpstr>Arial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Dylan Breger</dc:creator>
  <cp:lastModifiedBy>Dylan Breger</cp:lastModifiedBy>
  <cp:revision>1</cp:revision>
  <dcterms:created xsi:type="dcterms:W3CDTF">2026-03-11T16:48:57Z</dcterms:created>
  <dcterms:modified xsi:type="dcterms:W3CDTF">2026-03-11T16:49:06Z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0x010100C24291D3CFFFB3468A8BEBC160241642</vt:lpwstr>
  </property>
</Properties>
</file>