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olors3.xml" ContentType="application/vnd.ms-office.chartcolorstyl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style3.xml" ContentType="application/vnd.ms-office.chartstyle+xml"/>
  <Override PartName="/ppt/charts/chart3.xml" ContentType="application/vnd.openxmlformats-officedocument.drawingml.char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31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3:19.311" v="0"/>
      <pc:docMkLst>
        <pc:docMk/>
      </pc:docMkLst>
      <pc:sldChg chg="add">
        <pc:chgData name="Dylan Breger" userId="9b3da09f-10fe-42ec-9aa5-9fa2a3e9cc20" providerId="ADAL" clId="{F98534C6-B0C5-430B-9C0B-35D9871B4C23}" dt="2026-05-19T17:03:19.311" v="0"/>
        <pc:sldMkLst>
          <pc:docMk/>
          <pc:sldMk cId="4157080426" sldId="214747431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59033245844269E-2"/>
          <c:y val="0.168119963333729"/>
          <c:w val="0.93299220272904482"/>
          <c:h val="0.738265450429427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10,779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1C9-EE4F-92A1-C610B38936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Total # of Streaming TV Advertisers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10779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EB-4C82-A336-7BA768D798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13,980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1C9-EE4F-92A1-C610B38936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Total # of Streaming TV Advertisers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13980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EB-4C82-A336-7BA768D79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9773775"/>
        <c:axId val="1639774255"/>
      </c:barChart>
      <c:catAx>
        <c:axId val="1639773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39774255"/>
        <c:crosses val="autoZero"/>
        <c:auto val="1"/>
        <c:lblAlgn val="ctr"/>
        <c:lblOffset val="100"/>
        <c:noMultiLvlLbl val="0"/>
      </c:catAx>
      <c:valAx>
        <c:axId val="16397742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397737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F1A62"/>
          </a:solidFill>
          <a:latin typeface="Helvetica" panose="020B0403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6129250227935275"/>
          <c:w val="0.98375294799557289"/>
          <c:h val="0.655145886288966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236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D34-FE44-BF1A-06A39B13D1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# of Advertisers Spending $10+ Million on Streaming TV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34-FE44-BF1A-06A39B13D1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293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D34-FE44-BF1A-06A39B13D1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# of Advertisers Spending $10+ Million on Streaming TV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D34-FE44-BF1A-06A39B13D1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9773775"/>
        <c:axId val="1639774255"/>
      </c:barChart>
      <c:catAx>
        <c:axId val="1639773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39774255"/>
        <c:crosses val="autoZero"/>
        <c:auto val="1"/>
        <c:lblAlgn val="ctr"/>
        <c:lblOffset val="100"/>
        <c:noMultiLvlLbl val="0"/>
      </c:catAx>
      <c:valAx>
        <c:axId val="16397742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3977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038728734005218"/>
          <c:y val="1.6327004969066111E-2"/>
          <c:w val="0.47510531930755961"/>
          <c:h val="7.01361852197152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1F1A6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F1A62"/>
          </a:solidFill>
          <a:latin typeface="Helvetica" panose="020B0403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811985104181096"/>
          <c:w val="0.91471734892787526"/>
          <c:h val="0.738265450429427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72F-074B-83FB-9412C53E83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# of Advertisers Spending $50+ Million on Streaming TV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2F-074B-83FB-9412C53E83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72F-074B-83FB-9412C53E83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# of Advertisers Spending $50+ Million on Streaming TV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2F-074B-83FB-9412C53E8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9773775"/>
        <c:axId val="1639774255"/>
      </c:barChart>
      <c:catAx>
        <c:axId val="1639773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39774255"/>
        <c:crosses val="autoZero"/>
        <c:auto val="1"/>
        <c:lblAlgn val="ctr"/>
        <c:lblOffset val="100"/>
        <c:noMultiLvlLbl val="0"/>
      </c:catAx>
      <c:valAx>
        <c:axId val="16397742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397737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F1A62"/>
          </a:solidFill>
          <a:latin typeface="Helvetica" panose="020B0403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BFF74-D530-943C-99B9-E303A8773C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242F3-B86C-5475-6302-7DDD5FC512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00593-392F-02B3-7EEA-BE79DBF73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65E0B-CF8C-1F91-F9B2-BA29E9547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643DDE-F0C6-7E3A-80E5-86F0CC89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7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227F2-C1B8-0724-CBDC-116F8041A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7A8B-44F5-0907-7D23-1C439FBB4D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1BF56C-7F8D-1CDB-AF82-986A1A0FF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E23BD-89E9-0C99-541A-7DA907ACB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506A76-D0B6-C8DA-F55F-C3576023B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17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D0AAD6-DBD8-3C17-1A52-1B3F55EC82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67CABA-B85F-8920-0DD9-9714313FE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1C738-FE76-46A3-2823-3E9CA3F3B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CBECF-2ED4-F233-6AC0-AB71DDD19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A555C-A88F-2454-97E5-CC1824F47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2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C3E3C-439B-F4C7-E099-52F7808CF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4B0AB-B60F-B957-2DC6-5A75A075D2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1A082-128B-EC26-0238-9A7069731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8031F-FF9E-C341-5402-194176134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A3589-0546-FB84-D347-DA8D3455D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03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7CA4E-4641-4778-DDF8-8953344D9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AC9B54-DD16-2C0E-D4C3-3D814BE83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46DFF-1D04-E255-D1B4-82CABF34E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CE0E0-11C0-DA42-8DB6-8BD9B4720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A38A0-4916-C510-1530-E8C044DB8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6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DDB24-5275-7468-1D13-B29719F11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E5726-1E0E-E6D9-8C77-FB7AB7253A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ED84ED-18AA-5967-7366-AF015CEE13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979611-23AD-4112-AE55-A909FDB79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5142F-F647-1813-5D1C-E71229E41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61515B-7F6E-1779-B479-542F7660F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87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CCB9C-4BD1-E57B-3472-318F18A69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18AF3-2AED-1EEC-4854-D1A9671DA1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998B8A-F5BF-E0AF-77F7-8C2FBAEA68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79F66B-945B-831B-9711-E0192FD335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E4586-BDE2-6B97-0AD3-CBEBF2B4B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1310B1-328B-834B-6124-82C0B7415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113B25-AFC6-A2DD-BF2A-152FA9273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A93C70-B367-09F1-5188-3EEA76C61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22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BB8FD-7D29-7E71-251B-8614993FD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DE8BB6-885F-36F3-158D-E5802D377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4FA9E2-4382-4ADB-9DA1-C827803DB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3103E5-19F5-CFF1-E0E7-A169B8FB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42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72400F-27AA-B84F-5E26-44F10B43D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8A3CD3-75D9-6943-5CD6-3449BC22B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01E6BD-E075-51E5-9A8C-460B70AB6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5E0E4-5C0F-271D-03B7-9EACC2B1A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1EE8D-A549-1726-989D-70668E2CA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1B5134-7344-46FA-A7B3-EAB5F815C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14D0F0-A73B-AE31-9189-D345BF783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4DEB41-7B3B-C82D-506A-4C35F3F2C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BCC02-F9CA-3DAC-7E60-E8452588D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8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7705A-BCCA-5545-C71A-3A7641DAF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B84CDE-DDF9-B710-9E4A-85A7EF145D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FA6BCE-8FEF-EFF1-EB8D-E315CCE62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087DE4-0AF3-6FEE-515B-427137900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E0F84-95B6-D806-1959-5787D2A5F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47E7F-4972-39E2-489D-6710BB06B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7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8521A9-1B0F-EF87-5B5F-6FBF2935F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6ADFA-EB7A-D3B0-9D8A-2B03EE2A5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4AB1F-89DE-A920-5548-10501C2FB0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EBE142-27D0-4E42-BBDC-43E028548E37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FF336-1160-9AE6-8D0D-7F868F2491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AB4FD-E4FE-184A-5BFF-458586664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552320-A6FC-422F-9F99-BF09CC257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04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chart" Target="../charts/chart2.xml"/><Relationship Id="rId7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s" TargetMode="External"/><Relationship Id="rId5" Type="http://schemas.openxmlformats.org/officeDocument/2006/relationships/image" Target="../media/image1.png"/><Relationship Id="rId4" Type="http://schemas.openxmlformats.org/officeDocument/2006/relationships/chart" Target="../charts/chart3.xml"/><Relationship Id="rId9" Type="http://schemas.openxmlformats.org/officeDocument/2006/relationships/hyperlink" Target="https://thevab.com/insight/view-every-first-time-tv-advertiser-2025-354-brands-spent-107-billio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C4746-F0DE-0EA0-2CF2-E72288526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572312-CEAD-BAE6-0C9A-E228FA8DCD25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EA10CE-71D9-787B-4FCF-8FA1346797F0}"/>
              </a:ext>
            </a:extLst>
          </p:cNvPr>
          <p:cNvSpPr/>
          <p:nvPr/>
        </p:nvSpPr>
        <p:spPr>
          <a:xfrm>
            <a:off x="0" y="0"/>
            <a:ext cx="285750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Streaming TV Advertiser Spend Growth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313AF0-E442-8EE8-CE71-635F062D958B}"/>
              </a:ext>
            </a:extLst>
          </p:cNvPr>
          <p:cNvSpPr/>
          <p:nvPr/>
        </p:nvSpPr>
        <p:spPr>
          <a:xfrm>
            <a:off x="75405" y="440921"/>
            <a:ext cx="101544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Streaming TV saw consistent growth of advertiser spending ranging from small and mid-sized brands to large advertisers</a:t>
            </a:r>
          </a:p>
        </p:txBody>
      </p:sp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C4FAB4B1-85F0-F2ED-7344-D681FEDF2C6F}"/>
              </a:ext>
            </a:extLst>
          </p:cNvPr>
          <p:cNvGraphicFramePr/>
          <p:nvPr/>
        </p:nvGraphicFramePr>
        <p:xfrm>
          <a:off x="217075" y="2254606"/>
          <a:ext cx="4169664" cy="3639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FBEFE45B-12DA-A2D9-4793-B06A8ED22D33}"/>
              </a:ext>
            </a:extLst>
          </p:cNvPr>
          <p:cNvSpPr txBox="1"/>
          <p:nvPr/>
        </p:nvSpPr>
        <p:spPr>
          <a:xfrm>
            <a:off x="2677187" y="1792261"/>
            <a:ext cx="6837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58608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sng" strike="noStrike" cap="none" spc="0" normalizeH="0" baseline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Helvetica Light" panose="020B0403020202020204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ctr" defTabSz="586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 Media Spending Highlights for Streaming TV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C6C47148-62C3-5955-7759-B0964F42FC41}"/>
              </a:ext>
            </a:extLst>
          </p:cNvPr>
          <p:cNvGraphicFramePr/>
          <p:nvPr/>
        </p:nvGraphicFramePr>
        <p:xfrm>
          <a:off x="4191314" y="2199331"/>
          <a:ext cx="3809368" cy="3889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2C1F61B1-DD6E-EDBE-CB7F-42F7B5BEE959}"/>
              </a:ext>
            </a:extLst>
          </p:cNvPr>
          <p:cNvGraphicFramePr/>
          <p:nvPr/>
        </p:nvGraphicFramePr>
        <p:xfrm>
          <a:off x="7991149" y="2891835"/>
          <a:ext cx="3809369" cy="3190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9C8C41-BBEC-7F9B-64F6-4F3C37BAE3D3}"/>
              </a:ext>
            </a:extLst>
          </p:cNvPr>
          <p:cNvCxnSpPr>
            <a:cxnSpLocks/>
          </p:cNvCxnSpPr>
          <p:nvPr/>
        </p:nvCxnSpPr>
        <p:spPr>
          <a:xfrm>
            <a:off x="4206071" y="2527300"/>
            <a:ext cx="0" cy="3657600"/>
          </a:xfrm>
          <a:prstGeom prst="line">
            <a:avLst/>
          </a:prstGeom>
          <a:ln>
            <a:solidFill>
              <a:srgbClr val="1B146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DA76547-8FFD-5705-1448-438F90A49276}"/>
              </a:ext>
            </a:extLst>
          </p:cNvPr>
          <p:cNvCxnSpPr>
            <a:cxnSpLocks/>
          </p:cNvCxnSpPr>
          <p:nvPr/>
        </p:nvCxnSpPr>
        <p:spPr>
          <a:xfrm>
            <a:off x="8035121" y="2527300"/>
            <a:ext cx="0" cy="3657600"/>
          </a:xfrm>
          <a:prstGeom prst="line">
            <a:avLst/>
          </a:prstGeom>
          <a:ln>
            <a:solidFill>
              <a:srgbClr val="1B146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A97BC8B0-9F3B-22C9-565A-95BADAB714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1AE6251-07CC-B4AF-0F06-2191BFEE4B1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D2349D-156C-30BC-3C6A-D292838F1F9B}"/>
              </a:ext>
            </a:extLst>
          </p:cNvPr>
          <p:cNvSpPr txBox="1"/>
          <p:nvPr/>
        </p:nvSpPr>
        <p:spPr>
          <a:xfrm>
            <a:off x="483207" y="6062572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MediaRadar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Streaming TV Report 2025. 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6CA658-C4E8-BB13-DFD4-EB3DF66A5F65}"/>
              </a:ext>
            </a:extLst>
          </p:cNvPr>
          <p:cNvSpPr txBox="1"/>
          <p:nvPr/>
        </p:nvSpPr>
        <p:spPr>
          <a:xfrm>
            <a:off x="10347158" y="2907"/>
            <a:ext cx="188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streaming insights</a:t>
            </a:r>
          </a:p>
        </p:txBody>
      </p:sp>
      <p:pic>
        <p:nvPicPr>
          <p:cNvPr id="6" name="Picture 2">
            <a:hlinkClick r:id="rId7"/>
            <a:extLst>
              <a:ext uri="{FF2B5EF4-FFF2-40B4-BE49-F238E27FC236}">
                <a16:creationId xmlns:a16="http://schemas.microsoft.com/office/drawing/2014/main" id="{A8D6C424-EC3B-9046-99BE-58585DE6AD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74CECF-BA76-6775-19FB-5AB41DA75C46}"/>
              </a:ext>
            </a:extLst>
          </p:cNvPr>
          <p:cNvSpPr/>
          <p:nvPr/>
        </p:nvSpPr>
        <p:spPr>
          <a:xfrm>
            <a:off x="10347158" y="0"/>
            <a:ext cx="1844842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C1DC4E0-FDFF-9FB1-E8D9-3207AF2B8C68}"/>
              </a:ext>
            </a:extLst>
          </p:cNvPr>
          <p:cNvSpPr/>
          <p:nvPr/>
        </p:nvSpPr>
        <p:spPr>
          <a:xfrm>
            <a:off x="3260554" y="2866435"/>
            <a:ext cx="839006" cy="320492"/>
          </a:xfrm>
          <a:prstGeom prst="rect">
            <a:avLst/>
          </a:prstGeom>
          <a:solidFill>
            <a:srgbClr val="4EBEA4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+29%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008508D-D57A-9A1E-0CFC-05869AA1EEC9}"/>
              </a:ext>
            </a:extLst>
          </p:cNvPr>
          <p:cNvSpPr/>
          <p:nvPr/>
        </p:nvSpPr>
        <p:spPr>
          <a:xfrm>
            <a:off x="7080953" y="3256945"/>
            <a:ext cx="875757" cy="320492"/>
          </a:xfrm>
          <a:prstGeom prst="rect">
            <a:avLst/>
          </a:prstGeom>
          <a:solidFill>
            <a:srgbClr val="4EBEA4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+16%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597EAF-DA11-5E2E-62BF-1E610859B8E4}"/>
              </a:ext>
            </a:extLst>
          </p:cNvPr>
          <p:cNvSpPr/>
          <p:nvPr/>
        </p:nvSpPr>
        <p:spPr>
          <a:xfrm>
            <a:off x="10882457" y="3448941"/>
            <a:ext cx="897973" cy="320492"/>
          </a:xfrm>
          <a:prstGeom prst="rect">
            <a:avLst/>
          </a:prstGeom>
          <a:solidFill>
            <a:srgbClr val="4EBEA4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+18%</a:t>
            </a:r>
          </a:p>
        </p:txBody>
      </p:sp>
      <p:sp>
        <p:nvSpPr>
          <p:cNvPr id="3" name="TextBox 2">
            <a:hlinkClick r:id="rId9"/>
            <a:extLst>
              <a:ext uri="{FF2B5EF4-FFF2-40B4-BE49-F238E27FC236}">
                <a16:creationId xmlns:a16="http://schemas.microsoft.com/office/drawing/2014/main" id="{7A703F1F-90ED-33C1-6E2A-3CFB5290ADBA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Welcome to TV: Where New TV Advertisers Turn Attention into Action (Full Year 2025 Update)</a:t>
            </a:r>
            <a:r>
              <a:rPr kumimoji="0" lang="en-US" sz="1100" b="1" i="1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  <a:endParaRPr kumimoji="0" lang="en-US" sz="1100" b="1" i="1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08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DDEA2B0-2005-4AC7-B348-47EC5EE428C1}"/>
</file>

<file path=customXml/itemProps2.xml><?xml version="1.0" encoding="utf-8"?>
<ds:datastoreItem xmlns:ds="http://schemas.openxmlformats.org/officeDocument/2006/customXml" ds:itemID="{9F7FD2CA-E953-49E7-AF22-C14F9707B266}"/>
</file>

<file path=customXml/itemProps3.xml><?xml version="1.0" encoding="utf-8"?>
<ds:datastoreItem xmlns:ds="http://schemas.openxmlformats.org/officeDocument/2006/customXml" ds:itemID="{2F3BF72A-7699-45D4-95C0-BC1498B6967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2026-05-19T17:03:16Z</dcterms:created>
  <dcterms:modified xsi:type="dcterms:W3CDTF">2026-05-19T17:03:27Z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