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0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46:31.301" v="0"/>
      <pc:docMkLst>
        <pc:docMk/>
      </pc:docMkLst>
      <pc:sldChg chg="add">
        <pc:chgData name="Dylan Breger" userId="9b3da09f-10fe-42ec-9aa5-9fa2a3e9cc20" providerId="ADAL" clId="{F98534C6-B0C5-430B-9C0B-35D9871B4C23}" dt="2026-04-07T16:46:31.301" v="0"/>
        <pc:sldMkLst>
          <pc:docMk/>
          <pc:sldMk cId="533170810" sldId="214747440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CMO Views on the Importance of Using Attention as a Metric for Media Activity</c:v>
                </c:pt>
              </c:strCache>
            </c:strRef>
          </c:tx>
          <c:dPt>
            <c:idx val="0"/>
            <c:bubble3D val="0"/>
            <c:spPr>
              <a:solidFill>
                <a:srgbClr val="00BF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102-4E09-919A-5413CD6F3A91}"/>
              </c:ext>
            </c:extLst>
          </c:dPt>
          <c:dPt>
            <c:idx val="1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102-4E09-919A-5413CD6F3A91}"/>
              </c:ext>
            </c:extLst>
          </c:dPt>
          <c:dPt>
            <c:idx val="2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102-4E09-919A-5413CD6F3A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102-4E09-919A-5413CD6F3A91}"/>
              </c:ext>
            </c:extLst>
          </c:dPt>
          <c:dLbls>
            <c:dLbl>
              <c:idx val="0"/>
              <c:layout>
                <c:manualLayout>
                  <c:x val="0.19099642462016483"/>
                  <c:y val="-6.039411918208767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02-4E09-919A-5413CD6F3A91}"/>
                </c:ext>
              </c:extLst>
            </c:dLbl>
            <c:dLbl>
              <c:idx val="1"/>
              <c:layout>
                <c:manualLayout>
                  <c:x val="-0.3044870537422919"/>
                  <c:y val="3.019705959104369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02-4E09-919A-5413CD6F3A91}"/>
                </c:ext>
              </c:extLst>
            </c:dLbl>
            <c:dLbl>
              <c:idx val="2"/>
              <c:layout>
                <c:manualLayout>
                  <c:x val="-0.16331567439196312"/>
                  <c:y val="-8.304191387537054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23504569703342"/>
                      <c:h val="0.1671407248364276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102-4E09-919A-5413CD6F3A9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33266594653407855"/>
                      <c:h val="0.27101860982961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102-4E09-919A-5413CD6F3A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Critically Important</c:v>
                </c:pt>
                <c:pt idx="1">
                  <c:v>Very Important</c:v>
                </c:pt>
                <c:pt idx="2">
                  <c:v>Significantly Important</c:v>
                </c:pt>
                <c:pt idx="3">
                  <c:v>Only Moderately or Not Important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0.18</c:v>
                </c:pt>
                <c:pt idx="1">
                  <c:v>0.68</c:v>
                </c:pt>
                <c:pt idx="2">
                  <c:v>0.14000000000000001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02-4E09-919A-5413CD6F3A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The Use of Attention as a Metric of Critical Importance</c:v>
                </c:pt>
              </c:strCache>
            </c:strRef>
          </c:tx>
          <c:spPr>
            <a:solidFill>
              <a:srgbClr val="FFE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SMB</c:v>
                </c:pt>
                <c:pt idx="1">
                  <c:v>Large</c:v>
                </c:pt>
                <c:pt idx="2">
                  <c:v>Enterprise</c:v>
                </c:pt>
                <c:pt idx="3">
                  <c:v>Start-Ups</c:v>
                </c:pt>
                <c:pt idx="4">
                  <c:v>Internet-Born</c:v>
                </c:pt>
                <c:pt idx="5">
                  <c:v>Legacy</c:v>
                </c:pt>
                <c:pt idx="6">
                  <c:v>B2B</c:v>
                </c:pt>
                <c:pt idx="7">
                  <c:v>B2C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0.17</c:v>
                </c:pt>
                <c:pt idx="1">
                  <c:v>0.16</c:v>
                </c:pt>
                <c:pt idx="2">
                  <c:v>0.2</c:v>
                </c:pt>
                <c:pt idx="3">
                  <c:v>0.19</c:v>
                </c:pt>
                <c:pt idx="4">
                  <c:v>0.16</c:v>
                </c:pt>
                <c:pt idx="5">
                  <c:v>0.24</c:v>
                </c:pt>
                <c:pt idx="6">
                  <c:v>0.16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94-4108-8D6B-CF477F8C2D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54335647"/>
        <c:axId val="1754334207"/>
      </c:barChart>
      <c:catAx>
        <c:axId val="17543356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754334207"/>
        <c:crosses val="autoZero"/>
        <c:auto val="1"/>
        <c:lblAlgn val="ctr"/>
        <c:lblOffset val="100"/>
        <c:noMultiLvlLbl val="0"/>
      </c:catAx>
      <c:valAx>
        <c:axId val="1754334207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7543356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C827B-9B2B-000D-6A3D-04CD9E5CE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5E8D6-523D-BA13-948F-6319F208E8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F8C0C-42FD-C9D9-60EF-BAFFEB3D9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2531D-2383-27BA-D9C3-AA002B7C9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BC91A-32FA-C588-C17A-CCD6AB366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8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DBA7F-7D05-F921-071C-97E654F28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84A89-9809-8EE0-289A-27006DED9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FB68E-6EFD-F199-0143-BED373A8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AB37F-E036-451A-0214-1AA9E019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D700D-2006-C029-A215-B5FF34B74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95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8A67E1-845A-9BED-148A-627E680D74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17221-B65B-C5F5-5741-F470D12402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67715-8496-5E70-20BD-79C81CDD4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E3BB9-ADA1-BF66-BB92-7F05ED756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F123D-2706-0E41-7407-892DAE203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32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CEBB5-8902-78D7-3DAC-25104F74D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2639F-8221-26FB-04FF-91D1B12BD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C7B7B-BF13-9371-5426-669F05B25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F4105-A0E0-DB10-DC5A-F95A6C9C0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6B5AF-5AEE-C665-5F59-75DC9BEDD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92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33DC5-AC21-4D7A-4CC5-EE179FAE6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10A5D-D142-7CB8-CCA3-ED508B087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85672-50DC-DD8B-B8FA-92FD840FE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7A3EC-2D2C-EBFC-6F3D-1393D8E0D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EDDFC-79D5-FB21-3FAD-68030150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87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B9AAC-A7D0-753F-3E18-7775DDDF7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867E5-84B8-AD78-65C0-08F5BC7292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AB926-C9AC-BA83-0416-E093F0F2D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C2B9F3-5792-860C-8B23-9E40ECCE9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A8E64-B7D8-963C-E2E9-CE7EAD6EB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9FD03-AE54-1065-3E1F-FD466D1E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0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184B7-FA17-D923-7939-B4EC0124F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C5EDAB-4998-A2F1-7520-A789B2F500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0FA17-4852-42D5-BCEA-36DF6290C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D9A41-2760-AE81-B752-DA24DC5DDC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88E432-7A7B-F1C9-DDF1-1EC4232842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382B9F-68BC-546A-E744-43EC84990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7FB2A5-AE95-B276-BEE1-420ED9D9A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BAEDE7-C290-3C08-F3EE-82A9EC66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7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DB60-8C2F-2B5F-2605-57CCA47AB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49A4A3-DF63-693D-8CDA-998E1B4EC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78B45D-FFAA-42D3-3115-8EC1A5C81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498009-DFA1-4BEA-736A-7515616BE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2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67D01-2D17-27E9-749D-CCC5EE92A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C26C16-27CE-7ADE-CC86-1BC24ACE1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7F5D4-DB42-849B-45E1-9C0CE0AA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0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C1ECA-E842-6AE8-7008-CC041014E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AB0A6-0016-DDC7-6DCC-3836E2ED2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3D988-F21D-9685-8962-308F83146F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BD07C6-B82E-B0CA-A332-1071D2308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D50C2-D797-64AD-8B10-AA899EC9E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5F2B6-1A23-EAFC-A91C-82C39A31D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85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929E-EA26-DFFB-0354-7C68F143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6AEAD2-E25C-3214-116A-7285F7DA0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BC4896-A8BA-A4EA-8201-297E5DE88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4FCF20-4060-E7D8-1ACB-973673EDF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A117C8-B94D-4FA2-F21A-54EBDC12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E60BD1-40C9-416F-E077-060D21A45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00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47BF86-1D47-4B35-B85C-2D37BE3DF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E0C057-4DDB-DA81-51DB-DDC8DF5A0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2C54E-935E-E6F9-0748-44187E5D02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F2F97A-E8E3-4B80-B2C4-650D379979A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9051F-F927-BCCA-985A-EEBB3C01A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BF917-4410-E4E6-D042-3C44CD461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D14D8-867B-4F0F-B3E2-3AA8E38D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32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what-works-harder-for-marketers-on-ctv-premium-video-or-youtube?utm_source=grab-and-go&amp;utm_medium=vab-insights&amp;utm_campaign=" TargetMode="External"/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C18A304-59EF-4F25-6550-FCC549330C93}"/>
              </a:ext>
            </a:extLst>
          </p:cNvPr>
          <p:cNvSpPr>
            <a:spLocks/>
          </p:cNvSpPr>
          <p:nvPr/>
        </p:nvSpPr>
        <p:spPr>
          <a:xfrm>
            <a:off x="6096000" y="1697622"/>
            <a:ext cx="6096000" cy="5160378"/>
          </a:xfrm>
          <a:prstGeom prst="rect">
            <a:avLst/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4FC80A-1B88-139E-9652-54E4AD4A8106}"/>
              </a:ext>
            </a:extLst>
          </p:cNvPr>
          <p:cNvSpPr>
            <a:spLocks/>
          </p:cNvSpPr>
          <p:nvPr/>
        </p:nvSpPr>
        <p:spPr>
          <a:xfrm>
            <a:off x="1" y="1698993"/>
            <a:ext cx="6096000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BF7417-E38F-D3DF-19EE-9E1E9747D2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E9E28A-16D2-000C-A314-E716DDA2517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2C462F-8530-7A24-2FA9-9D7C7FA4FB1A}"/>
              </a:ext>
            </a:extLst>
          </p:cNvPr>
          <p:cNvSpPr txBox="1"/>
          <p:nvPr/>
        </p:nvSpPr>
        <p:spPr>
          <a:xfrm>
            <a:off x="483207" y="6062584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lang="en-US" sz="800" kern="1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Dentsu, </a:t>
            </a:r>
            <a:r>
              <a:rPr lang="en-US" sz="800" i="1" kern="1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CMO Navigator: Rethinking Marketing in the Age of AI</a:t>
            </a:r>
            <a:r>
              <a:rPr lang="en-US" sz="800" kern="1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January 2026. 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B708FE-C96F-7FF6-DBD0-1BD10EDA780F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632DF-3533-CD1E-42C7-ECDF3D36992B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14" name="Picture 2">
            <a:hlinkClick r:id="rId4"/>
            <a:extLst>
              <a:ext uri="{FF2B5EF4-FFF2-40B4-BE49-F238E27FC236}">
                <a16:creationId xmlns:a16="http://schemas.microsoft.com/office/drawing/2014/main" id="{B9AE8A67-E81A-9ECA-30EA-9ED02009E9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0993249-991A-316A-0912-8AF407B17AB5}"/>
              </a:ext>
            </a:extLst>
          </p:cNvPr>
          <p:cNvSpPr/>
          <p:nvPr/>
        </p:nvSpPr>
        <p:spPr>
          <a:xfrm>
            <a:off x="1" y="-1"/>
            <a:ext cx="2418734" cy="32159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CMO Views on Attention Metric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5E7D2D-9349-C4AD-A12A-F48501B73F2C}"/>
              </a:ext>
            </a:extLst>
          </p:cNvPr>
          <p:cNvSpPr/>
          <p:nvPr/>
        </p:nvSpPr>
        <p:spPr>
          <a:xfrm>
            <a:off x="75405" y="440921"/>
            <a:ext cx="100774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Most CMOs agree that attention is an important metric for determining the efficacy of media-driven initiatives</a:t>
            </a: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1ED66AE6-DA03-81AE-13E2-08D2CA690FCB}"/>
              </a:ext>
            </a:extLst>
          </p:cNvPr>
          <p:cNvGraphicFramePr/>
          <p:nvPr/>
        </p:nvGraphicFramePr>
        <p:xfrm>
          <a:off x="461688" y="2729897"/>
          <a:ext cx="4588044" cy="3364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1437DB24-AAE3-2CFF-A260-0C190F53BA49}"/>
              </a:ext>
            </a:extLst>
          </p:cNvPr>
          <p:cNvSpPr txBox="1"/>
          <p:nvPr/>
        </p:nvSpPr>
        <p:spPr>
          <a:xfrm>
            <a:off x="1696626" y="3864832"/>
            <a:ext cx="211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86%</a:t>
            </a:r>
          </a:p>
          <a:p>
            <a:pPr algn="ctr"/>
            <a:r>
              <a:rPr lang="en-US" sz="14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‘Critically’ or ‘Very’ Important Metric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4468F0-8714-FB8B-9B68-684A2348DEB7}"/>
              </a:ext>
            </a:extLst>
          </p:cNvPr>
          <p:cNvSpPr txBox="1"/>
          <p:nvPr/>
        </p:nvSpPr>
        <p:spPr>
          <a:xfrm>
            <a:off x="710945" y="1922058"/>
            <a:ext cx="5009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u="sng">
                <a:solidFill>
                  <a:srgbClr val="002060"/>
                </a:solidFill>
                <a:latin typeface="Arial" panose="020B0604020202020204" pitchFamily="34" charset="0"/>
              </a:rPr>
              <a:t>CMO Views on the Importance of Using Attention as a Metric for Media Activity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00CD5E-DAAD-F164-C450-22499880D5DD}"/>
              </a:ext>
            </a:extLst>
          </p:cNvPr>
          <p:cNvSpPr txBox="1"/>
          <p:nvPr/>
        </p:nvSpPr>
        <p:spPr>
          <a:xfrm>
            <a:off x="6229243" y="1922058"/>
            <a:ext cx="5829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u="sng">
                <a:solidFill>
                  <a:schemeClr val="bg1"/>
                </a:solidFill>
                <a:latin typeface="Arial" panose="020B0604020202020204" pitchFamily="34" charset="0"/>
              </a:rPr>
              <a:t>The Use of Attention As a Metric of Critical Importance</a:t>
            </a:r>
          </a:p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</a:rPr>
              <a:t>Among CMOs by Company Type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8B122A8C-BDCF-1916-F39E-0740D05AC9BE}"/>
              </a:ext>
            </a:extLst>
          </p:cNvPr>
          <p:cNvGraphicFramePr/>
          <p:nvPr/>
        </p:nvGraphicFramePr>
        <p:xfrm>
          <a:off x="6522681" y="2505379"/>
          <a:ext cx="5242639" cy="3728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93BA3DE-852D-4382-803A-1132778CE683}"/>
              </a:ext>
            </a:extLst>
          </p:cNvPr>
          <p:cNvCxnSpPr>
            <a:cxnSpLocks/>
          </p:cNvCxnSpPr>
          <p:nvPr/>
        </p:nvCxnSpPr>
        <p:spPr>
          <a:xfrm>
            <a:off x="6903235" y="3501022"/>
            <a:ext cx="448153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4D61DC7-693F-7AAC-3320-F0FE1B0DE2C4}"/>
              </a:ext>
            </a:extLst>
          </p:cNvPr>
          <p:cNvCxnSpPr>
            <a:cxnSpLocks/>
          </p:cNvCxnSpPr>
          <p:nvPr/>
        </p:nvCxnSpPr>
        <p:spPr>
          <a:xfrm>
            <a:off x="6903235" y="4815357"/>
            <a:ext cx="448153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hlinkClick r:id="rId8"/>
            <a:extLst>
              <a:ext uri="{FF2B5EF4-FFF2-40B4-BE49-F238E27FC236}">
                <a16:creationId xmlns:a16="http://schemas.microsoft.com/office/drawing/2014/main" id="{8C21CB46-71CA-2073-9B8B-9C8BAD538A19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Impression Gap: What works harder for marketers on CTV - Premium Video or YouTube?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170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24CFE5C-12E6-4A55-9438-11F7B9884D05}"/>
</file>

<file path=customXml/itemProps2.xml><?xml version="1.0" encoding="utf-8"?>
<ds:datastoreItem xmlns:ds="http://schemas.openxmlformats.org/officeDocument/2006/customXml" ds:itemID="{0322537C-1DAB-4161-855A-2F7616B915D9}"/>
</file>

<file path=customXml/itemProps3.xml><?xml version="1.0" encoding="utf-8"?>
<ds:datastoreItem xmlns:ds="http://schemas.openxmlformats.org/officeDocument/2006/customXml" ds:itemID="{53760000-C6CF-49C2-A5D8-4CA24D02525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2026-04-07T16:46:28Z</dcterms:created>
  <dcterms:modified xsi:type="dcterms:W3CDTF">2026-04-07T16:46:38Z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