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37665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F67D48-0C47-4C4C-B584-3CBCF4B8E72A}" v="3" dt="2025-03-04T20:40:39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37F67D48-0C47-4C4C-B584-3CBCF4B8E72A}"/>
    <pc:docChg chg="addSld delSld modSld">
      <pc:chgData name="Dylan Breger" userId="9b3da09f-10fe-42ec-9aa5-9fa2a3e9cc20" providerId="ADAL" clId="{37F67D48-0C47-4C4C-B584-3CBCF4B8E72A}" dt="2025-03-04T20:40:41.613" v="4" actId="47"/>
      <pc:docMkLst>
        <pc:docMk/>
      </pc:docMkLst>
      <pc:sldChg chg="addSp modSp new del">
        <pc:chgData name="Dylan Breger" userId="9b3da09f-10fe-42ec-9aa5-9fa2a3e9cc20" providerId="ADAL" clId="{37F67D48-0C47-4C4C-B584-3CBCF4B8E72A}" dt="2025-03-04T20:40:41.613" v="4" actId="47"/>
        <pc:sldMkLst>
          <pc:docMk/>
          <pc:sldMk cId="3217848257" sldId="256"/>
        </pc:sldMkLst>
        <pc:spChg chg="add mod">
          <ac:chgData name="Dylan Breger" userId="9b3da09f-10fe-42ec-9aa5-9fa2a3e9cc20" providerId="ADAL" clId="{37F67D48-0C47-4C4C-B584-3CBCF4B8E72A}" dt="2025-03-04T20:40:35.931" v="1"/>
          <ac:spMkLst>
            <pc:docMk/>
            <pc:sldMk cId="3217848257" sldId="256"/>
            <ac:spMk id="4" creationId="{17D19CF6-2C97-EEEA-43EF-B435D2DD076A}"/>
          </ac:spMkLst>
        </pc:spChg>
      </pc:sldChg>
      <pc:sldChg chg="delSp add setBg delDesignElem">
        <pc:chgData name="Dylan Breger" userId="9b3da09f-10fe-42ec-9aa5-9fa2a3e9cc20" providerId="ADAL" clId="{37F67D48-0C47-4C4C-B584-3CBCF4B8E72A}" dt="2025-03-04T20:40:39.383" v="3"/>
        <pc:sldMkLst>
          <pc:docMk/>
          <pc:sldMk cId="691170073" sldId="2147376651"/>
        </pc:sldMkLst>
        <pc:spChg chg="del">
          <ac:chgData name="Dylan Breger" userId="9b3da09f-10fe-42ec-9aa5-9fa2a3e9cc20" providerId="ADAL" clId="{37F67D48-0C47-4C4C-B584-3CBCF4B8E72A}" dt="2025-03-04T20:40:39.383" v="3"/>
          <ac:spMkLst>
            <pc:docMk/>
            <pc:sldMk cId="691170073" sldId="2147376651"/>
            <ac:spMk id="8" creationId="{42A4FC2C-047E-45A5-965D-8E1E3BF09BC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98953464085261"/>
          <c:y val="5.536482548332268E-2"/>
          <c:w val="0.55901046535914745"/>
          <c:h val="0.934127170279738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Been misled by fake content online</c:v>
                </c:pt>
                <c:pt idx="1">
                  <c:v>Encountered a social media account that had been taken over by a chatbot</c:v>
                </c:pt>
                <c:pt idx="2">
                  <c:v>Wondered if you were talking to a chatbot or a human</c:v>
                </c:pt>
                <c:pt idx="3">
                  <c:v>Shared content you later learned was fake</c:v>
                </c:pt>
                <c:pt idx="4">
                  <c:v>Seen images or videos that were real but misleading</c:v>
                </c:pt>
                <c:pt idx="5">
                  <c:v>Had your voice or image used without your permission to generate fake content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0.72</c:v>
                </c:pt>
                <c:pt idx="1">
                  <c:v>0.71</c:v>
                </c:pt>
                <c:pt idx="2">
                  <c:v>0.71</c:v>
                </c:pt>
                <c:pt idx="3">
                  <c:v>0.68</c:v>
                </c:pt>
                <c:pt idx="4">
                  <c:v>0.68</c:v>
                </c:pt>
                <c:pt idx="5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44-465D-B946-A95E03826D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490495119"/>
        <c:axId val="1490479759"/>
      </c:barChart>
      <c:catAx>
        <c:axId val="149049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1B1464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endParaRPr lang="en-US"/>
          </a:p>
        </c:txPr>
        <c:crossAx val="1490479759"/>
        <c:crosses val="autoZero"/>
        <c:auto val="1"/>
        <c:lblAlgn val="ctr"/>
        <c:lblOffset val="100"/>
        <c:noMultiLvlLbl val="0"/>
      </c:catAx>
      <c:valAx>
        <c:axId val="1490479759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4904951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6D0A-6527-8F26-2A62-48CD445B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B9ADF6-C78B-AA7C-618E-9015E25FA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495D0-5CF4-4192-6D11-6E1C62ECA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FD4F7-1C35-1428-7C5F-4BFA95CEE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D90E6-5E4A-4FFF-2015-885ED0E17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9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0DD91-5E35-C628-AD95-32FE3751F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73572C-4257-0C5E-5BFC-394D8A0AF7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DDC7F-C42B-02C0-BF08-A9917DA47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40F09-175F-B79B-F8D2-E3F87870D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5E218-3A7D-307A-38D1-CC8DA6CF8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B9C2E3-C4CE-BF05-5793-F137FA4BA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21DB8-ADA6-7FF4-0973-443A786F72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7FB92-069C-11D8-0868-EA713DF24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28A7B-BB57-3807-A959-08386320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4A69E-D035-3C8C-A236-33BA40B5F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30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8A672-DD19-F716-CF54-BEA4CC3F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9D07E-1E6A-523D-6FC8-B160F24F1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0F8AE5-D3C8-D0C1-6F0D-51F98988F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E8DC2-68D5-E709-1E0F-9CF12E05F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0A003-87E2-C773-B325-825670C37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8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F00B5-7858-5127-5FA9-391C40BDF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BC57D-57B9-C655-E9CE-AE4F7EC2A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BDD2E-48A4-EB4C-ABE2-84EBF96DE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EA82B-75D9-E733-8B6E-17F847502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327FD-8070-D8D8-93C5-EA534F6C9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002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54453-24CD-7D28-E72D-55B57C482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116B7-9B3C-9543-03C0-77DA7C7B6F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41C4B-E47D-694B-2CEA-6FC6E9F99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604FC-F56A-3619-5D50-09DA7C9D3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96B969-EE6C-748F-A6EA-82D3437E2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398B10-24EC-BBE6-945B-905E70EA7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78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22FEF-FDBA-68C0-D2FE-7F9D405AE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B7C164-212F-0CF5-436B-BD65E380D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6CA5CD-448F-5313-FABF-B88405E1E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5FDA6B-2C21-A3EA-7433-24455DBADC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12FC1E-D0D6-683A-679B-85344A2641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5AB46A-6DE7-1482-E93B-1BA6FF4A3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6F0F3F-0C4D-CD8C-AA6F-9CF7CBB9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C20074-7F28-C72A-AF11-CDECE0271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677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7D02C-B101-DC62-C41C-BEED98DA6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7D720E-1FF4-2F0E-67C1-D85F1FF26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8A48A-D505-7F13-43D6-7CCBD9BE8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EE799-ED10-A724-86E0-B37A00AE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3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381C7F-5B5A-EB52-4D91-45E8F673A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5E87B6-7513-C89C-7901-B78F953C4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2992C-E96F-5BB4-6F03-D7437A0E7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5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274C1-B2E3-7ACF-FA68-D5465D26C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B703F-9AD4-59C1-4A3F-C63D570FD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3559D6-9BFD-E077-C98A-47E2137E1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4C5C2-187D-CC77-0C50-B7E5E2BE7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94BB29-175E-A9EE-48EC-9F994EEDC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BA4A52-4B1F-5D83-D54A-4DA99F11D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932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752AC-4EEC-FC6F-69A8-4BB965F0C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BD7099-51D4-880D-1907-E9B4B7591B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6229B8-2D1A-4A73-EFB6-3FACB53482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C8B898-F0C2-2ED3-F55E-2FD3A86F7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8BC223-8613-5096-56CF-4A9AAFED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EA979E-DCDA-6846-0A95-C844DDAF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72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3DCDC5-6185-8FAA-3B7F-D1422C66B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0541B-40B9-C422-C9B4-D61FE9CA8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540BA-38BC-5F79-A975-91B101F174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E3EF8C-2F4B-472A-864E-978A1B8C4587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555BA-70A1-AD62-7507-6E1A3060C1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33F22-8D55-469D-C2C5-6B9B47FDA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4D313D-4B13-4E7B-B036-FAC4F71AE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32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CC4B6C5-FD78-BEFC-721B-13C065D8D69A}"/>
              </a:ext>
            </a:extLst>
          </p:cNvPr>
          <p:cNvSpPr/>
          <p:nvPr/>
        </p:nvSpPr>
        <p:spPr>
          <a:xfrm>
            <a:off x="4441371" y="1765229"/>
            <a:ext cx="7750628" cy="453996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E79AC8-3F0A-43EB-D9C1-A608CA9B0009}"/>
              </a:ext>
            </a:extLst>
          </p:cNvPr>
          <p:cNvSpPr/>
          <p:nvPr/>
        </p:nvSpPr>
        <p:spPr>
          <a:xfrm>
            <a:off x="0" y="0"/>
            <a:ext cx="2298700" cy="32837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Teen Trust in Online Content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9246D8-FB03-A854-19E8-279859F0221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68328D-3D81-C776-D42F-424C42ADE894}"/>
              </a:ext>
            </a:extLst>
          </p:cNvPr>
          <p:cNvSpPr/>
          <p:nvPr/>
        </p:nvSpPr>
        <p:spPr>
          <a:xfrm>
            <a:off x="0" y="527717"/>
            <a:ext cx="102679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Helvetica" pitchFamily="2" charset="0"/>
              </a:rPr>
              <a:t>Trust in online content is eroding among teens, making it even more important for marketers to prioritize trustworthy platforms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pic>
        <p:nvPicPr>
          <p:cNvPr id="7" name="Picture 2">
            <a:hlinkClick r:id="rId2"/>
            <a:extLst>
              <a:ext uri="{FF2B5EF4-FFF2-40B4-BE49-F238E27FC236}">
                <a16:creationId xmlns:a16="http://schemas.microsoft.com/office/drawing/2014/main" id="{C80BFBC5-7D91-82AC-2C11-D9F017065B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45D220-536D-DBD5-D797-F3EA9C0C7B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DEBE513-D428-CA5A-4D5D-C3123CC29CB7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AD37B7-DB22-CD4D-6C68-881EF2E6B0D2}"/>
              </a:ext>
            </a:extLst>
          </p:cNvPr>
          <p:cNvSpPr txBox="1"/>
          <p:nvPr/>
        </p:nvSpPr>
        <p:spPr>
          <a:xfrm>
            <a:off x="504917" y="6329821"/>
            <a:ext cx="115389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Source: Common Sense Media,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Teens, Trust and Technology in the Age of AI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, January 2025. 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BB43679-9867-53B0-5F27-0DB11AFF5F9A}"/>
              </a:ext>
            </a:extLst>
          </p:cNvPr>
          <p:cNvGraphicFramePr/>
          <p:nvPr/>
        </p:nvGraphicFramePr>
        <p:xfrm>
          <a:off x="4625857" y="2461064"/>
          <a:ext cx="7492815" cy="3734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6329CF1F-3AE7-6E27-55D5-A09BC5252642}"/>
              </a:ext>
            </a:extLst>
          </p:cNvPr>
          <p:cNvSpPr txBox="1"/>
          <p:nvPr/>
        </p:nvSpPr>
        <p:spPr>
          <a:xfrm>
            <a:off x="4441372" y="1830141"/>
            <a:ext cx="77506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Did the following experiences change the way you assess the accuracy </a:t>
            </a:r>
            <a:br>
              <a:rPr kumimoji="0" lang="en-US" sz="1600" b="1" i="0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</a:br>
            <a:r>
              <a:rPr kumimoji="0" lang="en-US" sz="1600" b="1" i="0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of online content that you see now?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solidFill>
                  <a:srgbClr val="1B146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% of respondents that experienced the following and answered ‘yes’</a:t>
            </a:r>
            <a:endParaRPr kumimoji="0" lang="en-US" sz="1600" i="0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EB72C6D-3CAC-8C2D-AEEC-61713107A995}"/>
              </a:ext>
            </a:extLst>
          </p:cNvPr>
          <p:cNvSpPr>
            <a:spLocks/>
          </p:cNvSpPr>
          <p:nvPr/>
        </p:nvSpPr>
        <p:spPr>
          <a:xfrm>
            <a:off x="1" y="1765229"/>
            <a:ext cx="4441370" cy="4539967"/>
          </a:xfrm>
          <a:prstGeom prst="rect">
            <a:avLst/>
          </a:prstGeom>
          <a:solidFill>
            <a:srgbClr val="00B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AADCB7-52B5-B321-AD90-4FB773DC7ED8}"/>
              </a:ext>
            </a:extLst>
          </p:cNvPr>
          <p:cNvSpPr txBox="1"/>
          <p:nvPr/>
        </p:nvSpPr>
        <p:spPr>
          <a:xfrm>
            <a:off x="63122" y="3544469"/>
            <a:ext cx="431512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ln>
                  <a:solidFill>
                    <a:srgbClr val="1B1464"/>
                  </a:solidFill>
                </a:ln>
                <a:solidFill>
                  <a:srgbClr val="FFE600"/>
                </a:solidFill>
                <a:latin typeface="Helvetica" panose="020B0403020202020204" pitchFamily="34" charset="0"/>
              </a:rPr>
              <a:t>72%</a:t>
            </a:r>
          </a:p>
          <a:p>
            <a:pPr algn="ctr"/>
            <a:r>
              <a:rPr lang="en-US" sz="2200">
                <a:solidFill>
                  <a:schemeClr val="bg1"/>
                </a:solidFill>
                <a:latin typeface="Helvetica" panose="020B0403020202020204" pitchFamily="34" charset="0"/>
              </a:rPr>
              <a:t>of teens have changed the way they evaluate online information </a:t>
            </a:r>
            <a:r>
              <a:rPr lang="en-US" sz="2200" b="1">
                <a:solidFill>
                  <a:schemeClr val="bg1"/>
                </a:solidFill>
                <a:latin typeface="Helvetica" panose="020B0403020202020204" pitchFamily="34" charset="0"/>
              </a:rPr>
              <a:t>after experiences with fake or deceptive content</a:t>
            </a:r>
          </a:p>
        </p:txBody>
      </p:sp>
      <p:pic>
        <p:nvPicPr>
          <p:cNvPr id="25" name="Picture 24" descr="A computer with a hat and a warning sign&#10;&#10;AI-generated content may be incorrect.">
            <a:extLst>
              <a:ext uri="{FF2B5EF4-FFF2-40B4-BE49-F238E27FC236}">
                <a16:creationId xmlns:a16="http://schemas.microsoft.com/office/drawing/2014/main" id="{D3B62E71-0ACD-E376-25B4-3936EBCB46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325" y="1945147"/>
            <a:ext cx="1370722" cy="13707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A8C5A9-13DF-A82A-8940-1597B5A05CA3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 stage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insights</a:t>
            </a:r>
          </a:p>
        </p:txBody>
      </p:sp>
    </p:spTree>
    <p:extLst>
      <p:ext uri="{BB962C8B-B14F-4D97-AF65-F5344CB8AC3E}">
        <p14:creationId xmlns:p14="http://schemas.microsoft.com/office/powerpoint/2010/main" val="691170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FA32A59-0F86-4F1B-86CD-67C4AEBCAB8D}"/>
</file>

<file path=customXml/itemProps2.xml><?xml version="1.0" encoding="utf-8"?>
<ds:datastoreItem xmlns:ds="http://schemas.openxmlformats.org/officeDocument/2006/customXml" ds:itemID="{8596B824-A1F3-4CC4-86A2-6C91190C109F}"/>
</file>

<file path=customXml/itemProps3.xml><?xml version="1.0" encoding="utf-8"?>
<ds:datastoreItem xmlns:ds="http://schemas.openxmlformats.org/officeDocument/2006/customXml" ds:itemID="{65E7C170-9AFB-4B52-B281-21DBA842B27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2025-03-04T20:40:19Z</dcterms:created>
  <dcterms:modified xsi:type="dcterms:W3CDTF">2025-03-04T20:40:42Z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