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sldIdLst>
    <p:sldId id="2147474018" r:id="rId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432A6A5-D541-4DF3-9630-33C0F5ED2B14}" v="1" dt="2025-03-04T20:41:31.85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79" d="100"/>
          <a:sy n="79" d="100"/>
        </p:scale>
        <p:origin x="821" y="4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microsoft.com/office/2016/11/relationships/changesInfo" Target="changesInfos/changesInfo1.xml"/><Relationship Id="rId3" Type="http://schemas.openxmlformats.org/officeDocument/2006/relationships/notesMaster" Target="notesMasters/notesMaster1.xml"/><Relationship Id="rId7" Type="http://schemas.openxmlformats.org/officeDocument/2006/relationships/tableStyles" Target="tableStyles.xml"/><Relationship Id="rId12" Type="http://schemas.openxmlformats.org/officeDocument/2006/relationships/customXml" Target="../customXml/item3.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11" Type="http://schemas.openxmlformats.org/officeDocument/2006/relationships/customXml" Target="../customXml/item2.xml"/><Relationship Id="rId5" Type="http://schemas.openxmlformats.org/officeDocument/2006/relationships/viewProps" Target="viewProps.xml"/><Relationship Id="rId10" Type="http://schemas.openxmlformats.org/officeDocument/2006/relationships/customXml" Target="../customXml/item1.xml"/><Relationship Id="rId4" Type="http://schemas.openxmlformats.org/officeDocument/2006/relationships/presProps" Target="presProps.xml"/><Relationship Id="rId9"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ylan Breger" userId="9b3da09f-10fe-42ec-9aa5-9fa2a3e9cc20" providerId="ADAL" clId="{D432A6A5-D541-4DF3-9630-33C0F5ED2B14}"/>
    <pc:docChg chg="addSld modSld">
      <pc:chgData name="Dylan Breger" userId="9b3da09f-10fe-42ec-9aa5-9fa2a3e9cc20" providerId="ADAL" clId="{D432A6A5-D541-4DF3-9630-33C0F5ED2B14}" dt="2025-03-04T20:41:31.855" v="0"/>
      <pc:docMkLst>
        <pc:docMk/>
      </pc:docMkLst>
      <pc:sldChg chg="add">
        <pc:chgData name="Dylan Breger" userId="9b3da09f-10fe-42ec-9aa5-9fa2a3e9cc20" providerId="ADAL" clId="{D432A6A5-D541-4DF3-9630-33C0F5ED2B14}" dt="2025-03-04T20:41:31.855" v="0"/>
        <pc:sldMkLst>
          <pc:docMk/>
          <pc:sldMk cId="1507018472" sldId="2147474018"/>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21EB66E-5349-4292-AC66-4ADB6E93FB6B}" type="datetimeFigureOut">
              <a:rPr lang="en-US" smtClean="0"/>
              <a:t>3/4/2025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E1BBD98-A10E-4EED-99DC-B12DEDCB5B9F}" type="slidenum">
              <a:rPr lang="en-US" smtClean="0"/>
              <a:t>‹#›</a:t>
            </a:fld>
            <a:endParaRPr lang="en-US"/>
          </a:p>
        </p:txBody>
      </p:sp>
    </p:spTree>
    <p:extLst>
      <p:ext uri="{BB962C8B-B14F-4D97-AF65-F5344CB8AC3E}">
        <p14:creationId xmlns:p14="http://schemas.microsoft.com/office/powerpoint/2010/main" val="16248185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B6502FC-00A8-A057-5DBB-F66D67A48B7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A7D99B0-40E5-B94B-1158-980776ADA93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1932772-306B-12B3-1173-A5EF4851BAC6}"/>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8FF44630-8111-F372-E159-11FC602CDE83}"/>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945C460-F1C7-47B5-B7A9-606210A0258C}"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45634377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834691-3C3D-8F0F-DB90-9B45D60EA5A7}"/>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D3C2E8BF-742B-97EA-0E8C-E4DEB08857D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42641BF7-FF4B-7A09-8EC5-1DC0AC1270B7}"/>
              </a:ext>
            </a:extLst>
          </p:cNvPr>
          <p:cNvSpPr>
            <a:spLocks noGrp="1"/>
          </p:cNvSpPr>
          <p:nvPr>
            <p:ph type="dt" sz="half" idx="10"/>
          </p:nvPr>
        </p:nvSpPr>
        <p:spPr/>
        <p:txBody>
          <a:bodyPr/>
          <a:lstStyle/>
          <a:p>
            <a:fld id="{535A0004-BFBA-49D2-8C17-DFB3B4593E1B}" type="datetimeFigureOut">
              <a:rPr lang="en-US" smtClean="0"/>
              <a:t>3/4/2025</a:t>
            </a:fld>
            <a:endParaRPr lang="en-US"/>
          </a:p>
        </p:txBody>
      </p:sp>
      <p:sp>
        <p:nvSpPr>
          <p:cNvPr id="5" name="Footer Placeholder 4">
            <a:extLst>
              <a:ext uri="{FF2B5EF4-FFF2-40B4-BE49-F238E27FC236}">
                <a16:creationId xmlns:a16="http://schemas.microsoft.com/office/drawing/2014/main" id="{D8DBF22D-A52B-4499-A47B-49B2E4AF26B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0DB9614-DB24-93E8-EEFA-3525895FBFE9}"/>
              </a:ext>
            </a:extLst>
          </p:cNvPr>
          <p:cNvSpPr>
            <a:spLocks noGrp="1"/>
          </p:cNvSpPr>
          <p:nvPr>
            <p:ph type="sldNum" sz="quarter" idx="12"/>
          </p:nvPr>
        </p:nvSpPr>
        <p:spPr/>
        <p:txBody>
          <a:bodyPr/>
          <a:lstStyle/>
          <a:p>
            <a:fld id="{4219FEFB-BBF1-422D-AE8C-92F88E2A76A6}" type="slidenum">
              <a:rPr lang="en-US" smtClean="0"/>
              <a:t>‹#›</a:t>
            </a:fld>
            <a:endParaRPr lang="en-US"/>
          </a:p>
        </p:txBody>
      </p:sp>
    </p:spTree>
    <p:extLst>
      <p:ext uri="{BB962C8B-B14F-4D97-AF65-F5344CB8AC3E}">
        <p14:creationId xmlns:p14="http://schemas.microsoft.com/office/powerpoint/2010/main" val="11751633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457891-BCC7-8FDA-87DC-10E2060BC219}"/>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C74811A9-2CDC-F7ED-851D-BD39B86285BE}"/>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C73B7B4-396A-D012-FB94-600907CF0A90}"/>
              </a:ext>
            </a:extLst>
          </p:cNvPr>
          <p:cNvSpPr>
            <a:spLocks noGrp="1"/>
          </p:cNvSpPr>
          <p:nvPr>
            <p:ph type="dt" sz="half" idx="10"/>
          </p:nvPr>
        </p:nvSpPr>
        <p:spPr/>
        <p:txBody>
          <a:bodyPr/>
          <a:lstStyle/>
          <a:p>
            <a:fld id="{535A0004-BFBA-49D2-8C17-DFB3B4593E1B}" type="datetimeFigureOut">
              <a:rPr lang="en-US" smtClean="0"/>
              <a:t>3/4/2025</a:t>
            </a:fld>
            <a:endParaRPr lang="en-US"/>
          </a:p>
        </p:txBody>
      </p:sp>
      <p:sp>
        <p:nvSpPr>
          <p:cNvPr id="5" name="Footer Placeholder 4">
            <a:extLst>
              <a:ext uri="{FF2B5EF4-FFF2-40B4-BE49-F238E27FC236}">
                <a16:creationId xmlns:a16="http://schemas.microsoft.com/office/drawing/2014/main" id="{C4A58AE0-17BC-8315-4681-CE1AA1F61DF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CEDEE41-BC82-EEF3-FC94-FFAE12CC1E18}"/>
              </a:ext>
            </a:extLst>
          </p:cNvPr>
          <p:cNvSpPr>
            <a:spLocks noGrp="1"/>
          </p:cNvSpPr>
          <p:nvPr>
            <p:ph type="sldNum" sz="quarter" idx="12"/>
          </p:nvPr>
        </p:nvSpPr>
        <p:spPr/>
        <p:txBody>
          <a:bodyPr/>
          <a:lstStyle/>
          <a:p>
            <a:fld id="{4219FEFB-BBF1-422D-AE8C-92F88E2A76A6}" type="slidenum">
              <a:rPr lang="en-US" smtClean="0"/>
              <a:t>‹#›</a:t>
            </a:fld>
            <a:endParaRPr lang="en-US"/>
          </a:p>
        </p:txBody>
      </p:sp>
    </p:spTree>
    <p:extLst>
      <p:ext uri="{BB962C8B-B14F-4D97-AF65-F5344CB8AC3E}">
        <p14:creationId xmlns:p14="http://schemas.microsoft.com/office/powerpoint/2010/main" val="50763869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0EB1DAF-5164-B112-4AD8-4CB6040CD059}"/>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DAD50B10-9061-3841-8CAB-28ACE571CEAC}"/>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4E0F689-A2BB-3F0B-B2F2-96DFB4669AE0}"/>
              </a:ext>
            </a:extLst>
          </p:cNvPr>
          <p:cNvSpPr>
            <a:spLocks noGrp="1"/>
          </p:cNvSpPr>
          <p:nvPr>
            <p:ph type="dt" sz="half" idx="10"/>
          </p:nvPr>
        </p:nvSpPr>
        <p:spPr/>
        <p:txBody>
          <a:bodyPr/>
          <a:lstStyle/>
          <a:p>
            <a:fld id="{535A0004-BFBA-49D2-8C17-DFB3B4593E1B}" type="datetimeFigureOut">
              <a:rPr lang="en-US" smtClean="0"/>
              <a:t>3/4/2025</a:t>
            </a:fld>
            <a:endParaRPr lang="en-US"/>
          </a:p>
        </p:txBody>
      </p:sp>
      <p:sp>
        <p:nvSpPr>
          <p:cNvPr id="5" name="Footer Placeholder 4">
            <a:extLst>
              <a:ext uri="{FF2B5EF4-FFF2-40B4-BE49-F238E27FC236}">
                <a16:creationId xmlns:a16="http://schemas.microsoft.com/office/drawing/2014/main" id="{5A2AF398-B47E-059F-FC99-F26EC54239E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633D035-1AAB-DB7D-AC55-3C4FDEED5298}"/>
              </a:ext>
            </a:extLst>
          </p:cNvPr>
          <p:cNvSpPr>
            <a:spLocks noGrp="1"/>
          </p:cNvSpPr>
          <p:nvPr>
            <p:ph type="sldNum" sz="quarter" idx="12"/>
          </p:nvPr>
        </p:nvSpPr>
        <p:spPr/>
        <p:txBody>
          <a:bodyPr/>
          <a:lstStyle/>
          <a:p>
            <a:fld id="{4219FEFB-BBF1-422D-AE8C-92F88E2A76A6}" type="slidenum">
              <a:rPr lang="en-US" smtClean="0"/>
              <a:t>‹#›</a:t>
            </a:fld>
            <a:endParaRPr lang="en-US"/>
          </a:p>
        </p:txBody>
      </p:sp>
    </p:spTree>
    <p:extLst>
      <p:ext uri="{BB962C8B-B14F-4D97-AF65-F5344CB8AC3E}">
        <p14:creationId xmlns:p14="http://schemas.microsoft.com/office/powerpoint/2010/main" val="380713063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711DB6-20D6-98CF-EAA3-06A1E933C41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0CE3B69-FEEB-6E6C-0A8F-E6FC66A592F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62CF4D5-5310-5D5F-6D8B-374F869019E7}"/>
              </a:ext>
            </a:extLst>
          </p:cNvPr>
          <p:cNvSpPr>
            <a:spLocks noGrp="1"/>
          </p:cNvSpPr>
          <p:nvPr>
            <p:ph type="dt" sz="half" idx="10"/>
          </p:nvPr>
        </p:nvSpPr>
        <p:spPr/>
        <p:txBody>
          <a:bodyPr/>
          <a:lstStyle/>
          <a:p>
            <a:fld id="{535A0004-BFBA-49D2-8C17-DFB3B4593E1B}" type="datetimeFigureOut">
              <a:rPr lang="en-US" smtClean="0"/>
              <a:t>3/4/2025</a:t>
            </a:fld>
            <a:endParaRPr lang="en-US"/>
          </a:p>
        </p:txBody>
      </p:sp>
      <p:sp>
        <p:nvSpPr>
          <p:cNvPr id="5" name="Footer Placeholder 4">
            <a:extLst>
              <a:ext uri="{FF2B5EF4-FFF2-40B4-BE49-F238E27FC236}">
                <a16:creationId xmlns:a16="http://schemas.microsoft.com/office/drawing/2014/main" id="{66ED275F-2266-C5DC-C640-CC228631DE4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C045466-0152-A466-813E-1CFBCECA2597}"/>
              </a:ext>
            </a:extLst>
          </p:cNvPr>
          <p:cNvSpPr>
            <a:spLocks noGrp="1"/>
          </p:cNvSpPr>
          <p:nvPr>
            <p:ph type="sldNum" sz="quarter" idx="12"/>
          </p:nvPr>
        </p:nvSpPr>
        <p:spPr/>
        <p:txBody>
          <a:bodyPr/>
          <a:lstStyle/>
          <a:p>
            <a:fld id="{4219FEFB-BBF1-422D-AE8C-92F88E2A76A6}" type="slidenum">
              <a:rPr lang="en-US" smtClean="0"/>
              <a:t>‹#›</a:t>
            </a:fld>
            <a:endParaRPr lang="en-US"/>
          </a:p>
        </p:txBody>
      </p:sp>
    </p:spTree>
    <p:extLst>
      <p:ext uri="{BB962C8B-B14F-4D97-AF65-F5344CB8AC3E}">
        <p14:creationId xmlns:p14="http://schemas.microsoft.com/office/powerpoint/2010/main" val="94306109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8F3EF1-F917-86DB-9150-8FE63404C45E}"/>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C9527F29-A651-AF9C-D0A6-CD25F065B8B9}"/>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CC7EE89-4367-5312-E697-557632E30E48}"/>
              </a:ext>
            </a:extLst>
          </p:cNvPr>
          <p:cNvSpPr>
            <a:spLocks noGrp="1"/>
          </p:cNvSpPr>
          <p:nvPr>
            <p:ph type="dt" sz="half" idx="10"/>
          </p:nvPr>
        </p:nvSpPr>
        <p:spPr/>
        <p:txBody>
          <a:bodyPr/>
          <a:lstStyle/>
          <a:p>
            <a:fld id="{535A0004-BFBA-49D2-8C17-DFB3B4593E1B}" type="datetimeFigureOut">
              <a:rPr lang="en-US" smtClean="0"/>
              <a:t>3/4/2025</a:t>
            </a:fld>
            <a:endParaRPr lang="en-US"/>
          </a:p>
        </p:txBody>
      </p:sp>
      <p:sp>
        <p:nvSpPr>
          <p:cNvPr id="5" name="Footer Placeholder 4">
            <a:extLst>
              <a:ext uri="{FF2B5EF4-FFF2-40B4-BE49-F238E27FC236}">
                <a16:creationId xmlns:a16="http://schemas.microsoft.com/office/drawing/2014/main" id="{59283D6C-F671-CCBD-34D4-E519B5B5BBF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AF3C8E5-8A1E-C6D8-334D-CE1388F473F7}"/>
              </a:ext>
            </a:extLst>
          </p:cNvPr>
          <p:cNvSpPr>
            <a:spLocks noGrp="1"/>
          </p:cNvSpPr>
          <p:nvPr>
            <p:ph type="sldNum" sz="quarter" idx="12"/>
          </p:nvPr>
        </p:nvSpPr>
        <p:spPr/>
        <p:txBody>
          <a:bodyPr/>
          <a:lstStyle/>
          <a:p>
            <a:fld id="{4219FEFB-BBF1-422D-AE8C-92F88E2A76A6}" type="slidenum">
              <a:rPr lang="en-US" smtClean="0"/>
              <a:t>‹#›</a:t>
            </a:fld>
            <a:endParaRPr lang="en-US"/>
          </a:p>
        </p:txBody>
      </p:sp>
    </p:spTree>
    <p:extLst>
      <p:ext uri="{BB962C8B-B14F-4D97-AF65-F5344CB8AC3E}">
        <p14:creationId xmlns:p14="http://schemas.microsoft.com/office/powerpoint/2010/main" val="311052908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27FE61-955F-9E47-77DD-7837EBA89A2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27AF795E-1375-633F-9258-704F186A30FA}"/>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B9C368B5-4041-C32F-5BD1-9FAA2394B6B6}"/>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ADAA989A-4844-933B-2DB8-B1EF75B96CAF}"/>
              </a:ext>
            </a:extLst>
          </p:cNvPr>
          <p:cNvSpPr>
            <a:spLocks noGrp="1"/>
          </p:cNvSpPr>
          <p:nvPr>
            <p:ph type="dt" sz="half" idx="10"/>
          </p:nvPr>
        </p:nvSpPr>
        <p:spPr/>
        <p:txBody>
          <a:bodyPr/>
          <a:lstStyle/>
          <a:p>
            <a:fld id="{535A0004-BFBA-49D2-8C17-DFB3B4593E1B}" type="datetimeFigureOut">
              <a:rPr lang="en-US" smtClean="0"/>
              <a:t>3/4/2025</a:t>
            </a:fld>
            <a:endParaRPr lang="en-US"/>
          </a:p>
        </p:txBody>
      </p:sp>
      <p:sp>
        <p:nvSpPr>
          <p:cNvPr id="6" name="Footer Placeholder 5">
            <a:extLst>
              <a:ext uri="{FF2B5EF4-FFF2-40B4-BE49-F238E27FC236}">
                <a16:creationId xmlns:a16="http://schemas.microsoft.com/office/drawing/2014/main" id="{5A8CB203-4F5A-44E6-1A56-009066F5EB7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C807C55-DEFF-145E-369D-3EE080C45ABD}"/>
              </a:ext>
            </a:extLst>
          </p:cNvPr>
          <p:cNvSpPr>
            <a:spLocks noGrp="1"/>
          </p:cNvSpPr>
          <p:nvPr>
            <p:ph type="sldNum" sz="quarter" idx="12"/>
          </p:nvPr>
        </p:nvSpPr>
        <p:spPr/>
        <p:txBody>
          <a:bodyPr/>
          <a:lstStyle/>
          <a:p>
            <a:fld id="{4219FEFB-BBF1-422D-AE8C-92F88E2A76A6}" type="slidenum">
              <a:rPr lang="en-US" smtClean="0"/>
              <a:t>‹#›</a:t>
            </a:fld>
            <a:endParaRPr lang="en-US"/>
          </a:p>
        </p:txBody>
      </p:sp>
    </p:spTree>
    <p:extLst>
      <p:ext uri="{BB962C8B-B14F-4D97-AF65-F5344CB8AC3E}">
        <p14:creationId xmlns:p14="http://schemas.microsoft.com/office/powerpoint/2010/main" val="122016904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945C9E-3D71-4AD0-DDB0-0299B8DA27C0}"/>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73079006-EA57-A459-981B-C0C923556E5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CD86968D-6257-BE24-0B8B-94DB331393B7}"/>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B51DC2CC-6559-3BC9-D558-717AAE04639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BF02D391-2822-F67F-8276-D99A899A6BAE}"/>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2860749E-EBC7-B53C-483E-2B9F89C00135}"/>
              </a:ext>
            </a:extLst>
          </p:cNvPr>
          <p:cNvSpPr>
            <a:spLocks noGrp="1"/>
          </p:cNvSpPr>
          <p:nvPr>
            <p:ph type="dt" sz="half" idx="10"/>
          </p:nvPr>
        </p:nvSpPr>
        <p:spPr/>
        <p:txBody>
          <a:bodyPr/>
          <a:lstStyle/>
          <a:p>
            <a:fld id="{535A0004-BFBA-49D2-8C17-DFB3B4593E1B}" type="datetimeFigureOut">
              <a:rPr lang="en-US" smtClean="0"/>
              <a:t>3/4/2025</a:t>
            </a:fld>
            <a:endParaRPr lang="en-US"/>
          </a:p>
        </p:txBody>
      </p:sp>
      <p:sp>
        <p:nvSpPr>
          <p:cNvPr id="8" name="Footer Placeholder 7">
            <a:extLst>
              <a:ext uri="{FF2B5EF4-FFF2-40B4-BE49-F238E27FC236}">
                <a16:creationId xmlns:a16="http://schemas.microsoft.com/office/drawing/2014/main" id="{F5D1D0E9-8407-9214-4844-5A911E51BF68}"/>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3D988B15-955B-479F-0CC6-BE7921EC84C7}"/>
              </a:ext>
            </a:extLst>
          </p:cNvPr>
          <p:cNvSpPr>
            <a:spLocks noGrp="1"/>
          </p:cNvSpPr>
          <p:nvPr>
            <p:ph type="sldNum" sz="quarter" idx="12"/>
          </p:nvPr>
        </p:nvSpPr>
        <p:spPr/>
        <p:txBody>
          <a:bodyPr/>
          <a:lstStyle/>
          <a:p>
            <a:fld id="{4219FEFB-BBF1-422D-AE8C-92F88E2A76A6}" type="slidenum">
              <a:rPr lang="en-US" smtClean="0"/>
              <a:t>‹#›</a:t>
            </a:fld>
            <a:endParaRPr lang="en-US"/>
          </a:p>
        </p:txBody>
      </p:sp>
    </p:spTree>
    <p:extLst>
      <p:ext uri="{BB962C8B-B14F-4D97-AF65-F5344CB8AC3E}">
        <p14:creationId xmlns:p14="http://schemas.microsoft.com/office/powerpoint/2010/main" val="357157122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5EB6B8-A5BE-529C-9F36-C38B472B5421}"/>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4067CC8B-1901-2547-F54B-F62A5D73421A}"/>
              </a:ext>
            </a:extLst>
          </p:cNvPr>
          <p:cNvSpPr>
            <a:spLocks noGrp="1"/>
          </p:cNvSpPr>
          <p:nvPr>
            <p:ph type="dt" sz="half" idx="10"/>
          </p:nvPr>
        </p:nvSpPr>
        <p:spPr/>
        <p:txBody>
          <a:bodyPr/>
          <a:lstStyle/>
          <a:p>
            <a:fld id="{535A0004-BFBA-49D2-8C17-DFB3B4593E1B}" type="datetimeFigureOut">
              <a:rPr lang="en-US" smtClean="0"/>
              <a:t>3/4/2025</a:t>
            </a:fld>
            <a:endParaRPr lang="en-US"/>
          </a:p>
        </p:txBody>
      </p:sp>
      <p:sp>
        <p:nvSpPr>
          <p:cNvPr id="4" name="Footer Placeholder 3">
            <a:extLst>
              <a:ext uri="{FF2B5EF4-FFF2-40B4-BE49-F238E27FC236}">
                <a16:creationId xmlns:a16="http://schemas.microsoft.com/office/drawing/2014/main" id="{0EF2C693-9737-316C-2DD6-0EE284021A59}"/>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DFC6121F-7403-8CD2-65EB-59C032D1015A}"/>
              </a:ext>
            </a:extLst>
          </p:cNvPr>
          <p:cNvSpPr>
            <a:spLocks noGrp="1"/>
          </p:cNvSpPr>
          <p:nvPr>
            <p:ph type="sldNum" sz="quarter" idx="12"/>
          </p:nvPr>
        </p:nvSpPr>
        <p:spPr/>
        <p:txBody>
          <a:bodyPr/>
          <a:lstStyle/>
          <a:p>
            <a:fld id="{4219FEFB-BBF1-422D-AE8C-92F88E2A76A6}" type="slidenum">
              <a:rPr lang="en-US" smtClean="0"/>
              <a:t>‹#›</a:t>
            </a:fld>
            <a:endParaRPr lang="en-US"/>
          </a:p>
        </p:txBody>
      </p:sp>
    </p:spTree>
    <p:extLst>
      <p:ext uri="{BB962C8B-B14F-4D97-AF65-F5344CB8AC3E}">
        <p14:creationId xmlns:p14="http://schemas.microsoft.com/office/powerpoint/2010/main" val="170329008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C97D71C-D302-0ABC-F5AA-68BA4B41345A}"/>
              </a:ext>
            </a:extLst>
          </p:cNvPr>
          <p:cNvSpPr>
            <a:spLocks noGrp="1"/>
          </p:cNvSpPr>
          <p:nvPr>
            <p:ph type="dt" sz="half" idx="10"/>
          </p:nvPr>
        </p:nvSpPr>
        <p:spPr/>
        <p:txBody>
          <a:bodyPr/>
          <a:lstStyle/>
          <a:p>
            <a:fld id="{535A0004-BFBA-49D2-8C17-DFB3B4593E1B}" type="datetimeFigureOut">
              <a:rPr lang="en-US" smtClean="0"/>
              <a:t>3/4/2025</a:t>
            </a:fld>
            <a:endParaRPr lang="en-US"/>
          </a:p>
        </p:txBody>
      </p:sp>
      <p:sp>
        <p:nvSpPr>
          <p:cNvPr id="3" name="Footer Placeholder 2">
            <a:extLst>
              <a:ext uri="{FF2B5EF4-FFF2-40B4-BE49-F238E27FC236}">
                <a16:creationId xmlns:a16="http://schemas.microsoft.com/office/drawing/2014/main" id="{03E2D948-9112-1ED6-76BF-073AA1FD4D26}"/>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641B7ABD-1C22-5FE0-8DFC-401B06341848}"/>
              </a:ext>
            </a:extLst>
          </p:cNvPr>
          <p:cNvSpPr>
            <a:spLocks noGrp="1"/>
          </p:cNvSpPr>
          <p:nvPr>
            <p:ph type="sldNum" sz="quarter" idx="12"/>
          </p:nvPr>
        </p:nvSpPr>
        <p:spPr/>
        <p:txBody>
          <a:bodyPr/>
          <a:lstStyle/>
          <a:p>
            <a:fld id="{4219FEFB-BBF1-422D-AE8C-92F88E2A76A6}" type="slidenum">
              <a:rPr lang="en-US" smtClean="0"/>
              <a:t>‹#›</a:t>
            </a:fld>
            <a:endParaRPr lang="en-US"/>
          </a:p>
        </p:txBody>
      </p:sp>
    </p:spTree>
    <p:extLst>
      <p:ext uri="{BB962C8B-B14F-4D97-AF65-F5344CB8AC3E}">
        <p14:creationId xmlns:p14="http://schemas.microsoft.com/office/powerpoint/2010/main" val="329700901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6ECCC9-CC45-4E5B-C499-67D3E71CBAA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3C641DC5-DF82-C165-CC22-F91A98D53B0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39AEDBD4-A74B-FEEB-BA6A-91EFA7BCAF7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2A6E3A7-8D35-1878-32BB-984D9EF4F392}"/>
              </a:ext>
            </a:extLst>
          </p:cNvPr>
          <p:cNvSpPr>
            <a:spLocks noGrp="1"/>
          </p:cNvSpPr>
          <p:nvPr>
            <p:ph type="dt" sz="half" idx="10"/>
          </p:nvPr>
        </p:nvSpPr>
        <p:spPr/>
        <p:txBody>
          <a:bodyPr/>
          <a:lstStyle/>
          <a:p>
            <a:fld id="{535A0004-BFBA-49D2-8C17-DFB3B4593E1B}" type="datetimeFigureOut">
              <a:rPr lang="en-US" smtClean="0"/>
              <a:t>3/4/2025</a:t>
            </a:fld>
            <a:endParaRPr lang="en-US"/>
          </a:p>
        </p:txBody>
      </p:sp>
      <p:sp>
        <p:nvSpPr>
          <p:cNvPr id="6" name="Footer Placeholder 5">
            <a:extLst>
              <a:ext uri="{FF2B5EF4-FFF2-40B4-BE49-F238E27FC236}">
                <a16:creationId xmlns:a16="http://schemas.microsoft.com/office/drawing/2014/main" id="{7C7E78FA-9081-0E2D-D195-2E1886960DA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FF039EF-5763-7663-39F7-ABBDAF6FCFAE}"/>
              </a:ext>
            </a:extLst>
          </p:cNvPr>
          <p:cNvSpPr>
            <a:spLocks noGrp="1"/>
          </p:cNvSpPr>
          <p:nvPr>
            <p:ph type="sldNum" sz="quarter" idx="12"/>
          </p:nvPr>
        </p:nvSpPr>
        <p:spPr/>
        <p:txBody>
          <a:bodyPr/>
          <a:lstStyle/>
          <a:p>
            <a:fld id="{4219FEFB-BBF1-422D-AE8C-92F88E2A76A6}" type="slidenum">
              <a:rPr lang="en-US" smtClean="0"/>
              <a:t>‹#›</a:t>
            </a:fld>
            <a:endParaRPr lang="en-US"/>
          </a:p>
        </p:txBody>
      </p:sp>
    </p:spTree>
    <p:extLst>
      <p:ext uri="{BB962C8B-B14F-4D97-AF65-F5344CB8AC3E}">
        <p14:creationId xmlns:p14="http://schemas.microsoft.com/office/powerpoint/2010/main" val="6659731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7CE7C7-6909-CD5E-98EC-4AE4FA87CF3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743D4DB7-F112-57F3-BA7D-4D8C8D443E5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7AA6F499-1758-C463-3730-40A20CC7610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3250EF5-D543-165E-B252-97D7AED6EA1D}"/>
              </a:ext>
            </a:extLst>
          </p:cNvPr>
          <p:cNvSpPr>
            <a:spLocks noGrp="1"/>
          </p:cNvSpPr>
          <p:nvPr>
            <p:ph type="dt" sz="half" idx="10"/>
          </p:nvPr>
        </p:nvSpPr>
        <p:spPr/>
        <p:txBody>
          <a:bodyPr/>
          <a:lstStyle/>
          <a:p>
            <a:fld id="{535A0004-BFBA-49D2-8C17-DFB3B4593E1B}" type="datetimeFigureOut">
              <a:rPr lang="en-US" smtClean="0"/>
              <a:t>3/4/2025</a:t>
            </a:fld>
            <a:endParaRPr lang="en-US"/>
          </a:p>
        </p:txBody>
      </p:sp>
      <p:sp>
        <p:nvSpPr>
          <p:cNvPr id="6" name="Footer Placeholder 5">
            <a:extLst>
              <a:ext uri="{FF2B5EF4-FFF2-40B4-BE49-F238E27FC236}">
                <a16:creationId xmlns:a16="http://schemas.microsoft.com/office/drawing/2014/main" id="{177A3EB4-2A80-0D95-BFF9-70BAC16E2B7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5D4996A-C1C6-A13E-E87E-D28F587EAFCF}"/>
              </a:ext>
            </a:extLst>
          </p:cNvPr>
          <p:cNvSpPr>
            <a:spLocks noGrp="1"/>
          </p:cNvSpPr>
          <p:nvPr>
            <p:ph type="sldNum" sz="quarter" idx="12"/>
          </p:nvPr>
        </p:nvSpPr>
        <p:spPr/>
        <p:txBody>
          <a:bodyPr/>
          <a:lstStyle/>
          <a:p>
            <a:fld id="{4219FEFB-BBF1-422D-AE8C-92F88E2A76A6}" type="slidenum">
              <a:rPr lang="en-US" smtClean="0"/>
              <a:t>‹#›</a:t>
            </a:fld>
            <a:endParaRPr lang="en-US"/>
          </a:p>
        </p:txBody>
      </p:sp>
    </p:spTree>
    <p:extLst>
      <p:ext uri="{BB962C8B-B14F-4D97-AF65-F5344CB8AC3E}">
        <p14:creationId xmlns:p14="http://schemas.microsoft.com/office/powerpoint/2010/main" val="116322121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7FC0777-507C-89D7-D3B4-66E300841B6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8AF7DCD7-5218-AB5A-C559-34D41469C9C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FD424CB-E79E-438D-3ADD-806F9F9C35A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535A0004-BFBA-49D2-8C17-DFB3B4593E1B}" type="datetimeFigureOut">
              <a:rPr lang="en-US" smtClean="0"/>
              <a:t>3/4/2025</a:t>
            </a:fld>
            <a:endParaRPr lang="en-US"/>
          </a:p>
        </p:txBody>
      </p:sp>
      <p:sp>
        <p:nvSpPr>
          <p:cNvPr id="5" name="Footer Placeholder 4">
            <a:extLst>
              <a:ext uri="{FF2B5EF4-FFF2-40B4-BE49-F238E27FC236}">
                <a16:creationId xmlns:a16="http://schemas.microsoft.com/office/drawing/2014/main" id="{BDD8D17B-AD88-769A-50A0-95D48D6F1D1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A12D4A2A-C4E3-140A-2433-9119E50A374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4219FEFB-BBF1-422D-AE8C-92F88E2A76A6}" type="slidenum">
              <a:rPr lang="en-US" smtClean="0"/>
              <a:t>‹#›</a:t>
            </a:fld>
            <a:endParaRPr lang="en-US"/>
          </a:p>
        </p:txBody>
      </p:sp>
    </p:spTree>
    <p:extLst>
      <p:ext uri="{BB962C8B-B14F-4D97-AF65-F5344CB8AC3E}">
        <p14:creationId xmlns:p14="http://schemas.microsoft.com/office/powerpoint/2010/main" val="299863291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image" Target="../media/image1.png"/><Relationship Id="rId7" Type="http://schemas.openxmlformats.org/officeDocument/2006/relationships/hyperlink" Target="https://thevab.com/insight/show-me-the-money" TargetMode="External"/><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2.png"/><Relationship Id="rId5" Type="http://schemas.openxmlformats.org/officeDocument/2006/relationships/hyperlink" Target="https://thevab.com/signin?utm_source=grab-and-go&amp;utm_medium=vab-insights&amp;utm_campaign=" TargetMode="External"/><Relationship Id="rId4" Type="http://schemas.openxmlformats.org/officeDocument/2006/relationships/hyperlink" Target="https://thevab.com/insights"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1ED781-C0C6-EF25-6277-4D5F52CD442B}"/>
            </a:ext>
          </a:extLst>
        </p:cNvPr>
        <p:cNvGrpSpPr/>
        <p:nvPr/>
      </p:nvGrpSpPr>
      <p:grpSpPr>
        <a:xfrm>
          <a:off x="0" y="0"/>
          <a:ext cx="0" cy="0"/>
          <a:chOff x="0" y="0"/>
          <a:chExt cx="0" cy="0"/>
        </a:xfrm>
      </p:grpSpPr>
      <p:sp>
        <p:nvSpPr>
          <p:cNvPr id="4" name="Rectangle 3">
            <a:extLst>
              <a:ext uri="{FF2B5EF4-FFF2-40B4-BE49-F238E27FC236}">
                <a16:creationId xmlns:a16="http://schemas.microsoft.com/office/drawing/2014/main" id="{3A9D2698-EDAF-44E9-E543-CA07F65A0866}"/>
              </a:ext>
            </a:extLst>
          </p:cNvPr>
          <p:cNvSpPr/>
          <p:nvPr/>
        </p:nvSpPr>
        <p:spPr>
          <a:xfrm>
            <a:off x="0" y="1765230"/>
            <a:ext cx="12191999" cy="5103920"/>
          </a:xfrm>
          <a:prstGeom prst="rect">
            <a:avLst/>
          </a:prstGeom>
          <a:solidFill>
            <a:srgbClr val="E2E8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 name="Rectangle 8">
            <a:extLst>
              <a:ext uri="{FF2B5EF4-FFF2-40B4-BE49-F238E27FC236}">
                <a16:creationId xmlns:a16="http://schemas.microsoft.com/office/drawing/2014/main" id="{EF4AC95F-E3C1-ABB6-6C24-45A48B45303E}"/>
              </a:ext>
            </a:extLst>
          </p:cNvPr>
          <p:cNvSpPr/>
          <p:nvPr/>
        </p:nvSpPr>
        <p:spPr>
          <a:xfrm>
            <a:off x="-1" y="0"/>
            <a:ext cx="3061253" cy="328378"/>
          </a:xfrm>
          <a:prstGeom prst="rect">
            <a:avLst/>
          </a:prstGeom>
          <a:solidFill>
            <a:srgbClr val="1B1464"/>
          </a:solidFill>
          <a:ln>
            <a:solidFill>
              <a:srgbClr val="1B14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white"/>
                </a:solidFill>
                <a:effectLst/>
                <a:uLnTx/>
                <a:uFillTx/>
                <a:latin typeface="Helvetica" panose="020B0604020202020204" pitchFamily="34" charset="0"/>
                <a:ea typeface="+mn-ea"/>
                <a:cs typeface="Helvetica" panose="020B0604020202020204" pitchFamily="34" charset="0"/>
              </a:rPr>
              <a:t>Moviegoer Annual Expenditures by Demo</a:t>
            </a:r>
          </a:p>
        </p:txBody>
      </p:sp>
      <p:sp>
        <p:nvSpPr>
          <p:cNvPr id="12" name="Rectangle 11">
            <a:extLst>
              <a:ext uri="{FF2B5EF4-FFF2-40B4-BE49-F238E27FC236}">
                <a16:creationId xmlns:a16="http://schemas.microsoft.com/office/drawing/2014/main" id="{FB4C1860-7645-3A39-824C-2FE52AB715D9}"/>
              </a:ext>
            </a:extLst>
          </p:cNvPr>
          <p:cNvSpPr/>
          <p:nvPr/>
        </p:nvSpPr>
        <p:spPr>
          <a:xfrm>
            <a:off x="10267952" y="0"/>
            <a:ext cx="1924048" cy="1671565"/>
          </a:xfrm>
          <a:prstGeom prst="rect">
            <a:avLst/>
          </a:prstGeom>
          <a:noFill/>
          <a:ln w="28575">
            <a:solidFill>
              <a:srgbClr val="ED3C8D"/>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pic>
        <p:nvPicPr>
          <p:cNvPr id="13" name="Picture 12">
            <a:extLst>
              <a:ext uri="{FF2B5EF4-FFF2-40B4-BE49-F238E27FC236}">
                <a16:creationId xmlns:a16="http://schemas.microsoft.com/office/drawing/2014/main" id="{B061ED09-7596-0307-1A9E-AF94865901EC}"/>
              </a:ext>
            </a:extLst>
          </p:cNvPr>
          <p:cNvPicPr>
            <a:picLocks noChangeAspect="1"/>
          </p:cNvPicPr>
          <p:nvPr/>
        </p:nvPicPr>
        <p:blipFill rotWithShape="1">
          <a:blip r:embed="rId3" cstate="hqprint">
            <a:extLst>
              <a:ext uri="{28A0092B-C50C-407E-A947-70E740481C1C}">
                <a14:useLocalDpi xmlns:a14="http://schemas.microsoft.com/office/drawing/2010/main"/>
              </a:ext>
            </a:extLst>
          </a:blip>
          <a:srcRect r="-1"/>
          <a:stretch/>
        </p:blipFill>
        <p:spPr>
          <a:xfrm>
            <a:off x="483207" y="6519043"/>
            <a:ext cx="11708793" cy="350107"/>
          </a:xfrm>
          <a:prstGeom prst="rect">
            <a:avLst/>
          </a:prstGeom>
        </p:spPr>
      </p:pic>
      <p:sp>
        <p:nvSpPr>
          <p:cNvPr id="14" name="Rectangle 13">
            <a:extLst>
              <a:ext uri="{FF2B5EF4-FFF2-40B4-BE49-F238E27FC236}">
                <a16:creationId xmlns:a16="http://schemas.microsoft.com/office/drawing/2014/main" id="{3F5549C1-28C5-92E0-1B5E-59D28EDA11B3}"/>
              </a:ext>
            </a:extLst>
          </p:cNvPr>
          <p:cNvSpPr/>
          <p:nvPr/>
        </p:nvSpPr>
        <p:spPr>
          <a:xfrm>
            <a:off x="483207" y="6533170"/>
            <a:ext cx="11687274" cy="369332"/>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sng" strike="noStrike" kern="1200" cap="none" spc="150" normalizeH="0" baseline="0" noProof="0">
                <a:ln>
                  <a:noFill/>
                </a:ln>
                <a:solidFill>
                  <a:srgbClr val="00BFF2"/>
                </a:solidFill>
                <a:effectLst/>
                <a:uLnTx/>
                <a:uFillTx/>
                <a:latin typeface="Helvetica" pitchFamily="2" charset="0"/>
                <a:ea typeface="Open Sans" panose="020B0606030504020204" pitchFamily="34" charset="0"/>
                <a:cs typeface="Open Sans" panose="020B0606030504020204" pitchFamily="34" charset="0"/>
                <a:hlinkClick r:id="rId4">
                  <a:extLst>
                    <a:ext uri="{A12FA001-AC4F-418D-AE19-62706E023703}">
                      <ahyp:hlinkClr xmlns:ahyp="http://schemas.microsoft.com/office/drawing/2018/hyperlinkcolor" val="tx"/>
                    </a:ext>
                  </a:extLst>
                </a:hlinkClick>
              </a:rPr>
              <a:t>theVAB.com/insights</a:t>
            </a:r>
            <a:endParaRPr kumimoji="0" lang="en-US" sz="1800" b="1" i="0" u="sng" strike="noStrike" kern="1200" cap="none" spc="150" normalizeH="0" baseline="0" noProof="0">
              <a:ln>
                <a:noFill/>
              </a:ln>
              <a:solidFill>
                <a:srgbClr val="00BFF2"/>
              </a:solidFill>
              <a:effectLst/>
              <a:uLnTx/>
              <a:uFillTx/>
              <a:latin typeface="Helvetica" pitchFamily="2" charset="0"/>
              <a:ea typeface="Open Sans" panose="020B0606030504020204" pitchFamily="34" charset="0"/>
              <a:cs typeface="Open Sans" panose="020B0606030504020204" pitchFamily="34" charset="0"/>
            </a:endParaRPr>
          </a:p>
        </p:txBody>
      </p:sp>
      <p:sp>
        <p:nvSpPr>
          <p:cNvPr id="16" name="Rectangle 15">
            <a:extLst>
              <a:ext uri="{FF2B5EF4-FFF2-40B4-BE49-F238E27FC236}">
                <a16:creationId xmlns:a16="http://schemas.microsoft.com/office/drawing/2014/main" id="{C973B882-9D9B-10DC-3AF4-F6CD50DFC180}"/>
              </a:ext>
            </a:extLst>
          </p:cNvPr>
          <p:cNvSpPr/>
          <p:nvPr/>
        </p:nvSpPr>
        <p:spPr>
          <a:xfrm>
            <a:off x="124718" y="527717"/>
            <a:ext cx="10291822" cy="892552"/>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600" b="1" i="0" u="none" strike="noStrike" kern="1200" cap="none" spc="0" normalizeH="0" baseline="0" noProof="0">
                <a:ln>
                  <a:noFill/>
                </a:ln>
                <a:solidFill>
                  <a:srgbClr val="1B1464"/>
                </a:solidFill>
                <a:effectLst/>
                <a:uLnTx/>
                <a:uFillTx/>
                <a:latin typeface="Helvetica" pitchFamily="2" charset="0"/>
                <a:ea typeface="+mn-ea"/>
                <a:cs typeface="+mn-cs"/>
              </a:rPr>
              <a:t>Moviegoers are highly desirable consumers who spend much more than non-moviegoers across a variety of categories</a:t>
            </a:r>
          </a:p>
        </p:txBody>
      </p:sp>
      <p:pic>
        <p:nvPicPr>
          <p:cNvPr id="2" name="Picture 2">
            <a:hlinkClick r:id="rId5"/>
            <a:extLst>
              <a:ext uri="{FF2B5EF4-FFF2-40B4-BE49-F238E27FC236}">
                <a16:creationId xmlns:a16="http://schemas.microsoft.com/office/drawing/2014/main" id="{718C8073-BDC6-1EA0-F5EE-6C8692D0DB47}"/>
              </a:ext>
            </a:extLst>
          </p:cNvPr>
          <p:cNvPicPr>
            <a:picLocks noChangeAspect="1" noChangeArrowheads="1"/>
          </p:cNvPicPr>
          <p:nvPr/>
        </p:nvPicPr>
        <p:blipFill rotWithShape="1">
          <a:blip r:embed="rId6" cstate="hqprint">
            <a:extLst>
              <a:ext uri="{28A0092B-C50C-407E-A947-70E740481C1C}">
                <a14:useLocalDpi xmlns:a14="http://schemas.microsoft.com/office/drawing/2010/main"/>
              </a:ext>
            </a:extLst>
          </a:blip>
          <a:srcRect l="8627" t="8925" r="8225" b="7734"/>
          <a:stretch/>
        </p:blipFill>
        <p:spPr bwMode="auto">
          <a:xfrm>
            <a:off x="10676741" y="521763"/>
            <a:ext cx="1106470" cy="1109038"/>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06C239BC-0A36-673E-93AA-587628D4975A}"/>
              </a:ext>
            </a:extLst>
          </p:cNvPr>
          <p:cNvSpPr txBox="1"/>
          <p:nvPr/>
        </p:nvSpPr>
        <p:spPr>
          <a:xfrm>
            <a:off x="10267952" y="26057"/>
            <a:ext cx="1924048" cy="40011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a:ln>
                  <a:noFill/>
                </a:ln>
                <a:solidFill>
                  <a:srgbClr val="ED3C8D"/>
                </a:solidFill>
                <a:effectLst/>
                <a:uLnTx/>
                <a:uFillTx/>
                <a:latin typeface="Helvetica" panose="020B0604020202020204" pitchFamily="34" charset="0"/>
                <a:ea typeface="+mn-ea"/>
                <a:cs typeface="Helvetica" panose="020B0604020202020204" pitchFamily="34" charset="0"/>
              </a:rPr>
              <a:t>Scan or click to access more cinema insights</a:t>
            </a:r>
          </a:p>
        </p:txBody>
      </p:sp>
      <p:sp>
        <p:nvSpPr>
          <p:cNvPr id="24" name="TextBox 23">
            <a:hlinkClick r:id="rId7"/>
            <a:extLst>
              <a:ext uri="{FF2B5EF4-FFF2-40B4-BE49-F238E27FC236}">
                <a16:creationId xmlns:a16="http://schemas.microsoft.com/office/drawing/2014/main" id="{23C52E70-A8CB-FE82-1E1A-6794233203A2}"/>
              </a:ext>
            </a:extLst>
          </p:cNvPr>
          <p:cNvSpPr txBox="1">
            <a:spLocks/>
          </p:cNvSpPr>
          <p:nvPr/>
        </p:nvSpPr>
        <p:spPr>
          <a:xfrm>
            <a:off x="-10272" y="6243837"/>
            <a:ext cx="12202272" cy="276999"/>
          </a:xfrm>
          <a:prstGeom prst="rect">
            <a:avLst/>
          </a:prstGeom>
          <a:solidFill>
            <a:srgbClr val="ED3C8D"/>
          </a:solidFill>
          <a:ln>
            <a:solidFill>
              <a:schemeClr val="bg1"/>
            </a:solid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1" strike="noStrike" kern="1200" cap="none" spc="0" normalizeH="0" baseline="0" noProof="0">
                <a:ln>
                  <a:noFill/>
                </a:ln>
                <a:solidFill>
                  <a:prstClr val="white"/>
                </a:solidFill>
                <a:effectLst/>
                <a:uLnTx/>
                <a:uFillTx/>
                <a:latin typeface="Helvetica" panose="020B0604020202020204" pitchFamily="34" charset="0"/>
                <a:ea typeface="+mn-ea"/>
                <a:cs typeface="Helvetica" panose="020B0604020202020204" pitchFamily="34" charset="0"/>
              </a:rPr>
              <a:t>Click here to download the full report , </a:t>
            </a:r>
            <a:r>
              <a:rPr kumimoji="0" lang="en-US" sz="1200" b="1" i="1" strike="noStrike" kern="1200" cap="none" spc="0" normalizeH="0" baseline="0" noProof="0">
                <a:ln>
                  <a:noFill/>
                </a:ln>
                <a:solidFill>
                  <a:srgbClr val="FFE600"/>
                </a:solidFill>
                <a:effectLst/>
                <a:uLnTx/>
                <a:uFillTx/>
                <a:latin typeface="Helvetica" panose="020B0604020202020204" pitchFamily="34" charset="0"/>
                <a:ea typeface="+mn-ea"/>
                <a:cs typeface="Helvetica" panose="020B0604020202020204" pitchFamily="34" charset="0"/>
              </a:rPr>
              <a:t>‘Show Me the Money,’ </a:t>
            </a:r>
            <a:r>
              <a:rPr kumimoji="0" lang="en-US" sz="1200" b="1" i="1" strike="noStrike" kern="1200" cap="none" spc="0" normalizeH="0" baseline="0" noProof="0">
                <a:ln>
                  <a:noFill/>
                </a:ln>
                <a:solidFill>
                  <a:schemeClr val="bg1"/>
                </a:solidFill>
                <a:effectLst/>
                <a:uLnTx/>
                <a:uFillTx/>
                <a:latin typeface="Helvetica" panose="020B0604020202020204" pitchFamily="34" charset="0"/>
                <a:ea typeface="+mn-ea"/>
                <a:cs typeface="Helvetica" panose="020B0604020202020204" pitchFamily="34" charset="0"/>
              </a:rPr>
              <a:t>to see detailed expenditures across each category</a:t>
            </a:r>
          </a:p>
        </p:txBody>
      </p:sp>
      <p:sp>
        <p:nvSpPr>
          <p:cNvPr id="25" name="TextBox 24">
            <a:extLst>
              <a:ext uri="{FF2B5EF4-FFF2-40B4-BE49-F238E27FC236}">
                <a16:creationId xmlns:a16="http://schemas.microsoft.com/office/drawing/2014/main" id="{2C64D990-CC3D-8A88-6CF3-61FC27B101A3}"/>
              </a:ext>
            </a:extLst>
          </p:cNvPr>
          <p:cNvSpPr txBox="1"/>
          <p:nvPr/>
        </p:nvSpPr>
        <p:spPr>
          <a:xfrm>
            <a:off x="472838" y="5800199"/>
            <a:ext cx="11687274" cy="461665"/>
          </a:xfrm>
          <a:prstGeom prst="rect">
            <a:avLst/>
          </a:prstGeom>
          <a:noFill/>
        </p:spPr>
        <p:txBody>
          <a:bodyPr wrap="square" rtlCol="0">
            <a:spAutoFit/>
          </a:bodyPr>
          <a:lstStyle/>
          <a:p>
            <a:pPr lvl="0">
              <a:defRPr/>
            </a:pPr>
            <a:r>
              <a:rPr kumimoji="0" lang="en-US" sz="800" b="0" i="0" u="none" strike="noStrike" kern="1200" cap="none" spc="0" normalizeH="0" baseline="0" noProof="0">
                <a:ln>
                  <a:noFill/>
                </a:ln>
                <a:solidFill>
                  <a:srgbClr val="1B1464"/>
                </a:solidFill>
                <a:effectLst/>
                <a:uLnTx/>
                <a:uFillTx/>
                <a:latin typeface="Helvetica" panose="020B0403020202020204" pitchFamily="34" charset="0"/>
                <a:ea typeface="Open Sans" panose="020B0606030504020204" pitchFamily="34" charset="0"/>
                <a:cs typeface="Open Sans" panose="020B0606030504020204" pitchFamily="34" charset="0"/>
              </a:rPr>
              <a:t>Source: VAB analysis of MRI-Simmons Spring 2024 Doublebase Study, A18+. </a:t>
            </a:r>
            <a:r>
              <a:rPr lang="en-US" sz="800">
                <a:solidFill>
                  <a:srgbClr val="1B1464"/>
                </a:solidFill>
                <a:latin typeface="Helvetica" panose="020B0403020202020204" pitchFamily="34" charset="0"/>
                <a:ea typeface="Open Sans" panose="020B0606030504020204" pitchFamily="34" charset="0"/>
                <a:cs typeface="Open Sans" panose="020B0606030504020204" pitchFamily="34" charset="0"/>
              </a:rPr>
              <a:t>‘Non-Moviegoer’ = Has not gone to the movies in the last 12 months; </a:t>
            </a:r>
            <a:r>
              <a:rPr kumimoji="0" lang="en-US" sz="800" b="0" i="0" u="none" strike="noStrike" kern="1200" cap="none" spc="0" normalizeH="0" baseline="0" noProof="0">
                <a:ln>
                  <a:noFill/>
                </a:ln>
                <a:solidFill>
                  <a:srgbClr val="1B1464"/>
                </a:solidFill>
                <a:effectLst/>
                <a:uLnTx/>
                <a:uFillTx/>
                <a:latin typeface="Helvetica" panose="020B0403020202020204" pitchFamily="34" charset="0"/>
                <a:ea typeface="Open Sans" panose="020B0606030504020204" pitchFamily="34" charset="0"/>
                <a:cs typeface="Open Sans" panose="020B0606030504020204" pitchFamily="34" charset="0"/>
              </a:rPr>
              <a:t>‘Moviegoer’ = Attended a movie in the last 12 months; ‘Frequent Moviegoer’ = Attend a movie at least once a month</a:t>
            </a:r>
            <a:r>
              <a:rPr lang="en-US" sz="800">
                <a:solidFill>
                  <a:srgbClr val="1B1464"/>
                </a:solidFill>
                <a:latin typeface="Helvetica" panose="020B0403020202020204" pitchFamily="34" charset="0"/>
                <a:ea typeface="Open Sans" panose="020B0606030504020204" pitchFamily="34" charset="0"/>
                <a:cs typeface="Open Sans" panose="020B0606030504020204" pitchFamily="34" charset="0"/>
              </a:rPr>
              <a:t>. *</a:t>
            </a:r>
            <a:r>
              <a:rPr lang="en-US" sz="800" b="1" u="sng">
                <a:solidFill>
                  <a:srgbClr val="1B1464"/>
                </a:solidFill>
                <a:latin typeface="Helvetica" panose="020B0403020202020204" pitchFamily="34" charset="0"/>
                <a:ea typeface="Open Sans" panose="020B0606030504020204" pitchFamily="34" charset="0"/>
                <a:cs typeface="Open Sans" panose="020B0606030504020204" pitchFamily="34" charset="0"/>
              </a:rPr>
              <a:t>’Financial’ category is excluded from the total</a:t>
            </a:r>
            <a:r>
              <a:rPr lang="en-US" sz="800" b="1">
                <a:solidFill>
                  <a:srgbClr val="1B1464"/>
                </a:solidFill>
                <a:latin typeface="Helvetica" panose="020B0403020202020204" pitchFamily="34" charset="0"/>
                <a:ea typeface="Open Sans" panose="020B0606030504020204" pitchFamily="34" charset="0"/>
                <a:cs typeface="Open Sans" panose="020B0606030504020204" pitchFamily="34" charset="0"/>
              </a:rPr>
              <a:t> </a:t>
            </a:r>
            <a:r>
              <a:rPr lang="en-US" sz="800">
                <a:solidFill>
                  <a:srgbClr val="1B1464"/>
                </a:solidFill>
                <a:latin typeface="Helvetica" panose="020B0403020202020204" pitchFamily="34" charset="0"/>
                <a:ea typeface="Open Sans" panose="020B0606030504020204" pitchFamily="34" charset="0"/>
                <a:cs typeface="Open Sans" panose="020B0606030504020204" pitchFamily="34" charset="0"/>
              </a:rPr>
              <a:t>since the category represents ‘credit card / debit card – total expenditures’ and therefore would inherently include some duplication of expenditures across the other 19 categories (based on the assumption that at least some spending across the other categories was done using a credit or debit card). </a:t>
            </a:r>
            <a:endParaRPr kumimoji="0" lang="en-US" sz="800" b="0" i="0" u="none" strike="noStrike" kern="1200" cap="none" spc="0" normalizeH="0" baseline="0" noProof="0">
              <a:ln>
                <a:noFill/>
              </a:ln>
              <a:solidFill>
                <a:srgbClr val="002060"/>
              </a:solidFill>
              <a:effectLst/>
              <a:uLnTx/>
              <a:uFillTx/>
              <a:latin typeface="Helvetica" panose="020B0604020202020204" pitchFamily="34" charset="0"/>
              <a:ea typeface="+mn-ea"/>
              <a:cs typeface="Helvetica" panose="020B0604020202020204" pitchFamily="34" charset="0"/>
            </a:endParaRPr>
          </a:p>
        </p:txBody>
      </p:sp>
      <p:graphicFrame>
        <p:nvGraphicFramePr>
          <p:cNvPr id="26" name="Table 25">
            <a:extLst>
              <a:ext uri="{FF2B5EF4-FFF2-40B4-BE49-F238E27FC236}">
                <a16:creationId xmlns:a16="http://schemas.microsoft.com/office/drawing/2014/main" id="{D37EA833-68B9-032C-C8DF-9173F3C5C3D0}"/>
              </a:ext>
            </a:extLst>
          </p:cNvPr>
          <p:cNvGraphicFramePr>
            <a:graphicFrameLocks noGrp="1"/>
          </p:cNvGraphicFramePr>
          <p:nvPr/>
        </p:nvGraphicFramePr>
        <p:xfrm>
          <a:off x="234460" y="2468255"/>
          <a:ext cx="7549664" cy="3179716"/>
        </p:xfrm>
        <a:graphic>
          <a:graphicData uri="http://schemas.openxmlformats.org/drawingml/2006/table">
            <a:tbl>
              <a:tblPr firstRow="1" bandRow="1">
                <a:tableStyleId>{5C22544A-7EE6-4342-B048-85BDC9FD1C3A}</a:tableStyleId>
              </a:tblPr>
              <a:tblGrid>
                <a:gridCol w="2059840">
                  <a:extLst>
                    <a:ext uri="{9D8B030D-6E8A-4147-A177-3AD203B41FA5}">
                      <a16:colId xmlns:a16="http://schemas.microsoft.com/office/drawing/2014/main" val="4084892649"/>
                    </a:ext>
                  </a:extLst>
                </a:gridCol>
                <a:gridCol w="1954953">
                  <a:extLst>
                    <a:ext uri="{9D8B030D-6E8A-4147-A177-3AD203B41FA5}">
                      <a16:colId xmlns:a16="http://schemas.microsoft.com/office/drawing/2014/main" val="2326423222"/>
                    </a:ext>
                  </a:extLst>
                </a:gridCol>
                <a:gridCol w="1475031">
                  <a:extLst>
                    <a:ext uri="{9D8B030D-6E8A-4147-A177-3AD203B41FA5}">
                      <a16:colId xmlns:a16="http://schemas.microsoft.com/office/drawing/2014/main" val="4181661605"/>
                    </a:ext>
                  </a:extLst>
                </a:gridCol>
                <a:gridCol w="2059840">
                  <a:extLst>
                    <a:ext uri="{9D8B030D-6E8A-4147-A177-3AD203B41FA5}">
                      <a16:colId xmlns:a16="http://schemas.microsoft.com/office/drawing/2014/main" val="3501293287"/>
                    </a:ext>
                  </a:extLst>
                </a:gridCol>
              </a:tblGrid>
              <a:tr h="794929">
                <a:tc>
                  <a:txBody>
                    <a:bodyPr/>
                    <a:lstStyle/>
                    <a:p>
                      <a:pPr algn="ctr"/>
                      <a:r>
                        <a:rPr lang="en-US" sz="1600">
                          <a:solidFill>
                            <a:schemeClr val="bg1"/>
                          </a:solidFill>
                          <a:latin typeface="Helvetica" panose="020B0403020202020204" pitchFamily="34" charset="0"/>
                        </a:rPr>
                        <a:t>Demo</a:t>
                      </a:r>
                    </a:p>
                  </a:txBody>
                  <a:tcPr marL="75570" marR="75570" marT="98005" marB="98005" anchor="ctr">
                    <a:solidFill>
                      <a:srgbClr val="1F1A62"/>
                    </a:solidFill>
                  </a:tcPr>
                </a:tc>
                <a:tc>
                  <a:txBody>
                    <a:bodyPr/>
                    <a:lstStyle/>
                    <a:p>
                      <a:pPr algn="ctr"/>
                      <a:r>
                        <a:rPr lang="en-US" sz="1600">
                          <a:solidFill>
                            <a:schemeClr val="bg1"/>
                          </a:solidFill>
                          <a:latin typeface="Helvetica" panose="020B0403020202020204" pitchFamily="34" charset="0"/>
                        </a:rPr>
                        <a:t>Non-Moviegoers</a:t>
                      </a:r>
                    </a:p>
                  </a:txBody>
                  <a:tcPr marL="75570" marR="75570" marT="98005" marB="98005" anchor="ctr">
                    <a:solidFill>
                      <a:srgbClr val="ACBDCE"/>
                    </a:solidFill>
                  </a:tcPr>
                </a:tc>
                <a:tc>
                  <a:txBody>
                    <a:bodyPr/>
                    <a:lstStyle/>
                    <a:p>
                      <a:pPr algn="ctr"/>
                      <a:r>
                        <a:rPr lang="en-US" sz="1600">
                          <a:solidFill>
                            <a:schemeClr val="bg1"/>
                          </a:solidFill>
                          <a:latin typeface="Helvetica" panose="020B0403020202020204" pitchFamily="34" charset="0"/>
                        </a:rPr>
                        <a:t>Moviegoers</a:t>
                      </a:r>
                    </a:p>
                  </a:txBody>
                  <a:tcPr marL="75570" marR="75570" marT="98005" marB="98005" anchor="ctr">
                    <a:solidFill>
                      <a:srgbClr val="00BFF2"/>
                    </a:solidFill>
                  </a:tcPr>
                </a:tc>
                <a:tc>
                  <a:txBody>
                    <a:bodyPr/>
                    <a:lstStyle/>
                    <a:p>
                      <a:pPr algn="ctr"/>
                      <a:r>
                        <a:rPr lang="en-US" sz="1600">
                          <a:solidFill>
                            <a:schemeClr val="bg1"/>
                          </a:solidFill>
                          <a:latin typeface="Helvetica" panose="020B0403020202020204" pitchFamily="34" charset="0"/>
                        </a:rPr>
                        <a:t>‘Frequent’ </a:t>
                      </a:r>
                      <a:br>
                        <a:rPr lang="en-US" sz="1600">
                          <a:solidFill>
                            <a:schemeClr val="bg1"/>
                          </a:solidFill>
                          <a:latin typeface="Helvetica" panose="020B0403020202020204" pitchFamily="34" charset="0"/>
                        </a:rPr>
                      </a:br>
                      <a:r>
                        <a:rPr lang="en-US" sz="1600">
                          <a:solidFill>
                            <a:schemeClr val="bg1"/>
                          </a:solidFill>
                          <a:latin typeface="Helvetica" panose="020B0403020202020204" pitchFamily="34" charset="0"/>
                        </a:rPr>
                        <a:t>Moviegoers</a:t>
                      </a:r>
                    </a:p>
                  </a:txBody>
                  <a:tcPr marL="75570" marR="75570" marT="98005" marB="98005" anchor="ctr">
                    <a:solidFill>
                      <a:srgbClr val="ED3C8D"/>
                    </a:solidFill>
                  </a:tcPr>
                </a:tc>
                <a:extLst>
                  <a:ext uri="{0D108BD9-81ED-4DB2-BD59-A6C34878D82A}">
                    <a16:rowId xmlns:a16="http://schemas.microsoft.com/office/drawing/2014/main" val="102367055"/>
                  </a:ext>
                </a:extLst>
              </a:tr>
              <a:tr h="794929">
                <a:tc>
                  <a:txBody>
                    <a:bodyPr/>
                    <a:lstStyle/>
                    <a:p>
                      <a:pPr algn="ctr"/>
                      <a:r>
                        <a:rPr lang="en-US" sz="2400" b="1">
                          <a:solidFill>
                            <a:srgbClr val="1F1A62"/>
                          </a:solidFill>
                          <a:latin typeface="Helvetica" panose="020B0403020202020204" pitchFamily="34" charset="0"/>
                        </a:rPr>
                        <a:t>A18+</a:t>
                      </a:r>
                    </a:p>
                  </a:txBody>
                  <a:tcPr marL="75570" marR="75570" marT="98005" marB="98005"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400" b="1">
                          <a:solidFill>
                            <a:srgbClr val="93A9BF"/>
                          </a:solidFill>
                          <a:latin typeface="Helvetica" panose="020B0403020202020204" pitchFamily="34" charset="0"/>
                        </a:rPr>
                        <a:t>$16,241</a:t>
                      </a:r>
                    </a:p>
                  </a:txBody>
                  <a:tcPr marL="75570" marR="75570" marT="98005" marB="98005"/>
                </a:tc>
                <a:tc>
                  <a:txBody>
                    <a:bodyPr/>
                    <a:lstStyle/>
                    <a:p>
                      <a:pPr algn="ctr"/>
                      <a:r>
                        <a:rPr lang="en-US" sz="2400" b="1">
                          <a:solidFill>
                            <a:srgbClr val="1F1A62"/>
                          </a:solidFill>
                          <a:latin typeface="Helvetica" panose="020B0403020202020204" pitchFamily="34" charset="0"/>
                        </a:rPr>
                        <a:t>$19,233</a:t>
                      </a:r>
                    </a:p>
                  </a:txBody>
                  <a:tcPr marL="75570" marR="75570" marT="98005" marB="98005"/>
                </a:tc>
                <a:tc>
                  <a:txBody>
                    <a:bodyPr/>
                    <a:lstStyle/>
                    <a:p>
                      <a:pPr algn="ctr"/>
                      <a:r>
                        <a:rPr lang="en-US" sz="2400" b="1">
                          <a:solidFill>
                            <a:srgbClr val="1F1A62"/>
                          </a:solidFill>
                          <a:latin typeface="Helvetica" panose="020B0403020202020204" pitchFamily="34" charset="0"/>
                        </a:rPr>
                        <a:t>$19,677</a:t>
                      </a:r>
                    </a:p>
                  </a:txBody>
                  <a:tcPr marL="75570" marR="75570" marT="98005" marB="98005"/>
                </a:tc>
                <a:extLst>
                  <a:ext uri="{0D108BD9-81ED-4DB2-BD59-A6C34878D82A}">
                    <a16:rowId xmlns:a16="http://schemas.microsoft.com/office/drawing/2014/main" val="2033169282"/>
                  </a:ext>
                </a:extLst>
              </a:tr>
              <a:tr h="794929">
                <a:tc>
                  <a:txBody>
                    <a:bodyPr/>
                    <a:lstStyle/>
                    <a:p>
                      <a:pPr algn="ctr"/>
                      <a:r>
                        <a:rPr lang="en-US" sz="2400" b="1">
                          <a:solidFill>
                            <a:srgbClr val="1F1A62"/>
                          </a:solidFill>
                          <a:latin typeface="Helvetica" panose="020B0403020202020204" pitchFamily="34" charset="0"/>
                        </a:rPr>
                        <a:t>A18-34</a:t>
                      </a:r>
                    </a:p>
                  </a:txBody>
                  <a:tcPr marL="75570" marR="75570" marT="98005" marB="98005"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400" b="1">
                          <a:solidFill>
                            <a:srgbClr val="93A9BF"/>
                          </a:solidFill>
                          <a:latin typeface="Helvetica" panose="020B0403020202020204" pitchFamily="34" charset="0"/>
                        </a:rPr>
                        <a:t>$15,691</a:t>
                      </a:r>
                    </a:p>
                  </a:txBody>
                  <a:tcPr marL="75570" marR="75570" marT="98005" marB="98005"/>
                </a:tc>
                <a:tc>
                  <a:txBody>
                    <a:bodyPr/>
                    <a:lstStyle/>
                    <a:p>
                      <a:pPr algn="ctr"/>
                      <a:r>
                        <a:rPr lang="en-US" sz="2400" b="1">
                          <a:solidFill>
                            <a:srgbClr val="1F1A62"/>
                          </a:solidFill>
                          <a:latin typeface="Helvetica" panose="020B0403020202020204" pitchFamily="34" charset="0"/>
                        </a:rPr>
                        <a:t>$17,843</a:t>
                      </a:r>
                    </a:p>
                  </a:txBody>
                  <a:tcPr marL="75570" marR="75570" marT="98005" marB="98005"/>
                </a:tc>
                <a:tc>
                  <a:txBody>
                    <a:bodyPr/>
                    <a:lstStyle/>
                    <a:p>
                      <a:pPr algn="ctr"/>
                      <a:r>
                        <a:rPr lang="en-US" sz="2400" b="1">
                          <a:solidFill>
                            <a:srgbClr val="1F1A62"/>
                          </a:solidFill>
                          <a:latin typeface="Helvetica" panose="020B0403020202020204" pitchFamily="34" charset="0"/>
                        </a:rPr>
                        <a:t>$18,314</a:t>
                      </a:r>
                    </a:p>
                  </a:txBody>
                  <a:tcPr marL="75570" marR="75570" marT="98005" marB="98005"/>
                </a:tc>
                <a:extLst>
                  <a:ext uri="{0D108BD9-81ED-4DB2-BD59-A6C34878D82A}">
                    <a16:rowId xmlns:a16="http://schemas.microsoft.com/office/drawing/2014/main" val="2359081908"/>
                  </a:ext>
                </a:extLst>
              </a:tr>
              <a:tr h="794929">
                <a:tc>
                  <a:txBody>
                    <a:bodyPr/>
                    <a:lstStyle/>
                    <a:p>
                      <a:pPr algn="ctr"/>
                      <a:r>
                        <a:rPr lang="en-US" sz="2400" b="1">
                          <a:solidFill>
                            <a:srgbClr val="1F1A62"/>
                          </a:solidFill>
                          <a:latin typeface="Helvetica" panose="020B0403020202020204" pitchFamily="34" charset="0"/>
                        </a:rPr>
                        <a:t>Affluent</a:t>
                      </a:r>
                    </a:p>
                    <a:p>
                      <a:pPr algn="ctr"/>
                      <a:r>
                        <a:rPr lang="en-US" sz="1400" b="0">
                          <a:solidFill>
                            <a:srgbClr val="1F1A62"/>
                          </a:solidFill>
                          <a:latin typeface="Helvetica" panose="020B0403020202020204" pitchFamily="34" charset="0"/>
                        </a:rPr>
                        <a:t>HHI $100K+</a:t>
                      </a:r>
                      <a:endParaRPr lang="en-US" sz="2400" b="0">
                        <a:solidFill>
                          <a:srgbClr val="1F1A62"/>
                        </a:solidFill>
                        <a:latin typeface="Helvetica" panose="020B0403020202020204" pitchFamily="34" charset="0"/>
                      </a:endParaRPr>
                    </a:p>
                  </a:txBody>
                  <a:tcPr marL="75570" marR="75570" marT="98005" marB="98005"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400" b="1">
                          <a:solidFill>
                            <a:srgbClr val="93A9BF"/>
                          </a:solidFill>
                          <a:latin typeface="Helvetica" panose="020B0403020202020204" pitchFamily="34" charset="0"/>
                        </a:rPr>
                        <a:t>$20,190</a:t>
                      </a:r>
                    </a:p>
                  </a:txBody>
                  <a:tcPr marL="75570" marR="75570" marT="98005" marB="98005"/>
                </a:tc>
                <a:tc>
                  <a:txBody>
                    <a:bodyPr/>
                    <a:lstStyle/>
                    <a:p>
                      <a:pPr algn="ctr"/>
                      <a:r>
                        <a:rPr lang="en-US" sz="2400" b="1">
                          <a:solidFill>
                            <a:srgbClr val="1F1A62"/>
                          </a:solidFill>
                          <a:latin typeface="Helvetica" panose="020B0403020202020204" pitchFamily="34" charset="0"/>
                        </a:rPr>
                        <a:t>$22,421</a:t>
                      </a:r>
                    </a:p>
                  </a:txBody>
                  <a:tcPr marL="75570" marR="75570" marT="98005" marB="98005"/>
                </a:tc>
                <a:tc>
                  <a:txBody>
                    <a:bodyPr/>
                    <a:lstStyle/>
                    <a:p>
                      <a:pPr algn="ctr"/>
                      <a:r>
                        <a:rPr lang="en-US" sz="2400" b="1">
                          <a:solidFill>
                            <a:srgbClr val="1F1A62"/>
                          </a:solidFill>
                          <a:latin typeface="Helvetica" panose="020B0403020202020204" pitchFamily="34" charset="0"/>
                        </a:rPr>
                        <a:t>$22,907</a:t>
                      </a:r>
                    </a:p>
                  </a:txBody>
                  <a:tcPr marL="75570" marR="75570" marT="98005" marB="98005"/>
                </a:tc>
                <a:extLst>
                  <a:ext uri="{0D108BD9-81ED-4DB2-BD59-A6C34878D82A}">
                    <a16:rowId xmlns:a16="http://schemas.microsoft.com/office/drawing/2014/main" val="374281132"/>
                  </a:ext>
                </a:extLst>
              </a:tr>
            </a:tbl>
          </a:graphicData>
        </a:graphic>
      </p:graphicFrame>
      <p:sp>
        <p:nvSpPr>
          <p:cNvPr id="27" name="TextBox 26">
            <a:extLst>
              <a:ext uri="{FF2B5EF4-FFF2-40B4-BE49-F238E27FC236}">
                <a16:creationId xmlns:a16="http://schemas.microsoft.com/office/drawing/2014/main" id="{3C0A0040-7592-11D2-3853-36843754F49C}"/>
              </a:ext>
            </a:extLst>
          </p:cNvPr>
          <p:cNvSpPr txBox="1"/>
          <p:nvPr/>
        </p:nvSpPr>
        <p:spPr>
          <a:xfrm>
            <a:off x="468924" y="1823258"/>
            <a:ext cx="7080737"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sng" strike="noStrike" kern="1200" cap="none" spc="0" normalizeH="0" baseline="0" noProof="0">
                <a:ln>
                  <a:noFill/>
                </a:ln>
                <a:solidFill>
                  <a:srgbClr val="1F1A62"/>
                </a:solidFill>
                <a:effectLst/>
                <a:uLnTx/>
                <a:uFillTx/>
                <a:latin typeface="Helvetica" panose="020B0403020202020204" pitchFamily="34" charset="0"/>
                <a:ea typeface="+mn-ea"/>
                <a:cs typeface="+mn-cs"/>
              </a:rPr>
              <a:t>19 Categories*: Aggregated Annual Expenditure Per Person</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1F1A62"/>
                </a:solidFill>
                <a:effectLst/>
                <a:uLnTx/>
                <a:uFillTx/>
                <a:latin typeface="Helvetica" panose="020B0403020202020204" pitchFamily="34" charset="0"/>
                <a:ea typeface="+mn-ea"/>
                <a:cs typeface="+mn-cs"/>
              </a:rPr>
              <a:t>(% difference vs. Non-Moviegoers)</a:t>
            </a:r>
          </a:p>
        </p:txBody>
      </p:sp>
      <p:sp>
        <p:nvSpPr>
          <p:cNvPr id="28" name="TextBox 27">
            <a:extLst>
              <a:ext uri="{FF2B5EF4-FFF2-40B4-BE49-F238E27FC236}">
                <a16:creationId xmlns:a16="http://schemas.microsoft.com/office/drawing/2014/main" id="{ED49FDFE-2260-3901-2CB6-201F7398108B}"/>
              </a:ext>
            </a:extLst>
          </p:cNvPr>
          <p:cNvSpPr txBox="1"/>
          <p:nvPr/>
        </p:nvSpPr>
        <p:spPr>
          <a:xfrm>
            <a:off x="4242999" y="3710840"/>
            <a:ext cx="1481131" cy="307777"/>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1" u="none" strike="noStrike" kern="1200" cap="none" spc="0" normalizeH="0" baseline="0" noProof="0">
                <a:ln>
                  <a:noFill/>
                </a:ln>
                <a:solidFill>
                  <a:srgbClr val="00BFF2"/>
                </a:solidFill>
                <a:effectLst/>
                <a:uLnTx/>
                <a:uFillTx/>
                <a:latin typeface="Helvetica" panose="020B0403020202020204" pitchFamily="34" charset="0"/>
                <a:ea typeface="+mn-ea"/>
                <a:cs typeface="+mn-cs"/>
              </a:rPr>
              <a:t>(+18% higher)</a:t>
            </a:r>
            <a:endParaRPr kumimoji="0" lang="en-US" sz="2400" b="1" i="1" u="none" strike="noStrike" kern="1200" cap="none" spc="0" normalizeH="0" baseline="0" noProof="0">
              <a:ln>
                <a:noFill/>
              </a:ln>
              <a:solidFill>
                <a:srgbClr val="00BFF2"/>
              </a:solidFill>
              <a:effectLst/>
              <a:uLnTx/>
              <a:uFillTx/>
              <a:latin typeface="Helvetica" panose="020B0403020202020204" pitchFamily="34" charset="0"/>
              <a:ea typeface="+mn-ea"/>
              <a:cs typeface="+mn-cs"/>
            </a:endParaRPr>
          </a:p>
        </p:txBody>
      </p:sp>
      <p:sp>
        <p:nvSpPr>
          <p:cNvPr id="29" name="TextBox 28">
            <a:extLst>
              <a:ext uri="{FF2B5EF4-FFF2-40B4-BE49-F238E27FC236}">
                <a16:creationId xmlns:a16="http://schemas.microsoft.com/office/drawing/2014/main" id="{0C8F7618-8A0D-CEE3-C9A0-A3A3476809B5}"/>
              </a:ext>
            </a:extLst>
          </p:cNvPr>
          <p:cNvSpPr txBox="1"/>
          <p:nvPr/>
        </p:nvSpPr>
        <p:spPr>
          <a:xfrm>
            <a:off x="5755680" y="3710840"/>
            <a:ext cx="2028126" cy="307777"/>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1" u="none" strike="noStrike" kern="1200" cap="none" spc="0" normalizeH="0" baseline="0" noProof="0">
                <a:ln>
                  <a:noFill/>
                </a:ln>
                <a:solidFill>
                  <a:srgbClr val="ED3C8D"/>
                </a:solidFill>
                <a:effectLst/>
                <a:uLnTx/>
                <a:uFillTx/>
                <a:latin typeface="Helvetica" panose="020B0403020202020204" pitchFamily="34" charset="0"/>
                <a:ea typeface="+mn-ea"/>
                <a:cs typeface="+mn-cs"/>
              </a:rPr>
              <a:t>(+21% higher)</a:t>
            </a:r>
            <a:endParaRPr kumimoji="0" lang="en-US" sz="4000" b="1" i="1" u="none" strike="noStrike" kern="1200" cap="none" spc="0" normalizeH="0" baseline="0" noProof="0">
              <a:ln>
                <a:noFill/>
              </a:ln>
              <a:solidFill>
                <a:srgbClr val="ED3C8D"/>
              </a:solidFill>
              <a:effectLst/>
              <a:uLnTx/>
              <a:uFillTx/>
              <a:latin typeface="Helvetica" panose="020B0403020202020204" pitchFamily="34" charset="0"/>
              <a:ea typeface="+mn-ea"/>
              <a:cs typeface="+mn-cs"/>
            </a:endParaRPr>
          </a:p>
        </p:txBody>
      </p:sp>
      <p:sp>
        <p:nvSpPr>
          <p:cNvPr id="30" name="TextBox 29">
            <a:extLst>
              <a:ext uri="{FF2B5EF4-FFF2-40B4-BE49-F238E27FC236}">
                <a16:creationId xmlns:a16="http://schemas.microsoft.com/office/drawing/2014/main" id="{AC3B8FB1-8D45-B1E0-B04B-767FAA410E59}"/>
              </a:ext>
            </a:extLst>
          </p:cNvPr>
          <p:cNvSpPr txBox="1"/>
          <p:nvPr/>
        </p:nvSpPr>
        <p:spPr>
          <a:xfrm>
            <a:off x="4173093" y="4520601"/>
            <a:ext cx="1573084" cy="307777"/>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1" u="none" strike="noStrike" kern="1200" cap="none" spc="0" normalizeH="0" baseline="0" noProof="0">
                <a:ln>
                  <a:noFill/>
                </a:ln>
                <a:solidFill>
                  <a:srgbClr val="00BFF2"/>
                </a:solidFill>
                <a:effectLst/>
                <a:uLnTx/>
                <a:uFillTx/>
                <a:latin typeface="Helvetica" panose="020B0403020202020204" pitchFamily="34" charset="0"/>
                <a:ea typeface="+mn-ea"/>
                <a:cs typeface="+mn-cs"/>
              </a:rPr>
              <a:t>(+14% higher)</a:t>
            </a:r>
            <a:endParaRPr kumimoji="0" lang="en-US" sz="2400" b="1" i="1" u="none" strike="noStrike" kern="1200" cap="none" spc="0" normalizeH="0" baseline="0" noProof="0">
              <a:ln>
                <a:noFill/>
              </a:ln>
              <a:solidFill>
                <a:srgbClr val="00BFF2"/>
              </a:solidFill>
              <a:effectLst/>
              <a:uLnTx/>
              <a:uFillTx/>
              <a:latin typeface="Helvetica" panose="020B0403020202020204" pitchFamily="34" charset="0"/>
              <a:ea typeface="+mn-ea"/>
              <a:cs typeface="+mn-cs"/>
            </a:endParaRPr>
          </a:p>
        </p:txBody>
      </p:sp>
      <p:sp>
        <p:nvSpPr>
          <p:cNvPr id="31" name="TextBox 30">
            <a:extLst>
              <a:ext uri="{FF2B5EF4-FFF2-40B4-BE49-F238E27FC236}">
                <a16:creationId xmlns:a16="http://schemas.microsoft.com/office/drawing/2014/main" id="{D28758E3-1594-F674-87F5-A99C74D93E1C}"/>
              </a:ext>
            </a:extLst>
          </p:cNvPr>
          <p:cNvSpPr txBox="1"/>
          <p:nvPr/>
        </p:nvSpPr>
        <p:spPr>
          <a:xfrm>
            <a:off x="5746496" y="4520601"/>
            <a:ext cx="2037309" cy="307777"/>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1" u="none" strike="noStrike" kern="1200" cap="none" spc="0" normalizeH="0" baseline="0" noProof="0">
                <a:ln>
                  <a:noFill/>
                </a:ln>
                <a:solidFill>
                  <a:srgbClr val="ED3C8D"/>
                </a:solidFill>
                <a:effectLst/>
                <a:uLnTx/>
                <a:uFillTx/>
                <a:latin typeface="Helvetica" panose="020B0403020202020204" pitchFamily="34" charset="0"/>
                <a:ea typeface="+mn-ea"/>
                <a:cs typeface="+mn-cs"/>
              </a:rPr>
              <a:t>(+17% higher)</a:t>
            </a:r>
            <a:endParaRPr kumimoji="0" lang="en-US" sz="2400" b="1" i="1" u="none" strike="noStrike" kern="1200" cap="none" spc="0" normalizeH="0" baseline="0" noProof="0">
              <a:ln>
                <a:noFill/>
              </a:ln>
              <a:solidFill>
                <a:srgbClr val="ED3C8D"/>
              </a:solidFill>
              <a:effectLst/>
              <a:uLnTx/>
              <a:uFillTx/>
              <a:latin typeface="Helvetica" panose="020B0403020202020204" pitchFamily="34" charset="0"/>
              <a:ea typeface="+mn-ea"/>
              <a:cs typeface="+mn-cs"/>
            </a:endParaRPr>
          </a:p>
        </p:txBody>
      </p:sp>
      <p:sp>
        <p:nvSpPr>
          <p:cNvPr id="32" name="TextBox 31">
            <a:extLst>
              <a:ext uri="{FF2B5EF4-FFF2-40B4-BE49-F238E27FC236}">
                <a16:creationId xmlns:a16="http://schemas.microsoft.com/office/drawing/2014/main" id="{14B2B904-AAA8-B0F0-BEA0-D3A803989CCE}"/>
              </a:ext>
            </a:extLst>
          </p:cNvPr>
          <p:cNvSpPr txBox="1"/>
          <p:nvPr/>
        </p:nvSpPr>
        <p:spPr>
          <a:xfrm>
            <a:off x="4242999" y="5300168"/>
            <a:ext cx="1503178" cy="307777"/>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1" u="none" strike="noStrike" kern="1200" cap="none" spc="0" normalizeH="0" baseline="0" noProof="0">
                <a:ln>
                  <a:noFill/>
                </a:ln>
                <a:solidFill>
                  <a:srgbClr val="00BFF2"/>
                </a:solidFill>
                <a:effectLst/>
                <a:uLnTx/>
                <a:uFillTx/>
                <a:latin typeface="Helvetica" panose="020B0403020202020204" pitchFamily="34" charset="0"/>
                <a:ea typeface="+mn-ea"/>
                <a:cs typeface="+mn-cs"/>
              </a:rPr>
              <a:t>(+11% higher)</a:t>
            </a:r>
            <a:endParaRPr kumimoji="0" lang="en-US" sz="2400" b="1" i="1" u="none" strike="noStrike" kern="1200" cap="none" spc="0" normalizeH="0" baseline="0" noProof="0">
              <a:ln>
                <a:noFill/>
              </a:ln>
              <a:solidFill>
                <a:srgbClr val="00BFF2"/>
              </a:solidFill>
              <a:effectLst/>
              <a:uLnTx/>
              <a:uFillTx/>
              <a:latin typeface="Helvetica" panose="020B0403020202020204" pitchFamily="34" charset="0"/>
              <a:ea typeface="+mn-ea"/>
              <a:cs typeface="+mn-cs"/>
            </a:endParaRPr>
          </a:p>
        </p:txBody>
      </p:sp>
      <p:sp>
        <p:nvSpPr>
          <p:cNvPr id="33" name="TextBox 32">
            <a:extLst>
              <a:ext uri="{FF2B5EF4-FFF2-40B4-BE49-F238E27FC236}">
                <a16:creationId xmlns:a16="http://schemas.microsoft.com/office/drawing/2014/main" id="{0BCEAE2B-A3E1-9638-068B-DF5CE3E0BB9C}"/>
              </a:ext>
            </a:extLst>
          </p:cNvPr>
          <p:cNvSpPr txBox="1"/>
          <p:nvPr/>
        </p:nvSpPr>
        <p:spPr>
          <a:xfrm>
            <a:off x="5746496" y="5300168"/>
            <a:ext cx="2037309" cy="316817"/>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1" u="none" strike="noStrike" kern="1200" cap="none" spc="0" normalizeH="0" baseline="0" noProof="0">
                <a:ln>
                  <a:noFill/>
                </a:ln>
                <a:solidFill>
                  <a:srgbClr val="ED3C8D"/>
                </a:solidFill>
                <a:effectLst/>
                <a:uLnTx/>
                <a:uFillTx/>
                <a:latin typeface="Helvetica" panose="020B0403020202020204" pitchFamily="34" charset="0"/>
                <a:ea typeface="+mn-ea"/>
                <a:cs typeface="+mn-cs"/>
              </a:rPr>
              <a:t>(+13% higher)</a:t>
            </a:r>
            <a:endParaRPr kumimoji="0" lang="en-US" sz="2400" b="1" i="1" u="none" strike="noStrike" kern="1200" cap="none" spc="0" normalizeH="0" baseline="0" noProof="0">
              <a:ln>
                <a:noFill/>
              </a:ln>
              <a:solidFill>
                <a:srgbClr val="ED3C8D"/>
              </a:solidFill>
              <a:effectLst/>
              <a:uLnTx/>
              <a:uFillTx/>
              <a:latin typeface="Helvetica" panose="020B0403020202020204" pitchFamily="34" charset="0"/>
              <a:ea typeface="+mn-ea"/>
              <a:cs typeface="+mn-cs"/>
            </a:endParaRPr>
          </a:p>
        </p:txBody>
      </p:sp>
      <p:sp>
        <p:nvSpPr>
          <p:cNvPr id="34" name="Rectangle 33">
            <a:extLst>
              <a:ext uri="{FF2B5EF4-FFF2-40B4-BE49-F238E27FC236}">
                <a16:creationId xmlns:a16="http://schemas.microsoft.com/office/drawing/2014/main" id="{A854D61C-D8A9-FCD4-1FB1-991B3659F95D}"/>
              </a:ext>
            </a:extLst>
          </p:cNvPr>
          <p:cNvSpPr/>
          <p:nvPr/>
        </p:nvSpPr>
        <p:spPr>
          <a:xfrm>
            <a:off x="4242999" y="2487919"/>
            <a:ext cx="1481131" cy="3139690"/>
          </a:xfrm>
          <a:prstGeom prst="rect">
            <a:avLst/>
          </a:prstGeom>
          <a:noFill/>
          <a:ln w="38100">
            <a:solidFill>
              <a:srgbClr val="00BFF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5" name="Rectangle 34">
            <a:extLst>
              <a:ext uri="{FF2B5EF4-FFF2-40B4-BE49-F238E27FC236}">
                <a16:creationId xmlns:a16="http://schemas.microsoft.com/office/drawing/2014/main" id="{EA644F4E-E77D-3486-D862-2E51207A5C9C}"/>
              </a:ext>
            </a:extLst>
          </p:cNvPr>
          <p:cNvSpPr/>
          <p:nvPr/>
        </p:nvSpPr>
        <p:spPr>
          <a:xfrm>
            <a:off x="5755679" y="2487919"/>
            <a:ext cx="2028126" cy="3139690"/>
          </a:xfrm>
          <a:prstGeom prst="rect">
            <a:avLst/>
          </a:prstGeom>
          <a:noFill/>
          <a:ln w="38100">
            <a:solidFill>
              <a:srgbClr val="ED3C8D"/>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6" name="Rectangle 35">
            <a:extLst>
              <a:ext uri="{FF2B5EF4-FFF2-40B4-BE49-F238E27FC236}">
                <a16:creationId xmlns:a16="http://schemas.microsoft.com/office/drawing/2014/main" id="{9AA3F000-796D-3F88-3C96-B9F217A7D051}"/>
              </a:ext>
            </a:extLst>
          </p:cNvPr>
          <p:cNvSpPr>
            <a:spLocks/>
          </p:cNvSpPr>
          <p:nvPr/>
        </p:nvSpPr>
        <p:spPr>
          <a:xfrm>
            <a:off x="8018585" y="1760168"/>
            <a:ext cx="4173415" cy="4063717"/>
          </a:xfrm>
          <a:prstGeom prst="rect">
            <a:avLst/>
          </a:prstGeom>
          <a:solidFill>
            <a:srgbClr val="1F1A62"/>
          </a:solidFill>
          <a:ln>
            <a:noFill/>
          </a:ln>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F1A62"/>
              </a:solidFill>
              <a:effectLst/>
              <a:uLnTx/>
              <a:uFillTx/>
              <a:latin typeface="Calibri" panose="020F0502020204030204"/>
              <a:ea typeface="+mn-ea"/>
              <a:cs typeface="+mn-cs"/>
            </a:endParaRPr>
          </a:p>
        </p:txBody>
      </p:sp>
      <p:pic>
        <p:nvPicPr>
          <p:cNvPr id="37" name="Picture 36">
            <a:extLst>
              <a:ext uri="{FF2B5EF4-FFF2-40B4-BE49-F238E27FC236}">
                <a16:creationId xmlns:a16="http://schemas.microsoft.com/office/drawing/2014/main" id="{F45A8E59-C8D4-9A2D-54B8-1064E9A54714}"/>
              </a:ext>
            </a:extLst>
          </p:cNvPr>
          <p:cNvPicPr>
            <a:picLocks noChangeAspect="1"/>
          </p:cNvPicPr>
          <p:nvPr/>
        </p:nvPicPr>
        <p:blipFill>
          <a:blip r:embed="rId8" cstate="hqprint">
            <a:extLst>
              <a:ext uri="{28A0092B-C50C-407E-A947-70E740481C1C}">
                <a14:useLocalDpi xmlns:a14="http://schemas.microsoft.com/office/drawing/2010/main"/>
              </a:ext>
            </a:extLst>
          </a:blip>
          <a:srcRect/>
          <a:stretch/>
        </p:blipFill>
        <p:spPr>
          <a:xfrm>
            <a:off x="8116339" y="2311775"/>
            <a:ext cx="3982170" cy="2892877"/>
          </a:xfrm>
          <a:prstGeom prst="rect">
            <a:avLst/>
          </a:prstGeom>
        </p:spPr>
      </p:pic>
    </p:spTree>
    <p:extLst>
      <p:ext uri="{BB962C8B-B14F-4D97-AF65-F5344CB8AC3E}">
        <p14:creationId xmlns:p14="http://schemas.microsoft.com/office/powerpoint/2010/main" val="150701847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C24291D3CFFFB3468A8BEBC160241642" ma:contentTypeVersion="18" ma:contentTypeDescription="Create a new document." ma:contentTypeScope="" ma:versionID="387be907f486394efa0aa922f6891cb4">
  <xsd:schema xmlns:xsd="http://www.w3.org/2001/XMLSchema" xmlns:xs="http://www.w3.org/2001/XMLSchema" xmlns:p="http://schemas.microsoft.com/office/2006/metadata/properties" xmlns:ns2="97cdb7a3-d8d8-4d5a-8559-ae518cf29f49" xmlns:ns3="8ffbcc2d-a520-42b9-8ca7-e090664160a6" targetNamespace="http://schemas.microsoft.com/office/2006/metadata/properties" ma:root="true" ma:fieldsID="5bf9659b688e4d2890b1db6b33d4e217" ns2:_="" ns3:_="">
    <xsd:import namespace="97cdb7a3-d8d8-4d5a-8559-ae518cf29f49"/>
    <xsd:import namespace="8ffbcc2d-a520-42b9-8ca7-e090664160a6"/>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OCR" minOccurs="0"/>
                <xsd:element ref="ns2:MediaServiceGenerationTime" minOccurs="0"/>
                <xsd:element ref="ns2:MediaServiceEventHashCode" minOccurs="0"/>
                <xsd:element ref="ns2:MediaServiceAutoKeyPoints" minOccurs="0"/>
                <xsd:element ref="ns2:MediaServiceKeyPoints" minOccurs="0"/>
                <xsd:element ref="ns3:SharedWithUsers" minOccurs="0"/>
                <xsd:element ref="ns3:SharedWithDetails" minOccurs="0"/>
                <xsd:element ref="ns2:MediaLengthInSeconds" minOccurs="0"/>
                <xsd:element ref="ns2:MediaServiceLocation" minOccurs="0"/>
                <xsd:element ref="ns2:lcf76f155ced4ddcb4097134ff3c332f" minOccurs="0"/>
                <xsd:element ref="ns3:TaxCatchAll"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7cdb7a3-d8d8-4d5a-8559-ae518cf29f4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element name="MediaLengthInSeconds" ma:index="19" nillable="true" ma:displayName="Length (seconds)" ma:internalName="MediaLengthInSeconds" ma:readOnly="true">
      <xsd:simpleType>
        <xsd:restriction base="dms:Unknown"/>
      </xsd:simpleType>
    </xsd:element>
    <xsd:element name="MediaServiceLocation" ma:index="20" nillable="true" ma:displayName="Location" ma:internalName="MediaServiceLocation" ma:readOnly="true">
      <xsd:simpleType>
        <xsd:restriction base="dms:Text"/>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8c637ead-fd64-45b4-abde-ec2d09ec1026"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8ffbcc2d-a520-42b9-8ca7-e090664160a6"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192ae5e6-0bf7-4809-94d2-b453c12df252}" ma:internalName="TaxCatchAll" ma:showField="CatchAllData" ma:web="8ffbcc2d-a520-42b9-8ca7-e090664160a6">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8ffbcc2d-a520-42b9-8ca7-e090664160a6" xsi:nil="true"/>
    <lcf76f155ced4ddcb4097134ff3c332f xmlns="97cdb7a3-d8d8-4d5a-8559-ae518cf29f49">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EA68CF7F-92EC-4E37-9B35-711754AF3098}"/>
</file>

<file path=customXml/itemProps2.xml><?xml version="1.0" encoding="utf-8"?>
<ds:datastoreItem xmlns:ds="http://schemas.openxmlformats.org/officeDocument/2006/customXml" ds:itemID="{2A9AFAC1-E897-4C31-B556-67608E2DAB3A}"/>
</file>

<file path=customXml/itemProps3.xml><?xml version="1.0" encoding="utf-8"?>
<ds:datastoreItem xmlns:ds="http://schemas.openxmlformats.org/officeDocument/2006/customXml" ds:itemID="{3171A298-72A9-4955-B5BD-65F24377F66F}"/>
</file>

<file path=docProps/app.xml><?xml version="1.0" encoding="utf-8"?>
<Properties xmlns="http://schemas.openxmlformats.org/officeDocument/2006/extended-properties" xmlns:vt="http://schemas.openxmlformats.org/officeDocument/2006/docPropsVTypes">
  <TotalTime>0</TotalTime>
  <Words>250</Words>
  <Application>Microsoft Office PowerPoint</Application>
  <PresentationFormat>Widescreen</PresentationFormat>
  <Paragraphs>32</Paragraphs>
  <Slides>1</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vt:i4>
      </vt:variant>
    </vt:vector>
  </HeadingPairs>
  <TitlesOfParts>
    <vt:vector size="7" baseType="lpstr">
      <vt:lpstr>Aptos</vt:lpstr>
      <vt:lpstr>Aptos Display</vt:lpstr>
      <vt:lpstr>Arial</vt:lpstr>
      <vt:lpstr>Calibri</vt:lpstr>
      <vt:lpstr>Helvetica</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Dylan Breger</dc:creator>
  <cp:lastModifiedBy>Dylan Breger</cp:lastModifiedBy>
  <cp:revision>1</cp:revision>
  <dcterms:created xsi:type="dcterms:W3CDTF">2025-03-04T20:41:26Z</dcterms:created>
  <dcterms:modified xsi:type="dcterms:W3CDTF">2025-03-04T20:41:37Z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0x010100C24291D3CFFFB3468A8BEBC160241642</vt:lpwstr>
  </property>
</Properties>
</file>