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214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1855EDF-F9CE-3B66-C6A5-06158391F461}" name="Leah Montner Dixon" initials="L" userId="S::leahm@thevab.com::d5b2ae9e-9213-4442-b7df-4db8cbe51e5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D311A8-4602-4E11-80D0-7BE21CD5661A}" v="1" dt="2025-08-11T14:21:17.8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6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2.xml"/><Relationship Id="rId5" Type="http://schemas.openxmlformats.org/officeDocument/2006/relationships/theme" Target="theme/theme1.xml"/><Relationship Id="rId10" Type="http://schemas.openxmlformats.org/officeDocument/2006/relationships/customXml" Target="../customXml/item1.xml"/><Relationship Id="rId4" Type="http://schemas.openxmlformats.org/officeDocument/2006/relationships/viewProps" Target="viewProps.xml"/><Relationship Id="rId9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5CD311A8-4602-4E11-80D0-7BE21CD5661A}"/>
    <pc:docChg chg="addSld modSld">
      <pc:chgData name="Dylan Breger" userId="9b3da09f-10fe-42ec-9aa5-9fa2a3e9cc20" providerId="ADAL" clId="{5CD311A8-4602-4E11-80D0-7BE21CD5661A}" dt="2025-08-11T14:21:17.862" v="0"/>
      <pc:docMkLst>
        <pc:docMk/>
      </pc:docMkLst>
      <pc:sldChg chg="add">
        <pc:chgData name="Dylan Breger" userId="9b3da09f-10fe-42ec-9aa5-9fa2a3e9cc20" providerId="ADAL" clId="{5CD311A8-4602-4E11-80D0-7BE21CD5661A}" dt="2025-08-11T14:21:17.862" v="0"/>
        <pc:sldMkLst>
          <pc:docMk/>
          <pc:sldMk cId="410641248" sldId="2147474214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.19372517703277714"/>
          <c:w val="0.96562499999999996"/>
          <c:h val="0.715234807064778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1B146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1B1464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18-24</c:v>
                </c:pt>
                <c:pt idx="1">
                  <c:v>25-34</c:v>
                </c:pt>
                <c:pt idx="2">
                  <c:v>35-44</c:v>
                </c:pt>
                <c:pt idx="3">
                  <c:v>45-54</c:v>
                </c:pt>
                <c:pt idx="4">
                  <c:v>55-64</c:v>
                </c:pt>
                <c:pt idx="5">
                  <c:v>65-74</c:v>
                </c:pt>
                <c:pt idx="6">
                  <c:v>75+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0.2087</c:v>
                </c:pt>
                <c:pt idx="1">
                  <c:v>0.1439</c:v>
                </c:pt>
                <c:pt idx="2">
                  <c:v>7.3999999999999996E-2</c:v>
                </c:pt>
                <c:pt idx="3">
                  <c:v>3.78E-2</c:v>
                </c:pt>
                <c:pt idx="4">
                  <c:v>3.1E-2</c:v>
                </c:pt>
                <c:pt idx="5">
                  <c:v>2.2700000000000001E-2</c:v>
                </c:pt>
                <c:pt idx="6">
                  <c:v>2.12E-2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86-4275-961F-A6C062AE042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rgbClr val="1B1464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18-24</c:v>
                </c:pt>
                <c:pt idx="1">
                  <c:v>25-34</c:v>
                </c:pt>
                <c:pt idx="2">
                  <c:v>35-44</c:v>
                </c:pt>
                <c:pt idx="3">
                  <c:v>45-54</c:v>
                </c:pt>
                <c:pt idx="4">
                  <c:v>55-64</c:v>
                </c:pt>
                <c:pt idx="5">
                  <c:v>65-74</c:v>
                </c:pt>
                <c:pt idx="6">
                  <c:v>75+</c:v>
                </c:pt>
              </c:strCache>
            </c:strRef>
          </c:cat>
          <c:val>
            <c:numRef>
              <c:f>Sheet1!$C$2:$C$8</c:f>
              <c:numCache>
                <c:formatCode>0%</c:formatCode>
                <c:ptCount val="7"/>
                <c:pt idx="0">
                  <c:v>0.17180000000000001</c:v>
                </c:pt>
                <c:pt idx="1">
                  <c:v>0.13220000000000001</c:v>
                </c:pt>
                <c:pt idx="2">
                  <c:v>7.2599999999999998E-2</c:v>
                </c:pt>
                <c:pt idx="3">
                  <c:v>3.6999999999999998E-2</c:v>
                </c:pt>
                <c:pt idx="4">
                  <c:v>2.3800000000000002E-2</c:v>
                </c:pt>
                <c:pt idx="5">
                  <c:v>2.3400000000000001E-2</c:v>
                </c:pt>
                <c:pt idx="6">
                  <c:v>1.38E-2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386-4275-961F-A6C062AE04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4676016"/>
        <c:axId val="194667376"/>
      </c:barChart>
      <c:catAx>
        <c:axId val="194676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rgbClr val="1B1464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94667376"/>
        <c:crosses val="autoZero"/>
        <c:auto val="1"/>
        <c:lblAlgn val="ctr"/>
        <c:lblOffset val="100"/>
        <c:noMultiLvlLbl val="0"/>
      </c:catAx>
      <c:valAx>
        <c:axId val="19466737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94676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7038102586635668"/>
          <c:y val="3.6033895035996986E-3"/>
          <c:w val="0.14993674974865631"/>
          <c:h val="7.9573231935571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rgbClr val="1B1464"/>
              </a:solidFill>
              <a:latin typeface="Helvetica" panose="020B0604020202020204" pitchFamily="34" charset="0"/>
              <a:ea typeface="+mn-ea"/>
              <a:cs typeface="Helvetica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solidFill>
            <a:srgbClr val="1B1464"/>
          </a:solidFill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9B101-1B8C-0912-2751-89C6980103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BE6CA4-F519-7656-40CA-3C14B93919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77618B-4FD1-EA29-2C8B-726499B97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34471-B1EE-4FB7-8393-5733ECA2BA53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201FDE-6B54-8B1C-7B3A-2F1B94BE9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408365-B505-5D2E-45F9-A1ABAF44B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17522-E34E-4E44-BE78-85BE66B13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455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A3355-2C4E-D0E4-7E5D-7C7ED0BC7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BB417D-76EA-80C1-99B3-9210F11ECD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4E8A9D-7315-7D0A-F643-D120A943E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34471-B1EE-4FB7-8393-5733ECA2BA53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395DF0-CAD9-8EA7-9ABA-B288753C8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D51BF-8F8A-BFD4-F383-8D352B2ED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17522-E34E-4E44-BE78-85BE66B13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46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0618D21-9977-02EF-FDC2-D53246E3D2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38E625-4E8C-B778-3B0A-936076E495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706B87-15F1-025C-AC06-5024F17BB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34471-B1EE-4FB7-8393-5733ECA2BA53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2F35E-9593-E15B-CA00-4E0B4A9D9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27B2E8-DF3C-06ED-DA2B-F6E7E1526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17522-E34E-4E44-BE78-85BE66B13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820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FDB20-0748-E417-667D-AF4D0C75F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F42830-9ACE-C790-983C-3EB85E156D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7B759B-7460-FA62-F3AA-39A3A4059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34471-B1EE-4FB7-8393-5733ECA2BA53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401FA-45C5-F8E6-B872-ACC203F62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9FD9A-5FCC-96C8-4445-57C18084A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17522-E34E-4E44-BE78-85BE66B13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394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87C69-3266-E1E1-EB8F-32FEDCE0B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3F9ECD-9EAD-991A-DCE2-64B0A947A1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6B6F08-C81A-7604-CBF2-29ED452AA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34471-B1EE-4FB7-8393-5733ECA2BA53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B4B522-4D6C-6687-CE02-591C2DE22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86BF5D-20CB-9DC9-E9CF-D2D0A8075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17522-E34E-4E44-BE78-85BE66B13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90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57883-C6C4-4669-3CC0-7658E31A2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D34A5E-B00A-63F1-5B9D-41EBC4C143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BE2D37-E656-F80D-B93B-228C88896B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9071B1-337F-B4E7-29CD-4BE7B53FA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34471-B1EE-4FB7-8393-5733ECA2BA53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8BB9BE-CB4B-4E68-4B31-01DD73D63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B6B635-8724-1B8C-C1DB-78D8FCBB1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17522-E34E-4E44-BE78-85BE66B13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261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ED4F4-7F0C-E554-7C89-52104AEFA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897CA6-9CC6-40B9-5804-E24AA64A10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F40083-7CBF-5DBB-DE11-A148E7C896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8834D6-D863-2EFB-E555-3053DD229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099643-7BF2-FFE1-4902-963D4934BA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A9E85E-AFFA-B7C0-7549-DEE3FEA84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34471-B1EE-4FB7-8393-5733ECA2BA53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605E58-ABB8-7694-3648-C0958B20E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E7032BC-EC32-FF53-09A6-50814C7DB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17522-E34E-4E44-BE78-85BE66B13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161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6B7A0-5C97-9C88-FB74-6A7A01539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032AB6-0E17-4474-A47F-FD9E1A9F4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34471-B1EE-4FB7-8393-5733ECA2BA53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052E18-B347-4F38-A543-ECA76E7FD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D622D0-F9E9-D923-8823-FBFAAE1D5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17522-E34E-4E44-BE78-85BE66B13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898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7D81AC-097E-FB15-2AEC-10071AA54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34471-B1EE-4FB7-8393-5733ECA2BA53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AC087D-01B3-15BC-C34F-D572D0BA3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55618A-739D-62BD-9EE1-4FC8AC6BF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17522-E34E-4E44-BE78-85BE66B13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30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C71DF-545A-DB52-B321-A90BD6AAD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CA44E4-DB69-EEC8-D805-4DD6B1416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1CE1B2-E634-4278-AC2D-5A5168D5FC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577825-EDD9-167C-8816-5E37C8F34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34471-B1EE-4FB7-8393-5733ECA2BA53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8ADAB2-4435-8EBE-E751-D49F0529E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3EE729-BC7C-ED2C-D39C-61CCCCE63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17522-E34E-4E44-BE78-85BE66B13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195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3A9EB-D8A1-F95A-AF08-F4D7FF549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0CB0EA-EF30-8948-45E6-B65C6EEA9E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6C9525-AB86-0D8C-1652-856484CC5A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10E9F9-FFE6-5842-011C-B53F10A50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34471-B1EE-4FB7-8393-5733ECA2BA53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B6417F-CB6E-8F0A-8858-4F696E82D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BAAEAD-F0EC-65C1-1214-DC3E71502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17522-E34E-4E44-BE78-85BE66B13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067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DE8657-A16D-DF8C-F29D-BCB60AE65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ABD5D5-118F-C792-888B-08773DD5F3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2DF1B5-0F44-5F9F-F154-C4FA87234A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F334471-B1EE-4FB7-8393-5733ECA2BA53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F486D3-71C9-8336-5058-559AA5B55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FC2449-E16F-8560-43C6-43853558D1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D17522-E34E-4E44-BE78-85BE66B13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442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s://thevab.com/signin?utm_source=grab-and-go&amp;utm_medium=vab-insights&amp;utm_campaign=" TargetMode="External"/><Relationship Id="rId4" Type="http://schemas.openxmlformats.org/officeDocument/2006/relationships/hyperlink" Target="https://thevab.com/insight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54AEF74-ED62-75CC-B940-75E3FB7EDB5C}"/>
              </a:ext>
            </a:extLst>
          </p:cNvPr>
          <p:cNvSpPr/>
          <p:nvPr/>
        </p:nvSpPr>
        <p:spPr>
          <a:xfrm>
            <a:off x="0" y="1685013"/>
            <a:ext cx="12192000" cy="5172987"/>
          </a:xfrm>
          <a:prstGeom prst="rect">
            <a:avLst/>
          </a:prstGeom>
          <a:solidFill>
            <a:srgbClr val="E2E8F1"/>
          </a:solidFill>
          <a:ln>
            <a:solidFill>
              <a:srgbClr val="E2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35F6EA-34E9-C6B7-F907-7701BB2AC862}"/>
              </a:ext>
            </a:extLst>
          </p:cNvPr>
          <p:cNvSpPr txBox="1"/>
          <p:nvPr/>
        </p:nvSpPr>
        <p:spPr>
          <a:xfrm>
            <a:off x="390617" y="6318936"/>
            <a:ext cx="1153891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403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Source: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403020202020204" pitchFamily="34" charset="0"/>
                <a:ea typeface="+mn-ea"/>
                <a:cs typeface="+mn-cs"/>
              </a:rPr>
              <a:t> ARF DASH Study, full year 2023 and 2024. Q3_1. Do you / your household own a Television Set? Based on household weighting.</a:t>
            </a: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elvetica" panose="020B0403020202020204" pitchFamily="34" charset="0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FD5FCB-282A-04DA-4860-2985ACCCF5B7}"/>
              </a:ext>
            </a:extLst>
          </p:cNvPr>
          <p:cNvSpPr/>
          <p:nvPr/>
        </p:nvSpPr>
        <p:spPr>
          <a:xfrm>
            <a:off x="0" y="0"/>
            <a:ext cx="2217906" cy="223736"/>
          </a:xfrm>
          <a:prstGeom prst="rect">
            <a:avLst/>
          </a:prstGeom>
          <a:solidFill>
            <a:srgbClr val="1B14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HHs With No TV Set, By Age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89859BC-3766-BE73-75C6-B33FCA6F63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590D04-FAFC-AD6F-48A4-0F92C56B8544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Scan or click to access more video consumption insights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A0F559A-2C41-0CB0-5F35-A4178B7122A5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B48DA29D-D56F-E10F-BC0D-56C1635EF558}"/>
              </a:ext>
            </a:extLst>
          </p:cNvPr>
          <p:cNvGraphicFramePr/>
          <p:nvPr/>
        </p:nvGraphicFramePr>
        <p:xfrm>
          <a:off x="680607" y="2219151"/>
          <a:ext cx="10830787" cy="4064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4BC6824D-812E-84F1-4A20-FBCFC3B647E0}"/>
              </a:ext>
            </a:extLst>
          </p:cNvPr>
          <p:cNvSpPr txBox="1"/>
          <p:nvPr/>
        </p:nvSpPr>
        <p:spPr>
          <a:xfrm>
            <a:off x="-3" y="1821493"/>
            <a:ext cx="12170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>
                <a:solidFill>
                  <a:srgbClr val="1B1464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Trend in Share of HHs with No TV Set by Age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E90CA3-74F5-46F1-62E5-9580E3BAADA0}"/>
              </a:ext>
            </a:extLst>
          </p:cNvPr>
          <p:cNvSpPr/>
          <p:nvPr/>
        </p:nvSpPr>
        <p:spPr>
          <a:xfrm>
            <a:off x="0" y="426167"/>
            <a:ext cx="1033768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600" b="1">
                <a:solidFill>
                  <a:srgbClr val="1B1464"/>
                </a:solidFill>
                <a:latin typeface="Helvetica" pitchFamily="2" charset="0"/>
              </a:rPr>
              <a:t>A meaningful share of young adults don’t have a TV set at home which signifies the importance of cross-platform strategies</a:t>
            </a:r>
            <a:endParaRPr kumimoji="0" lang="en-US" sz="2600" b="1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Helvetica" pitchFamily="2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D5AE718-37B7-3A2C-A816-E10A73C471B8}"/>
              </a:ext>
            </a:extLst>
          </p:cNvPr>
          <p:cNvSpPr/>
          <p:nvPr/>
        </p:nvSpPr>
        <p:spPr>
          <a:xfrm>
            <a:off x="483207" y="6533170"/>
            <a:ext cx="116872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sng" strike="noStrike" kern="1200" cap="none" spc="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Helvetica" pitchFamily="2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400" b="1" i="0" u="sng" strike="noStrike" kern="1200" cap="none" spc="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Helvetica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2">
            <a:hlinkClick r:id="rId5"/>
            <a:extLst>
              <a:ext uri="{FF2B5EF4-FFF2-40B4-BE49-F238E27FC236}">
                <a16:creationId xmlns:a16="http://schemas.microsoft.com/office/drawing/2014/main" id="{01D62A07-1C23-9537-D5FE-91CDC47EAA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6412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8" ma:contentTypeDescription="Create a new document." ma:contentTypeScope="" ma:versionID="387be907f486394efa0aa922f6891cb4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5bf9659b688e4d2890b1db6b33d4e217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C93315F-245A-4D8D-B3CC-309055BB7AC7}"/>
</file>

<file path=customXml/itemProps2.xml><?xml version="1.0" encoding="utf-8"?>
<ds:datastoreItem xmlns:ds="http://schemas.openxmlformats.org/officeDocument/2006/customXml" ds:itemID="{1134FC5B-4E71-472A-AE70-FCE53B587FDE}"/>
</file>

<file path=customXml/itemProps3.xml><?xml version="1.0" encoding="utf-8"?>
<ds:datastoreItem xmlns:ds="http://schemas.openxmlformats.org/officeDocument/2006/customXml" ds:itemID="{F7CB57D2-3114-413B-9515-26EB9BE5451D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Helvetica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2025-08-11T14:21:17Z</dcterms:created>
  <dcterms:modified xsi:type="dcterms:W3CDTF">2025-08-11T14:21:47Z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