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ngesInfos/changesInfo1.xml" ContentType="application/vnd.ms-powerpoint.changes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147376481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21855EDF-F9CE-3B66-C6A5-06158391F461}" name="Leah Montner Dixon" initials="L" userId="S::leahm@thevab.com::d5b2ae9e-9213-4442-b7df-4db8cbe51e5d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0" d="100"/>
          <a:sy n="70" d="100"/>
        </p:scale>
        <p:origin x="512" y="4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presProps" Target="presProps.xml"/><Relationship Id="rId11" Type="http://schemas.microsoft.com/office/2018/10/relationships/authors" Target="authors.xml"/><Relationship Id="rId5" Type="http://schemas.openxmlformats.org/officeDocument/2006/relationships/slide" Target="slides/slide1.xml"/><Relationship Id="rId10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ylan Breger" userId="9b3da09f-10fe-42ec-9aa5-9fa2a3e9cc20" providerId="ADAL" clId="{F98534C6-B0C5-430B-9C0B-35D9871B4C23}"/>
    <pc:docChg chg="addSld modSld">
      <pc:chgData name="Dylan Breger" userId="9b3da09f-10fe-42ec-9aa5-9fa2a3e9cc20" providerId="ADAL" clId="{F98534C6-B0C5-430B-9C0B-35D9871B4C23}" dt="2026-04-07T16:37:56.096" v="0"/>
      <pc:docMkLst>
        <pc:docMk/>
      </pc:docMkLst>
      <pc:sldChg chg="add">
        <pc:chgData name="Dylan Breger" userId="9b3da09f-10fe-42ec-9aa5-9fa2a3e9cc20" providerId="ADAL" clId="{F98534C6-B0C5-430B-9C0B-35D9871B4C23}" dt="2026-04-07T16:37:56.096" v="0"/>
        <pc:sldMkLst>
          <pc:docMk/>
          <pc:sldMk cId="2860148474" sldId="2147376481"/>
        </pc:sldMkLst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Column1</c:v>
                </c:pt>
              </c:strCache>
            </c:strRef>
          </c:tx>
          <c:dPt>
            <c:idx val="0"/>
            <c:bubble3D val="0"/>
            <c:spPr>
              <a:solidFill>
                <a:srgbClr val="ED3C8D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2-9675-4F94-BB39-6F3CFE5AC9E0}"/>
              </c:ext>
            </c:extLst>
          </c:dPt>
          <c:dPt>
            <c:idx val="1"/>
            <c:bubble3D val="0"/>
            <c:spPr>
              <a:solidFill>
                <a:srgbClr val="1B146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9675-4F94-BB39-6F3CFE5AC9E0}"/>
              </c:ext>
            </c:extLst>
          </c:dPt>
          <c:dLbls>
            <c:dLbl>
              <c:idx val="0"/>
              <c:layout>
                <c:manualLayout>
                  <c:x val="-0.11673697823004063"/>
                  <c:y val="2.628758723934273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9675-4F94-BB39-6F3CFE5AC9E0}"/>
                </c:ext>
              </c:extLst>
            </c:dLbl>
            <c:dLbl>
              <c:idx val="1"/>
              <c:layout>
                <c:manualLayout>
                  <c:x val="0.11693272609845642"/>
                  <c:y val="-2.333928943823742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9675-4F94-BB39-6F3CFE5AC9E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rgbClr val="1B1464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en-US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Sheet1!$A$2:$A$3</c:f>
              <c:strCache>
                <c:ptCount val="2"/>
                <c:pt idx="0">
                  <c:v>Live</c:v>
                </c:pt>
                <c:pt idx="1">
                  <c:v>VOD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0.56999999999999995</c:v>
                </c:pt>
                <c:pt idx="1">
                  <c:v>0.43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675-4F94-BB39-6F3CFE5AC9E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180"/>
        <c:holeSize val="63"/>
      </c:doughnutChart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35223363493562604"/>
          <c:y val="0.17433501366116938"/>
          <c:w val="0.35250114589297277"/>
          <c:h val="0.69199726856666199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Column1</c:v>
                </c:pt>
              </c:strCache>
            </c:strRef>
          </c:tx>
          <c:dPt>
            <c:idx val="0"/>
            <c:bubble3D val="0"/>
            <c:spPr>
              <a:solidFill>
                <a:srgbClr val="ED3C8D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E28E-42E0-A99B-73BA01B14966}"/>
              </c:ext>
            </c:extLst>
          </c:dPt>
          <c:dPt>
            <c:idx val="1"/>
            <c:bubble3D val="0"/>
            <c:spPr>
              <a:solidFill>
                <a:srgbClr val="1B146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E28E-42E0-A99B-73BA01B14966}"/>
              </c:ext>
            </c:extLst>
          </c:dPt>
          <c:dLbls>
            <c:dLbl>
              <c:idx val="0"/>
              <c:layout>
                <c:manualLayout>
                  <c:x val="-2.7633371363527375E-3"/>
                  <c:y val="9.492493887565298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E28E-42E0-A99B-73BA01B14966}"/>
                </c:ext>
              </c:extLst>
            </c:dLbl>
            <c:dLbl>
              <c:idx val="1"/>
              <c:layout>
                <c:manualLayout>
                  <c:x val="4.8174506771208735E-4"/>
                  <c:y val="-0.1835484938761999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E28E-42E0-A99B-73BA01B14966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rgbClr val="1B1464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en-US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Sheet1!$A$2:$A$3</c:f>
              <c:strCache>
                <c:ptCount val="2"/>
                <c:pt idx="0">
                  <c:v>Long-Form</c:v>
                </c:pt>
                <c:pt idx="1">
                  <c:v>Short-Form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0.91</c:v>
                </c:pt>
                <c:pt idx="1">
                  <c:v>0.09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E28E-42E0-A99B-73BA01B1496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17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379DA9-16D6-340E-B4DB-C3E52CD2332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56B4DB3-0A04-3C26-6017-D56E33C1A6A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184AF38-18CC-5BCE-E700-62E183F687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E15F3D-BFFC-47F3-9C7A-FF978C65A0C9}" type="datetimeFigureOut">
              <a:rPr lang="en-US" smtClean="0"/>
              <a:t>4/7/2026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EC24F0E-8C37-0948-BB7A-0910AB837B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7FB3B7B-488D-2674-9AC3-158E8A6347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8E93D8-95C0-4092-88F1-DB4DA8A35F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46093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9C9985-3986-A425-2409-56CE4591D8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48E6334-8CFE-200A-2B43-48248BAF437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0B789C-DCE9-937E-FEC0-A6842928EC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E15F3D-BFFC-47F3-9C7A-FF978C65A0C9}" type="datetimeFigureOut">
              <a:rPr lang="en-US" smtClean="0"/>
              <a:t>4/7/2026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4CFC4CD-1FDD-5B04-0500-EEABBE2164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B96560-F22A-B73C-04AA-44E9E60796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8E93D8-95C0-4092-88F1-DB4DA8A35F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88346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8D0CA189-4ED0-0182-5027-5029EF60F77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CA4DDEB-C3B2-6CAE-8E1E-446294F6A7E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EA162EE-9959-3598-82B2-0FD7168E98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E15F3D-BFFC-47F3-9C7A-FF978C65A0C9}" type="datetimeFigureOut">
              <a:rPr lang="en-US" smtClean="0"/>
              <a:t>4/7/2026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E0E2841-FEEA-62B2-F55D-F6A05548E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A7FAF00-3DA4-4838-9432-86EB7FBACE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8E93D8-95C0-4092-88F1-DB4DA8A35F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97778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F3C9F73-7546-930F-024D-F3749C25CF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C406F9-F671-623C-BB38-4FB0A3BC8CC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1E13D-E175-5A41-0963-5F32790401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E15F3D-BFFC-47F3-9C7A-FF978C65A0C9}" type="datetimeFigureOut">
              <a:rPr lang="en-US" smtClean="0"/>
              <a:t>4/7/2026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FF9EED-C05D-4161-B2D7-3D88A14530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7C000F2-C929-CE5A-957F-21578632E7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8E93D8-95C0-4092-88F1-DB4DA8A35F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3248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295148-EBD4-9F50-CB6E-AB7B79767E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673B5A2-F1E7-AD97-8497-FC3AB4A1EF6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0DA0099-1525-EE02-E37B-256BD58F4F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E15F3D-BFFC-47F3-9C7A-FF978C65A0C9}" type="datetimeFigureOut">
              <a:rPr lang="en-US" smtClean="0"/>
              <a:t>4/7/2026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91D3F1C-446F-98E8-F222-9AF4461B61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E1E1876-8DDF-A762-79AD-9E7B66DC9C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8E93D8-95C0-4092-88F1-DB4DA8A35F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29604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407A57-EC34-9BB1-5810-BA91465E26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9FF63AD-14AA-E036-0745-4F98281C8CE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A685585-F3B2-3DEB-0B06-3D39A142C2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35FF607-4D3E-83BD-8641-7F3FA00887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E15F3D-BFFC-47F3-9C7A-FF978C65A0C9}" type="datetimeFigureOut">
              <a:rPr lang="en-US" smtClean="0"/>
              <a:t>4/7/2026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AE0BFC8-2496-DB0D-E96E-DB8049FADF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14A73ED-4D9E-973F-6688-BA6AAD05AE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8E93D8-95C0-4092-88F1-DB4DA8A35F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50991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398C87-C9E6-A1F3-4B5A-40533F3A6F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8D2ADA9-9833-F63F-288B-EC866578590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B1D9757-1D65-0A28-8FB9-5AF6152289E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53F0C80-344A-637C-C544-1F73263F69F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0AD3282-51EF-9EC5-5312-1EF96F07191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6B5E8402-B6BA-B65D-790B-C0980CE71A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E15F3D-BFFC-47F3-9C7A-FF978C65A0C9}" type="datetimeFigureOut">
              <a:rPr lang="en-US" smtClean="0"/>
              <a:t>4/7/2026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D71BDF5-1E81-4002-B804-DD462B16B9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AF92EC5-0B55-ED43-8021-B98C66D46D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8E93D8-95C0-4092-88F1-DB4DA8A35F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44078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C53A78-5EFC-A8AC-E303-1461137864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2BE8179-A8C8-CFFF-6974-15C354CA74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E15F3D-BFFC-47F3-9C7A-FF978C65A0C9}" type="datetimeFigureOut">
              <a:rPr lang="en-US" smtClean="0"/>
              <a:t>4/7/2026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675C7DB-5D2D-F7FE-AF05-2FC467CD1C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23F5C17-E26E-D71A-E486-D85192044E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8E93D8-95C0-4092-88F1-DB4DA8A35F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27140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F12ED87-61D7-6EE5-F3D2-29070ACA6C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E15F3D-BFFC-47F3-9C7A-FF978C65A0C9}" type="datetimeFigureOut">
              <a:rPr lang="en-US" smtClean="0"/>
              <a:t>4/7/2026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7BE80A5-31B9-C2A2-E219-56AE6547F9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0FA6594-6C45-ECC4-B13C-E33D67DB15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8E93D8-95C0-4092-88F1-DB4DA8A35F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73514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64E83C-53BF-2EFF-5898-B8BD1C7067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E230CDC-1D3E-8C4C-FE4B-CBC64AB50EF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CCECA1B-D3FF-426F-EDFB-1723D1951C4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C148101-936C-774D-9F7F-CE466EFE87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E15F3D-BFFC-47F3-9C7A-FF978C65A0C9}" type="datetimeFigureOut">
              <a:rPr lang="en-US" smtClean="0"/>
              <a:t>4/7/2026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D219E92-9B71-B34F-B40A-B3EA82A6D3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135C237-405C-6C80-EE92-087672840B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8E93D8-95C0-4092-88F1-DB4DA8A35F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84042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7D1200-582F-6568-F895-BB1C4B3F05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FBB586A-095A-516C-D73B-A47FF0BEC7B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1D91072-DA6D-D797-F71C-9B037E9F895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A2D8F8F-5F15-772D-F49A-747FC72E2D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E15F3D-BFFC-47F3-9C7A-FF978C65A0C9}" type="datetimeFigureOut">
              <a:rPr lang="en-US" smtClean="0"/>
              <a:t>4/7/2026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9198B6A-9CE4-3518-5451-9C43D5D99E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0B3168C-7E17-7A03-2215-738AD042D4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8E93D8-95C0-4092-88F1-DB4DA8A35F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34524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A412E0D-0592-724D-77EC-BD081B6BC1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7935F7B-955A-BE41-3F53-FBD96B56166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904EFED-8D49-4DDD-97D0-E88A8CDE28C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96E15F3D-BFFC-47F3-9C7A-FF978C65A0C9}" type="datetimeFigureOut">
              <a:rPr lang="en-US" smtClean="0"/>
              <a:t>4/7/2026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6C5AC56-B0DF-ED21-1D8C-F0E8F8475E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9CC56DC-D292-0B2E-5C1C-44F75E3E6F7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698E93D8-95C0-4092-88F1-DB4DA8A35F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59858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chart" Target="../charts/chart2.xml"/><Relationship Id="rId3" Type="http://schemas.openxmlformats.org/officeDocument/2006/relationships/hyperlink" Target="https://www.freewheel.com/insights/reports/2h-2025-video-marketplace-report-connecting-the-streaming-ecosystem" TargetMode="External"/><Relationship Id="rId7" Type="http://schemas.openxmlformats.org/officeDocument/2006/relationships/hyperlink" Target="https://thevab.com/insights" TargetMode="Externa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hyperlink" Target="https://thevab.com/signin?utm_source=grab-and-go&amp;utm_medium=vab-insights&amp;utm_campaign=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6AA3E3A-85FC-A59B-0681-72827110110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0">
            <a:extLst>
              <a:ext uri="{FF2B5EF4-FFF2-40B4-BE49-F238E27FC236}">
                <a16:creationId xmlns:a16="http://schemas.microsoft.com/office/drawing/2014/main" id="{E1A82BA4-DA3F-673F-9EC9-D63149B72E7C}"/>
              </a:ext>
            </a:extLst>
          </p:cNvPr>
          <p:cNvSpPr/>
          <p:nvPr/>
        </p:nvSpPr>
        <p:spPr>
          <a:xfrm>
            <a:off x="0" y="1685013"/>
            <a:ext cx="12192000" cy="5172987"/>
          </a:xfrm>
          <a:prstGeom prst="rect">
            <a:avLst/>
          </a:prstGeom>
          <a:solidFill>
            <a:srgbClr val="E2E8F1"/>
          </a:solidFill>
          <a:ln>
            <a:solidFill>
              <a:srgbClr val="E2E8F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aphicFrame>
        <p:nvGraphicFramePr>
          <p:cNvPr id="5" name="Chart 4">
            <a:extLst>
              <a:ext uri="{FF2B5EF4-FFF2-40B4-BE49-F238E27FC236}">
                <a16:creationId xmlns:a16="http://schemas.microsoft.com/office/drawing/2014/main" id="{2B37CE5C-91F4-58A9-F96E-D3FBA0A353C3}"/>
              </a:ext>
            </a:extLst>
          </p:cNvPr>
          <p:cNvGraphicFramePr/>
          <p:nvPr/>
        </p:nvGraphicFramePr>
        <p:xfrm>
          <a:off x="1047856" y="2109667"/>
          <a:ext cx="6722934" cy="386494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3" name="Rectangle 22">
            <a:extLst>
              <a:ext uri="{FF2B5EF4-FFF2-40B4-BE49-F238E27FC236}">
                <a16:creationId xmlns:a16="http://schemas.microsoft.com/office/drawing/2014/main" id="{08A95941-426A-7452-51CD-622A3BF78297}"/>
              </a:ext>
            </a:extLst>
          </p:cNvPr>
          <p:cNvSpPr/>
          <p:nvPr/>
        </p:nvSpPr>
        <p:spPr>
          <a:xfrm>
            <a:off x="129208" y="347530"/>
            <a:ext cx="10176891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600" b="1" i="0" u="none" strike="noStrike" kern="1200" cap="none" spc="0" normalizeH="0" baseline="0" noProof="0">
                <a:ln>
                  <a:noFill/>
                </a:ln>
                <a:solidFill>
                  <a:srgbClr val="1B1464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Nearly 60% of ad-supported digital video content is live with most ad views being in long-form programming</a:t>
            </a:r>
          </a:p>
        </p:txBody>
      </p:sp>
      <p:sp>
        <p:nvSpPr>
          <p:cNvPr id="24" name="TextBox 23">
            <a:hlinkClick r:id="rId3"/>
            <a:extLst>
              <a:ext uri="{FF2B5EF4-FFF2-40B4-BE49-F238E27FC236}">
                <a16:creationId xmlns:a16="http://schemas.microsoft.com/office/drawing/2014/main" id="{A3D580AC-01F1-D0A3-B0E4-5B0ADA7A7A9E}"/>
              </a:ext>
            </a:extLst>
          </p:cNvPr>
          <p:cNvSpPr txBox="1">
            <a:spLocks/>
          </p:cNvSpPr>
          <p:nvPr/>
        </p:nvSpPr>
        <p:spPr>
          <a:xfrm>
            <a:off x="-3" y="6249349"/>
            <a:ext cx="12202272" cy="276999"/>
          </a:xfrm>
          <a:prstGeom prst="rect">
            <a:avLst/>
          </a:prstGeom>
          <a:solidFill>
            <a:srgbClr val="ED3C8D"/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1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Click here to see more insights from </a:t>
            </a:r>
            <a:r>
              <a:rPr kumimoji="0" lang="en-US" sz="1200" b="1" i="1" u="sng" strike="noStrike" kern="1200" cap="none" spc="0" normalizeH="0" baseline="0" noProof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FreeWheel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A4E3C36F-43D7-4BE6-F00A-46433C309665}"/>
              </a:ext>
            </a:extLst>
          </p:cNvPr>
          <p:cNvSpPr txBox="1"/>
          <p:nvPr/>
        </p:nvSpPr>
        <p:spPr>
          <a:xfrm>
            <a:off x="349207" y="6057330"/>
            <a:ext cx="11852318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rgbClr val="1B1464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Source: Freewheel</a:t>
            </a:r>
            <a:r>
              <a:rPr kumimoji="0" lang="en-US" sz="700" b="0" i="1" u="none" strike="noStrike" kern="1200" cap="none" spc="0" normalizeH="0" baseline="0" noProof="0">
                <a:ln>
                  <a:noFill/>
                </a:ln>
                <a:solidFill>
                  <a:srgbClr val="1B1464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, Video Marketplace Report</a:t>
            </a: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rgbClr val="1B1464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, 2H 2025. Note: VMR categorization of ‘live’ includes FAST channels. Mechanically, ad requests for FAST set ‘mode=live’. Linear addressable is not included in report data. Short-form video is classified as a video content under 6 minutes in duration.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0BD3ECAC-B656-18A5-4388-9EB2B1659479}"/>
              </a:ext>
            </a:extLst>
          </p:cNvPr>
          <p:cNvSpPr/>
          <p:nvPr/>
        </p:nvSpPr>
        <p:spPr>
          <a:xfrm>
            <a:off x="-3" y="0"/>
            <a:ext cx="2665382" cy="243075"/>
          </a:xfrm>
          <a:prstGeom prst="rect">
            <a:avLst/>
          </a:prstGeom>
          <a:solidFill>
            <a:srgbClr val="1B1464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Ad View Composition: Content Type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4A950399-3368-2381-396C-1572F2F73C0E}"/>
              </a:ext>
            </a:extLst>
          </p:cNvPr>
          <p:cNvSpPr txBox="1"/>
          <p:nvPr/>
        </p:nvSpPr>
        <p:spPr>
          <a:xfrm>
            <a:off x="10267952" y="26057"/>
            <a:ext cx="19240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1200" cap="none" spc="0" normalizeH="0" baseline="0" noProof="0">
                <a:ln>
                  <a:noFill/>
                </a:ln>
                <a:solidFill>
                  <a:srgbClr val="ED3C8D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Scan or click to access more video consumption insights</a:t>
            </a:r>
          </a:p>
        </p:txBody>
      </p:sp>
      <p:pic>
        <p:nvPicPr>
          <p:cNvPr id="30" name="Picture 2">
            <a:hlinkClick r:id="rId4"/>
            <a:extLst>
              <a:ext uri="{FF2B5EF4-FFF2-40B4-BE49-F238E27FC236}">
                <a16:creationId xmlns:a16="http://schemas.microsoft.com/office/drawing/2014/main" id="{06491463-4342-9116-CA80-5E3E7707D37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8627" t="8925" r="8225" b="7734"/>
          <a:stretch/>
        </p:blipFill>
        <p:spPr bwMode="auto">
          <a:xfrm>
            <a:off x="10676741" y="521763"/>
            <a:ext cx="1106470" cy="1109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1" name="Rectangle 30">
            <a:extLst>
              <a:ext uri="{FF2B5EF4-FFF2-40B4-BE49-F238E27FC236}">
                <a16:creationId xmlns:a16="http://schemas.microsoft.com/office/drawing/2014/main" id="{CF644D34-48D2-75FA-9E6B-6BB2C6CFB8AC}"/>
              </a:ext>
            </a:extLst>
          </p:cNvPr>
          <p:cNvSpPr/>
          <p:nvPr/>
        </p:nvSpPr>
        <p:spPr>
          <a:xfrm>
            <a:off x="10267952" y="0"/>
            <a:ext cx="1924048" cy="1671565"/>
          </a:xfrm>
          <a:prstGeom prst="rect">
            <a:avLst/>
          </a:prstGeom>
          <a:noFill/>
          <a:ln w="28575">
            <a:solidFill>
              <a:srgbClr val="ED3C8D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0890D33A-5AB6-AA74-DFD4-C351889A2951}"/>
              </a:ext>
            </a:extLst>
          </p:cNvPr>
          <p:cNvSpPr txBox="1"/>
          <p:nvPr/>
        </p:nvSpPr>
        <p:spPr>
          <a:xfrm>
            <a:off x="-10272" y="1752275"/>
            <a:ext cx="122022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sng" strike="noStrike" kern="1200" cap="none" spc="0" normalizeH="0" baseline="0" noProof="0">
                <a:ln>
                  <a:noFill/>
                </a:ln>
                <a:solidFill>
                  <a:srgbClr val="1F1A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U.S. Ad View Composition by Content Type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1F1A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2H ‘25</a:t>
            </a:r>
          </a:p>
        </p:txBody>
      </p:sp>
      <p:pic>
        <p:nvPicPr>
          <p:cNvPr id="34" name="Picture 33">
            <a:extLst>
              <a:ext uri="{FF2B5EF4-FFF2-40B4-BE49-F238E27FC236}">
                <a16:creationId xmlns:a16="http://schemas.microsoft.com/office/drawing/2014/main" id="{2EC35D84-A4CB-EE71-FAFF-493EBF82DEF4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1"/>
          <a:stretch/>
        </p:blipFill>
        <p:spPr>
          <a:xfrm>
            <a:off x="483207" y="6519043"/>
            <a:ext cx="11708793" cy="350107"/>
          </a:xfrm>
          <a:prstGeom prst="rect">
            <a:avLst/>
          </a:prstGeom>
        </p:spPr>
      </p:pic>
      <p:sp>
        <p:nvSpPr>
          <p:cNvPr id="35" name="Rectangle 34">
            <a:extLst>
              <a:ext uri="{FF2B5EF4-FFF2-40B4-BE49-F238E27FC236}">
                <a16:creationId xmlns:a16="http://schemas.microsoft.com/office/drawing/2014/main" id="{F250926C-5D0F-0100-AC32-FE94B91C8579}"/>
              </a:ext>
            </a:extLst>
          </p:cNvPr>
          <p:cNvSpPr/>
          <p:nvPr/>
        </p:nvSpPr>
        <p:spPr>
          <a:xfrm>
            <a:off x="483207" y="6533170"/>
            <a:ext cx="1168727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sng" strike="noStrike" kern="1200" cap="none" spc="150" normalizeH="0" baseline="0" noProof="0">
                <a:ln>
                  <a:noFill/>
                </a:ln>
                <a:solidFill>
                  <a:srgbClr val="00BFF2"/>
                </a:solidFill>
                <a:effectLst/>
                <a:uLnTx/>
                <a:uFillTx/>
                <a:latin typeface="Arial" panose="020B0604020202020204" pitchFamily="34" charset="0"/>
                <a:ea typeface="Open Sans" panose="020B0606030504020204" pitchFamily="34" charset="0"/>
                <a:cs typeface="Open Sans" panose="020B0606030504020204" pitchFamily="34" charset="0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theVAB.com/insights</a:t>
            </a:r>
            <a:endParaRPr kumimoji="0" lang="en-US" sz="1800" b="1" i="0" u="sng" strike="noStrike" kern="1200" cap="none" spc="150" normalizeH="0" baseline="0" noProof="0">
              <a:ln>
                <a:noFill/>
              </a:ln>
              <a:solidFill>
                <a:srgbClr val="00BFF2"/>
              </a:solidFill>
              <a:effectLst/>
              <a:uLnTx/>
              <a:uFillTx/>
              <a:latin typeface="Arial" panose="020B0604020202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BA9EC1FC-4F2C-876F-42C8-084C9A510472}"/>
              </a:ext>
            </a:extLst>
          </p:cNvPr>
          <p:cNvSpPr txBox="1"/>
          <p:nvPr/>
        </p:nvSpPr>
        <p:spPr>
          <a:xfrm>
            <a:off x="1787398" y="3975709"/>
            <a:ext cx="106758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>
                <a:ln>
                  <a:noFill/>
                </a:ln>
                <a:solidFill>
                  <a:srgbClr val="1B1464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LIVE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17EA2174-7422-598C-C17F-CE6C709CA153}"/>
              </a:ext>
            </a:extLst>
          </p:cNvPr>
          <p:cNvSpPr txBox="1"/>
          <p:nvPr/>
        </p:nvSpPr>
        <p:spPr>
          <a:xfrm>
            <a:off x="5899123" y="4323596"/>
            <a:ext cx="106758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>
                <a:ln>
                  <a:noFill/>
                </a:ln>
                <a:solidFill>
                  <a:srgbClr val="1B1464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VOD</a:t>
            </a:r>
          </a:p>
        </p:txBody>
      </p:sp>
      <p:graphicFrame>
        <p:nvGraphicFramePr>
          <p:cNvPr id="6" name="Chart 5">
            <a:extLst>
              <a:ext uri="{FF2B5EF4-FFF2-40B4-BE49-F238E27FC236}">
                <a16:creationId xmlns:a16="http://schemas.microsoft.com/office/drawing/2014/main" id="{5967545F-B01B-5EF6-D1BC-953E29D121A4}"/>
              </a:ext>
            </a:extLst>
          </p:cNvPr>
          <p:cNvGraphicFramePr/>
          <p:nvPr/>
        </p:nvGraphicFramePr>
        <p:xfrm>
          <a:off x="6589869" y="2704723"/>
          <a:ext cx="4554276" cy="281557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68F827A5-9F8A-2F18-F27A-AD7B88102A4A}"/>
              </a:ext>
            </a:extLst>
          </p:cNvPr>
          <p:cNvCxnSpPr>
            <a:cxnSpLocks/>
          </p:cNvCxnSpPr>
          <p:nvPr/>
        </p:nvCxnSpPr>
        <p:spPr>
          <a:xfrm>
            <a:off x="4861491" y="2774296"/>
            <a:ext cx="4124738" cy="0"/>
          </a:xfrm>
          <a:prstGeom prst="line">
            <a:avLst/>
          </a:prstGeom>
          <a:ln>
            <a:solidFill>
              <a:srgbClr val="1B1464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CC493FDB-CD3A-9E5F-CAAE-4C5FEDA0A640}"/>
              </a:ext>
            </a:extLst>
          </p:cNvPr>
          <p:cNvCxnSpPr>
            <a:cxnSpLocks/>
          </p:cNvCxnSpPr>
          <p:nvPr/>
        </p:nvCxnSpPr>
        <p:spPr>
          <a:xfrm>
            <a:off x="4801855" y="5510865"/>
            <a:ext cx="4184374" cy="0"/>
          </a:xfrm>
          <a:prstGeom prst="line">
            <a:avLst/>
          </a:prstGeom>
          <a:ln>
            <a:solidFill>
              <a:srgbClr val="1B1464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id="{6DAF3347-D919-51C8-0592-848D4D00E3E6}"/>
              </a:ext>
            </a:extLst>
          </p:cNvPr>
          <p:cNvSpPr txBox="1"/>
          <p:nvPr/>
        </p:nvSpPr>
        <p:spPr>
          <a:xfrm>
            <a:off x="8452437" y="3071987"/>
            <a:ext cx="106758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>
                <a:ln>
                  <a:noFill/>
                </a:ln>
                <a:solidFill>
                  <a:srgbClr val="1B1464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Short-Form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805B8261-1C92-7B66-E1DA-E0636C063B91}"/>
              </a:ext>
            </a:extLst>
          </p:cNvPr>
          <p:cNvSpPr txBox="1"/>
          <p:nvPr/>
        </p:nvSpPr>
        <p:spPr>
          <a:xfrm>
            <a:off x="8452437" y="5242284"/>
            <a:ext cx="106758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>
                <a:ln>
                  <a:noFill/>
                </a:ln>
                <a:solidFill>
                  <a:srgbClr val="1B1464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Long-Form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6BDA6C32-E53B-3E39-4EFA-C61DC38384C6}"/>
              </a:ext>
            </a:extLst>
          </p:cNvPr>
          <p:cNvSpPr txBox="1"/>
          <p:nvPr/>
        </p:nvSpPr>
        <p:spPr>
          <a:xfrm>
            <a:off x="8390088" y="3860946"/>
            <a:ext cx="12242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>
                <a:ln>
                  <a:noFill/>
                </a:ln>
                <a:solidFill>
                  <a:srgbClr val="1B1464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VOD</a:t>
            </a:r>
          </a:p>
        </p:txBody>
      </p:sp>
    </p:spTree>
    <p:extLst>
      <p:ext uri="{BB962C8B-B14F-4D97-AF65-F5344CB8AC3E}">
        <p14:creationId xmlns:p14="http://schemas.microsoft.com/office/powerpoint/2010/main" val="286014847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8ffbcc2d-a520-42b9-8ca7-e090664160a6" xsi:nil="true"/>
    <lcf76f155ced4ddcb4097134ff3c332f xmlns="97cdb7a3-d8d8-4d5a-8559-ae518cf29f49">
      <Terms xmlns="http://schemas.microsoft.com/office/infopath/2007/PartnerControls"/>
    </lcf76f155ced4ddcb4097134ff3c332f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24291D3CFFFB3468A8BEBC160241642" ma:contentTypeVersion="19" ma:contentTypeDescription="Create a new document." ma:contentTypeScope="" ma:versionID="ca9a50b37f8fd7aa2bb61aaf8ef7694c">
  <xsd:schema xmlns:xsd="http://www.w3.org/2001/XMLSchema" xmlns:xs="http://www.w3.org/2001/XMLSchema" xmlns:p="http://schemas.microsoft.com/office/2006/metadata/properties" xmlns:ns2="97cdb7a3-d8d8-4d5a-8559-ae518cf29f49" xmlns:ns3="8ffbcc2d-a520-42b9-8ca7-e090664160a6" targetNamespace="http://schemas.microsoft.com/office/2006/metadata/properties" ma:root="true" ma:fieldsID="157455a0c779238415b359be0495f7ed" ns2:_="" ns3:_="">
    <xsd:import namespace="97cdb7a3-d8d8-4d5a-8559-ae518cf29f49"/>
    <xsd:import namespace="8ffbcc2d-a520-42b9-8ca7-e090664160a6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LengthInSeconds" minOccurs="0"/>
                <xsd:element ref="ns2:MediaServiceLocation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7cdb7a3-d8d8-4d5a-8559-ae518cf29f4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19" nillable="true" ma:displayName="Length (seconds)" ma:internalName="MediaLengthInSeconds" ma:readOnly="true">
      <xsd:simpleType>
        <xsd:restriction base="dms:Unknown"/>
      </xsd:simpleType>
    </xsd:element>
    <xsd:element name="MediaServiceLocation" ma:index="20" nillable="true" ma:displayName="Location" ma:internalName="MediaServiceLocation" ma:readOnly="true">
      <xsd:simpleType>
        <xsd:restriction base="dms:Text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8c637ead-fd64-45b4-abde-ec2d09ec1026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6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ffbcc2d-a520-42b9-8ca7-e090664160a6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192ae5e6-0bf7-4809-94d2-b453c12df252}" ma:internalName="TaxCatchAll" ma:showField="CatchAllData" ma:web="8ffbcc2d-a520-42b9-8ca7-e090664160a6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770CF112-44E5-49DE-B2DE-F2B9074C7846}">
  <ds:schemaRefs>
    <ds:schemaRef ds:uri="http://schemas.microsoft.com/office/2006/metadata/properties"/>
    <ds:schemaRef ds:uri="http://schemas.microsoft.com/office/infopath/2007/PartnerControls"/>
    <ds:schemaRef ds:uri="8ffbcc2d-a520-42b9-8ca7-e090664160a6"/>
    <ds:schemaRef ds:uri="97cdb7a3-d8d8-4d5a-8559-ae518cf29f49"/>
  </ds:schemaRefs>
</ds:datastoreItem>
</file>

<file path=customXml/itemProps2.xml><?xml version="1.0" encoding="utf-8"?>
<ds:datastoreItem xmlns:ds="http://schemas.openxmlformats.org/officeDocument/2006/customXml" ds:itemID="{35FC9931-07D6-4D93-8A5D-A31FDF36DB3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BF98DE96-C739-4161-8D21-F19F864005A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97cdb7a3-d8d8-4d5a-8559-ae518cf29f49"/>
    <ds:schemaRef ds:uri="8ffbcc2d-a520-42b9-8ca7-e090664160a6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126</Words>
  <Application>Microsoft Office PowerPoint</Application>
  <PresentationFormat>Widescreen</PresentationFormat>
  <Paragraphs>17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Aptos</vt:lpstr>
      <vt:lpstr>Aptos Display</vt:lpstr>
      <vt:lpstr>Arial</vt:lpstr>
      <vt:lpstr>Calibri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Dylan Breger</dc:creator>
  <cp:lastModifiedBy>Dylan Breger</cp:lastModifiedBy>
  <cp:revision>1</cp:revision>
  <dcterms:created xsi:type="dcterms:W3CDTF">2026-04-07T16:37:54Z</dcterms:created>
  <dcterms:modified xsi:type="dcterms:W3CDTF">2026-04-07T16:50:45Z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0x010100C24291D3CFFFB3468A8BEBC160241642</vt:lpwstr>
  </property>
  <property fmtid="{D5CDD505-2E9C-101B-9397-08002B2CF9AE}" pid="3" name="MediaServiceImageTags">
    <vt:lpwstr/>
  </property>
</Properties>
</file>