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14747451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8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53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107318255820325E-2"/>
          <c:y val="0"/>
          <c:w val="0.97378536348835931"/>
          <c:h val="0.849024263248415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4EBEA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Brand Equity / Lift</c:v>
                </c:pt>
                <c:pt idx="1">
                  <c:v>Verified Sales Lift / Incrementality</c:v>
                </c:pt>
                <c:pt idx="2">
                  <c:v>Digital Engagement</c:v>
                </c:pt>
                <c:pt idx="3">
                  <c:v>ROAS*</c:v>
                </c:pt>
                <c:pt idx="4">
                  <c:v>Modeled Conversions / MMM outputs**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0.39</c:v>
                </c:pt>
                <c:pt idx="1">
                  <c:v>0.31900000000000001</c:v>
                </c:pt>
                <c:pt idx="2">
                  <c:v>0.157</c:v>
                </c:pt>
                <c:pt idx="3">
                  <c:v>9.5000000000000001E-2</c:v>
                </c:pt>
                <c:pt idx="4">
                  <c:v>3.7999999999999999E-2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A2-4CAC-AF26-B971C38FB9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21680751"/>
        <c:axId val="2121655311"/>
      </c:barChart>
      <c:catAx>
        <c:axId val="212168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21655311"/>
        <c:crosses val="autoZero"/>
        <c:auto val="1"/>
        <c:lblAlgn val="ctr"/>
        <c:lblOffset val="100"/>
        <c:noMultiLvlLbl val="0"/>
      </c:catAx>
      <c:valAx>
        <c:axId val="2121655311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12168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B1464"/>
          </a:solidFill>
          <a:latin typeface="Helvetica normal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22892-3963-932E-CAC5-D22396161C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EC0B48-45C1-2F7F-6F06-78B21EC12E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0087DB-C506-AC1E-1B8B-8623860B1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853C-0ABA-4CA4-8950-F4B459562918}" type="datetimeFigureOut">
              <a:rPr lang="en-US" smtClean="0"/>
              <a:t>7/16/2026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B0C79-587A-2091-3E66-CC35A9C55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521A3E-601E-95E1-A6B3-A4E65F3C1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1D08-DDE8-452F-A6DB-13AECC51B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416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F6B3C-8628-E1FA-2F7C-217A5AE9A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78C4B5-DF76-6751-A571-B4E56E301D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E56B1C-F189-46FA-A9B2-6E3F5FF62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853C-0ABA-4CA4-8950-F4B459562918}" type="datetimeFigureOut">
              <a:rPr lang="en-US" smtClean="0"/>
              <a:t>7/16/2026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49B983-B159-9B86-88BA-4FDF5A32D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3D92CF-1F35-2E42-BA3C-53D9DF802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1D08-DDE8-452F-A6DB-13AECC51B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262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72B5B5C-8167-A66E-214D-952DFC4A22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1FE085-2CDE-74D2-D757-AB01B06C2A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664C8A-537E-1CDF-C862-BCA4A15B8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853C-0ABA-4CA4-8950-F4B459562918}" type="datetimeFigureOut">
              <a:rPr lang="en-US" smtClean="0"/>
              <a:t>7/16/2026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4A0B8-C51A-E3AA-C238-97EE9C44E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FBF244-5945-FDD0-EDF5-ED651C6C1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1D08-DDE8-452F-A6DB-13AECC51B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374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2C2DB-2BE3-9F69-1E19-100FF148A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1D4E2-5E85-F772-9666-7F2BEF679B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604C93-5421-2187-3B81-A2C74DE74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853C-0ABA-4CA4-8950-F4B459562918}" type="datetimeFigureOut">
              <a:rPr lang="en-US" smtClean="0"/>
              <a:t>7/16/2026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37F885-7A4F-1FFF-B5FB-671B859C6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17547F-2A46-5CE3-0198-2DE551BC2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1D08-DDE8-452F-A6DB-13AECC51B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616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2C576-170C-3C05-1145-E885F8869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98BF4C-F003-64EF-1763-7C7A8424C1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A93E41-C0EA-BF1E-5B5A-A770CEFA1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853C-0ABA-4CA4-8950-F4B459562918}" type="datetimeFigureOut">
              <a:rPr lang="en-US" smtClean="0"/>
              <a:t>7/16/2026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23DB76-6F52-B6D0-70E7-F8461B4EA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752288-C7DF-9A14-8736-D68564484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1D08-DDE8-452F-A6DB-13AECC51B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677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B5205-7CA0-A486-019F-A993E4A40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9FA39-479C-B22E-7D01-2882E98804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94006F-7C3C-FFEB-84D6-C468D5FC3C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D2AAFD-CC2A-EBFF-16FF-DC26A6221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853C-0ABA-4CA4-8950-F4B459562918}" type="datetimeFigureOut">
              <a:rPr lang="en-US" smtClean="0"/>
              <a:t>7/16/2026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3F66F9-21DF-201F-EFB8-A0FB34E5C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818729-8AED-22E4-6A7E-0F28E5712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1D08-DDE8-452F-A6DB-13AECC51B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888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D1B62-B429-4C23-02F8-A40DF9D9F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695705-72D5-C15E-6540-631F5C5F96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08612F-1F13-52BD-AE1E-978699633D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93790A-FF7C-A528-8F0C-D70BC9B143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BAEF71-D218-B6E8-DE2F-64EBB34FEE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203275-EF89-3BBC-F3E8-AB4D15FA2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853C-0ABA-4CA4-8950-F4B459562918}" type="datetimeFigureOut">
              <a:rPr lang="en-US" smtClean="0"/>
              <a:t>7/16/2026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0CB9E5-2320-BDEF-6FB4-21F42A3AA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C50A11-9842-CDE6-57C9-13A9E7FAF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1D08-DDE8-452F-A6DB-13AECC51B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978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1CDF4-5C07-DA4C-CEA6-9C10E98D4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09E8C-FBB4-204C-9144-7C5285A68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853C-0ABA-4CA4-8950-F4B459562918}" type="datetimeFigureOut">
              <a:rPr lang="en-US" smtClean="0"/>
              <a:t>7/16/2026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150222-CB1D-CA14-2514-4C5A7261E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50661F-6F0F-3C4C-DEA7-3E3DEEF02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1D08-DDE8-452F-A6DB-13AECC51B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659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7CB3BB-D2B4-4FB4-B5E7-76E935F5B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853C-0ABA-4CA4-8950-F4B459562918}" type="datetimeFigureOut">
              <a:rPr lang="en-US" smtClean="0"/>
              <a:t>7/16/2026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9AD340-DF42-A777-BB3B-322EEC90A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51138D-1CD8-52BB-0E8E-4C9D7EA61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1D08-DDE8-452F-A6DB-13AECC51B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334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D1062-984B-C475-FF18-E8A3C18A6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1C2C24-AA7B-CEC4-8B36-3AD03E7CD7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702A7D-6B45-674A-812A-E1D8CCEABA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6958C0-D16C-6294-22AA-0564D6B06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853C-0ABA-4CA4-8950-F4B459562918}" type="datetimeFigureOut">
              <a:rPr lang="en-US" smtClean="0"/>
              <a:t>7/16/2026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22A660-B670-AAE0-F2B2-F6C2D4CB1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863807-DCC5-4F35-B639-46A9145E1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1D08-DDE8-452F-A6DB-13AECC51B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17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17DF7D-8E43-7023-CE4C-0EDEF1984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97E8E7-FAB1-9E2E-9613-1422020B40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97669D-500C-7696-0AF5-4128720858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16723-BCD5-7126-BE3F-571A136EB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853C-0ABA-4CA4-8950-F4B459562918}" type="datetimeFigureOut">
              <a:rPr lang="en-US" smtClean="0"/>
              <a:t>7/16/2026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31C56F-279F-332E-B66F-D00264DAA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81EE55-8AB2-7AF3-133A-2727AE29F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1D08-DDE8-452F-A6DB-13AECC51B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62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0519F5-F3A9-DCE7-3843-F63E67398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F9501A-F54C-A259-08C9-5C9D83A56C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364900-0AE0-F02F-C0C3-A4A9973996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50C3853C-0ABA-4CA4-8950-F4B459562918}" type="datetimeFigureOut">
              <a:rPr lang="en-US" smtClean="0"/>
              <a:pPr/>
              <a:t>7/16/2026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5A6C1-47FE-9051-D236-C0601343D6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077296-C15E-8B81-1621-7BCE226A46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FD51D08-DDE8-452F-A6DB-13AECC51B2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97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info.affinitysolutions.com/2026-affinity-outcomes-marketing-council-report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thevab.com/insight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481132C-6BF4-58D6-DA6E-3E8974881BA1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4CB4DA-3093-C764-91B9-D39B3514F5F9}"/>
              </a:ext>
            </a:extLst>
          </p:cNvPr>
          <p:cNvSpPr txBox="1"/>
          <p:nvPr/>
        </p:nvSpPr>
        <p:spPr>
          <a:xfrm>
            <a:off x="-10270" y="1804546"/>
            <a:ext cx="122125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sng" strike="noStrike" kern="1200" spc="0" baseline="0">
                <a:solidFill>
                  <a:srgbClr val="1B1464"/>
                </a:solidFill>
                <a:latin typeface="Helvetica normal"/>
                <a:ea typeface="+mn-ea"/>
                <a:cs typeface="+mn-cs"/>
              </a:defRPr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Which outcome metric do you trust most to guide or defend your budget allocation?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27045036-6739-E0E2-F9D6-2EE31B79B942}"/>
              </a:ext>
            </a:extLst>
          </p:cNvPr>
          <p:cNvGraphicFramePr/>
          <p:nvPr/>
        </p:nvGraphicFramePr>
        <p:xfrm>
          <a:off x="483207" y="2206191"/>
          <a:ext cx="11300003" cy="3615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1803350B-3836-D0C8-DAC7-1AD2818F3F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E8BAE8E-BB21-A13C-E903-67B29772EABA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42F35F7-6120-D02E-816A-3FA8FF4D3ABA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B7F4EC-17C4-0E68-B538-72EB4DA2293C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measurement insights</a:t>
            </a:r>
          </a:p>
        </p:txBody>
      </p:sp>
      <p:pic>
        <p:nvPicPr>
          <p:cNvPr id="9" name="Picture 2">
            <a:hlinkClick r:id="rId5"/>
            <a:extLst>
              <a:ext uri="{FF2B5EF4-FFF2-40B4-BE49-F238E27FC236}">
                <a16:creationId xmlns:a16="http://schemas.microsoft.com/office/drawing/2014/main" id="{37A9CF5E-2927-268E-041D-638505C75B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3F14E6E-CA39-472A-C9F8-9FA28504A413}"/>
              </a:ext>
            </a:extLst>
          </p:cNvPr>
          <p:cNvSpPr/>
          <p:nvPr/>
        </p:nvSpPr>
        <p:spPr>
          <a:xfrm>
            <a:off x="0" y="-1"/>
            <a:ext cx="2348345" cy="304695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Most Trusted Outcome Metrics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10FBEA-9D27-07CF-D381-CBB560483060}"/>
              </a:ext>
            </a:extLst>
          </p:cNvPr>
          <p:cNvSpPr/>
          <p:nvPr/>
        </p:nvSpPr>
        <p:spPr>
          <a:xfrm>
            <a:off x="75405" y="440921"/>
            <a:ext cx="1015444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Marketers place the greatest trust in brand equity and sales lift metrics when validating media investment decisions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FEE7D4-658D-567D-A9A7-481F4833A428}"/>
              </a:ext>
            </a:extLst>
          </p:cNvPr>
          <p:cNvSpPr txBox="1"/>
          <p:nvPr/>
        </p:nvSpPr>
        <p:spPr>
          <a:xfrm>
            <a:off x="483207" y="6062584"/>
            <a:ext cx="116872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Affinity Solutions, 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Measurement’s Tipping Point: The Optimization Blueprint for Brand Growth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2026. *ROAS = ‘Return on Ad Spend’. **MMM = ‘Marketing Mix Modeling’.</a:t>
            </a:r>
            <a:endParaRPr kumimoji="0" lang="en-US" sz="105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hlinkClick r:id="rId7"/>
            <a:extLst>
              <a:ext uri="{FF2B5EF4-FFF2-40B4-BE49-F238E27FC236}">
                <a16:creationId xmlns:a16="http://schemas.microsoft.com/office/drawing/2014/main" id="{521FDA74-E5D8-C9CA-09B8-215816084E7A}"/>
              </a:ext>
            </a:extLst>
          </p:cNvPr>
          <p:cNvSpPr txBox="1">
            <a:spLocks/>
          </p:cNvSpPr>
          <p:nvPr/>
        </p:nvSpPr>
        <p:spPr>
          <a:xfrm>
            <a:off x="-3" y="6259773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for more insights from </a:t>
            </a:r>
            <a:r>
              <a:rPr kumimoji="0" lang="en-US" sz="12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Affinity Solutions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13BD7C-99A4-25F9-DB8B-341E9DF5502D}"/>
              </a:ext>
            </a:extLst>
          </p:cNvPr>
          <p:cNvSpPr txBox="1"/>
          <p:nvPr/>
        </p:nvSpPr>
        <p:spPr>
          <a:xfrm>
            <a:off x="5288466" y="5567570"/>
            <a:ext cx="1675353" cy="43088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(Search, Site Visits, App Downloads)</a:t>
            </a:r>
          </a:p>
        </p:txBody>
      </p:sp>
    </p:spTree>
    <p:extLst>
      <p:ext uri="{BB962C8B-B14F-4D97-AF65-F5344CB8AC3E}">
        <p14:creationId xmlns:p14="http://schemas.microsoft.com/office/powerpoint/2010/main" val="220012881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Reed Kiely</dc:creator>
  <cp:lastModifiedBy>Reed Kiely</cp:lastModifiedBy>
  <cp:revision>1</cp:revision>
  <dcterms:created xsi:type="dcterms:W3CDTF">2026-07-16T13:28:17Z</dcterms:created>
  <dcterms:modified xsi:type="dcterms:W3CDTF">2026-07-16T13:29:02Z</dcterms:modified>
</cp:coreProperties>
</file>