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30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2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6:52:01.322" v="0"/>
      <pc:docMkLst>
        <pc:docMk/>
      </pc:docMkLst>
      <pc:sldChg chg="add">
        <pc:chgData name="Dylan Breger" userId="9b3da09f-10fe-42ec-9aa5-9fa2a3e9cc20" providerId="ADAL" clId="{F98534C6-B0C5-430B-9C0B-35D9871B4C23}" dt="2026-05-19T16:52:01.322" v="0"/>
        <pc:sldMkLst>
          <pc:docMk/>
          <pc:sldMk cId="682974118" sldId="214747430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539212816350429"/>
          <c:y val="3.973887830544548E-2"/>
          <c:w val="0.6265808677726451"/>
          <c:h val="0.920522243389109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2D-4174-BE5B-60918A35491D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22D-4174-BE5B-60918A35491D}"/>
              </c:ext>
            </c:extLst>
          </c:dPt>
          <c:dPt>
            <c:idx val="3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22D-4174-BE5B-60918A35491D}"/>
              </c:ext>
            </c:extLst>
          </c:dPt>
          <c:dPt>
            <c:idx val="4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22D-4174-BE5B-60918A35491D}"/>
              </c:ext>
            </c:extLst>
          </c:dPt>
          <c:dPt>
            <c:idx val="6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22D-4174-BE5B-60918A35491D}"/>
              </c:ext>
            </c:extLst>
          </c:dPt>
          <c:dPt>
            <c:idx val="7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22D-4174-BE5B-60918A3549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Two social media ads alone</c:v>
                </c:pt>
                <c:pt idx="1">
                  <c:v>Social media ad plus TV ad</c:v>
                </c:pt>
                <c:pt idx="3">
                  <c:v>Two audio ads alone</c:v>
                </c:pt>
                <c:pt idx="4">
                  <c:v>Audio ad plus TV ad</c:v>
                </c:pt>
                <c:pt idx="6">
                  <c:v>Two search ads alone</c:v>
                </c:pt>
                <c:pt idx="7">
                  <c:v>Search ad plus TV ad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0.24</c:v>
                </c:pt>
                <c:pt idx="1">
                  <c:v>0.42</c:v>
                </c:pt>
                <c:pt idx="3">
                  <c:v>0.27</c:v>
                </c:pt>
                <c:pt idx="4">
                  <c:v>0.44</c:v>
                </c:pt>
                <c:pt idx="6">
                  <c:v>0.05</c:v>
                </c:pt>
                <c:pt idx="7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2D-4174-BE5B-60918A3549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axId val="1796327135"/>
        <c:axId val="1796329535"/>
      </c:barChart>
      <c:catAx>
        <c:axId val="1796327135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796329535"/>
        <c:crosses val="autoZero"/>
        <c:auto val="1"/>
        <c:lblAlgn val="ctr"/>
        <c:lblOffset val="100"/>
        <c:noMultiLvlLbl val="0"/>
      </c:catAx>
      <c:valAx>
        <c:axId val="1796329535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1796327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EB5FA-B136-EB15-0F5B-1929387213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9426D3-9EED-F2DE-F21D-3F6C8C6B6E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8C85D-41D8-7579-AA3F-B8FA3341C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93D8E-9BFC-F854-B0EE-792CA5384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8C0135-CBB2-E437-E571-7E149DD9B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54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2C309-EBCD-6D60-6BB7-EEC47DB8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5EAC-12C5-3E46-99B5-013641B255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F75B6D-DF53-B69F-F7BA-73CF4E832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99FF6-4DDD-A566-F4AB-F040EE12E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0D5137-1672-9F5C-0A59-B3EBB5BE3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34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C1CCA7-51E8-3B44-5CAC-1666F9A36D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089075-138C-354A-32AA-AE6F58845F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F301E-4B70-8248-89E9-E4335E9F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56891-096B-FAFD-7BE8-3A8DBBEFD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51CB85-9C5B-4A14-46D4-2EBDF1F38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183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DB2D4-3279-8B02-3B01-8D747940D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B0289-7D4F-7E25-7E41-A26373C5A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6EA42-C87F-F73E-B3AF-6B1DE7290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D32256-8AE9-A01F-18A9-49D99A9DC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27E47-4D16-D939-713D-95CD2BFEA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563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5F34D-A873-BB43-2A8D-7F3DC3EE8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CB3824-0AB8-CCEE-84EB-81E017CBB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573B2-EAB8-2916-4405-F0A5582DE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D6F874-C219-1D6F-0A38-DCB625D30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F3CAA-CF18-0311-7617-730F52FC4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58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19DBA-1DA4-A4C3-9562-DAEB141E6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59778F-9C3D-F295-A2A0-F48A648374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73807F-066F-735C-6730-BD8FFAD7A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149AA-D347-94A6-927A-F4AB461D4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BD7039-7580-2AEA-99B8-88A9E080D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81192E-A924-227F-4476-B6276B11F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993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D5B13-7CA3-84E2-3B43-2F7EA936C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85A1DE-21AF-EA0F-419C-4AA88CBEC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44D312-DC7A-3EA3-31D9-C2F7640CE0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AFABD4-5361-27B9-606E-B99ED289E7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2B42F5-88F3-C2C2-9BED-BF44A04D7C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BB843E-8D06-EA65-11C9-2C8A9CD3C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8CAB38-00D4-B078-7A85-1555ACEAD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060DDC-CCA9-C52F-2F87-9F14CBA13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291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8E333-4546-1A7D-5F3A-61B6EB7A9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DCD65F-E031-5F7F-8610-E65B93866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E8BFAF-31DA-A5CD-4D33-C1952F476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7FA59E-73DB-4C4D-F17A-71CAF325A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18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60C0BA-B5A4-64C7-2486-9B7C8C4A4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E05ABA-962C-0CF5-013C-8DF62AFAE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2BCAB3-D3F7-01A9-76DC-5616BF57A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69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323DB-2C02-9345-C437-5B6B886CC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EDE4AA-93F9-933D-4A2D-A3C559E8D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71BC97-0E11-1CC0-68ED-86D48358DF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253EF0-007E-705F-46D0-91544F7F4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DEB502-838F-0B88-BA7D-44BE361D5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C8D3D0-C886-0FE9-7B25-386D63263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35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531D4-4379-3650-9587-187CD3FDD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D1012F-A298-381C-40FB-AD28B50C4B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B70E7-F4C0-10DA-DC92-ACC9F764FE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517A37-E9E7-367C-AFBB-098C0CE8B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A3B17D-84EB-1FDD-EAE5-0E7F72C13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7084D0-2647-F32F-BAC8-F40A77D44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71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52DCCF-2BDA-93A2-0385-8C7238D68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A85942-EAA5-049A-37AC-0BDDA6931B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19880-02C3-0BCA-B961-308845FB5E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19188E-7883-44E1-B8D5-ECE981F9EFE5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86250-FAB4-1CAB-FAA8-E537D9B373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698BB-A730-62AC-7054-ADF1E90D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BE30B4-A9C3-4330-8E7D-F71BE0D19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47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comcastadvertising.com/insights/research-report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81630-6C53-EB4C-3906-F3081B97B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9743877-2960-25CD-4F04-08E4E289D16D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A7E671-7FC1-1022-D581-92D8B82288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BAF1F53-140F-04CE-1183-4BCB809787B2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B86F32-C19A-6C3C-9BBE-2A0876C4EFE2}"/>
              </a:ext>
            </a:extLst>
          </p:cNvPr>
          <p:cNvSpPr txBox="1"/>
          <p:nvPr/>
        </p:nvSpPr>
        <p:spPr>
          <a:xfrm>
            <a:off x="483207" y="6062584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Comcast</a:t>
            </a:r>
            <a:r>
              <a:rPr kumimoji="0" lang="en-US" sz="800" b="0" i="0" u="none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Advertising, </a:t>
            </a:r>
            <a:r>
              <a:rPr kumimoji="0" lang="en-US" sz="800" b="0" i="1" u="none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TV Makes Memories: Why TV Is The Catalyst for Brand Impact and Consumer Action, </a:t>
            </a:r>
            <a:r>
              <a:rPr kumimoji="0" lang="en-US" sz="800" b="0" i="0" u="none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March</a:t>
            </a:r>
            <a:r>
              <a:rPr kumimoji="0" lang="en-US" sz="800" b="0" i="1" u="none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2026.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0D1946-BC32-E539-4DB2-A351CC347771}"/>
              </a:ext>
            </a:extLst>
          </p:cNvPr>
          <p:cNvSpPr txBox="1"/>
          <p:nvPr/>
        </p:nvSpPr>
        <p:spPr>
          <a:xfrm>
            <a:off x="-10269" y="1846392"/>
            <a:ext cx="96571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Adding TV Ads to Other Platforms Drives Brand Recall and Consumer Action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A05A45-0158-763A-D1D7-1F2F6446850F}"/>
              </a:ext>
            </a:extLst>
          </p:cNvPr>
          <p:cNvSpPr/>
          <p:nvPr/>
        </p:nvSpPr>
        <p:spPr>
          <a:xfrm>
            <a:off x="1" y="0"/>
            <a:ext cx="2876550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Brand Recall: TV Added to Other Media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DEE8FB-9304-6B3D-7BA1-DFC0DF8EC27E}"/>
              </a:ext>
            </a:extLst>
          </p:cNvPr>
          <p:cNvSpPr/>
          <p:nvPr/>
        </p:nvSpPr>
        <p:spPr>
          <a:xfrm>
            <a:off x="75405" y="440921"/>
            <a:ext cx="1024831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Adding TV to an ad campaign amplifies impact, boosting recall and driving significantly higher consumer action</a:t>
            </a:r>
          </a:p>
        </p:txBody>
      </p:sp>
      <p:sp>
        <p:nvSpPr>
          <p:cNvPr id="6" name="TextBox 5">
            <a:hlinkClick r:id="rId4"/>
            <a:extLst>
              <a:ext uri="{FF2B5EF4-FFF2-40B4-BE49-F238E27FC236}">
                <a16:creationId xmlns:a16="http://schemas.microsoft.com/office/drawing/2014/main" id="{B61B2EDE-4B48-6D3F-A41A-0EC6D9F6E8EB}"/>
              </a:ext>
            </a:extLst>
          </p:cNvPr>
          <p:cNvSpPr txBox="1">
            <a:spLocks/>
          </p:cNvSpPr>
          <p:nvPr/>
        </p:nvSpPr>
        <p:spPr>
          <a:xfrm>
            <a:off x="-3" y="6259773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for more insights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Comcast Advertising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BC005D-9887-A893-E9E5-51C3A3D0BC6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29C215-AF1C-FDCB-B851-72CBD0BF5501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outcomes insights</a:t>
            </a:r>
          </a:p>
        </p:txBody>
      </p:sp>
      <p:pic>
        <p:nvPicPr>
          <p:cNvPr id="16" name="Picture 2">
            <a:hlinkClick r:id="rId5"/>
            <a:extLst>
              <a:ext uri="{FF2B5EF4-FFF2-40B4-BE49-F238E27FC236}">
                <a16:creationId xmlns:a16="http://schemas.microsoft.com/office/drawing/2014/main" id="{CBB1D509-45BC-12FC-3A06-0536FAE06F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6" name="Chart 55">
            <a:extLst>
              <a:ext uri="{FF2B5EF4-FFF2-40B4-BE49-F238E27FC236}">
                <a16:creationId xmlns:a16="http://schemas.microsoft.com/office/drawing/2014/main" id="{8C500E8C-CB4E-A140-E0D0-C441D6394263}"/>
              </a:ext>
            </a:extLst>
          </p:cNvPr>
          <p:cNvGraphicFramePr/>
          <p:nvPr/>
        </p:nvGraphicFramePr>
        <p:xfrm>
          <a:off x="295309" y="2364375"/>
          <a:ext cx="7703285" cy="3515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1B69BBC4-FD2E-04C9-76F3-B8EDAEDED331}"/>
              </a:ext>
            </a:extLst>
          </p:cNvPr>
          <p:cNvSpPr/>
          <p:nvPr/>
        </p:nvSpPr>
        <p:spPr>
          <a:xfrm>
            <a:off x="7544695" y="2802548"/>
            <a:ext cx="1136399" cy="554123"/>
          </a:xfrm>
          <a:prstGeom prst="roundRect">
            <a:avLst/>
          </a:prstGeom>
          <a:solidFill>
            <a:schemeClr val="bg1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1.8x</a:t>
            </a: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higher recall</a:t>
            </a:r>
            <a:b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 without TV ads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51C7DD4A-E433-B623-E122-FBC7823F4D0A}"/>
              </a:ext>
            </a:extLst>
          </p:cNvPr>
          <p:cNvSpPr/>
          <p:nvPr/>
        </p:nvSpPr>
        <p:spPr>
          <a:xfrm>
            <a:off x="8862746" y="3558908"/>
            <a:ext cx="3100653" cy="1077680"/>
          </a:xfrm>
          <a:prstGeom prst="roundRect">
            <a:avLst/>
          </a:prstGeom>
          <a:solidFill>
            <a:srgbClr val="4EBEA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 w="12700">
                  <a:solidFill>
                    <a:srgbClr val="1B1464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+207%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More likely to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look for more information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when a TV ad exposure is added to a podcast ad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58AEB022-E8D1-4C18-C11F-E7A3D823060F}"/>
              </a:ext>
            </a:extLst>
          </p:cNvPr>
          <p:cNvSpPr/>
          <p:nvPr/>
        </p:nvSpPr>
        <p:spPr>
          <a:xfrm>
            <a:off x="8862746" y="4786630"/>
            <a:ext cx="3100653" cy="1077680"/>
          </a:xfrm>
          <a:prstGeom prst="roundRect">
            <a:avLst/>
          </a:prstGeom>
          <a:solidFill>
            <a:srgbClr val="4EBEA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 w="12700">
                  <a:solidFill>
                    <a:srgbClr val="1B1464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+119%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More likely to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discuss the brand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when a TV exposure is added to a search ad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BF36E782-2A27-3D47-02AD-42B1EBC426B7}"/>
              </a:ext>
            </a:extLst>
          </p:cNvPr>
          <p:cNvSpPr/>
          <p:nvPr/>
        </p:nvSpPr>
        <p:spPr>
          <a:xfrm>
            <a:off x="8862746" y="2349165"/>
            <a:ext cx="3100653" cy="1077680"/>
          </a:xfrm>
          <a:prstGeom prst="roundRect">
            <a:avLst/>
          </a:prstGeom>
          <a:solidFill>
            <a:srgbClr val="4EBEA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 w="12700">
                  <a:solidFill>
                    <a:srgbClr val="1B1464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+110%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More likely to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visit the website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TV exposure is added to 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social media ad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720BC5D-FBC2-28F5-BE50-C6EAC8787CB7}"/>
              </a:ext>
            </a:extLst>
          </p:cNvPr>
          <p:cNvCxnSpPr>
            <a:cxnSpLocks/>
          </p:cNvCxnSpPr>
          <p:nvPr/>
        </p:nvCxnSpPr>
        <p:spPr>
          <a:xfrm>
            <a:off x="397482" y="3486150"/>
            <a:ext cx="7251093" cy="0"/>
          </a:xfrm>
          <a:prstGeom prst="line">
            <a:avLst/>
          </a:prstGeom>
          <a:ln w="12700">
            <a:solidFill>
              <a:srgbClr val="1B1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24B336B-DD82-7F6E-1ACC-DE88127A33E5}"/>
              </a:ext>
            </a:extLst>
          </p:cNvPr>
          <p:cNvCxnSpPr>
            <a:cxnSpLocks/>
          </p:cNvCxnSpPr>
          <p:nvPr/>
        </p:nvCxnSpPr>
        <p:spPr>
          <a:xfrm>
            <a:off x="397482" y="4747098"/>
            <a:ext cx="7251093" cy="0"/>
          </a:xfrm>
          <a:prstGeom prst="line">
            <a:avLst/>
          </a:prstGeom>
          <a:ln w="12700">
            <a:solidFill>
              <a:srgbClr val="1B1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037A0D7-856C-1C87-CCFB-250ABB7BFAF7}"/>
              </a:ext>
            </a:extLst>
          </p:cNvPr>
          <p:cNvSpPr/>
          <p:nvPr/>
        </p:nvSpPr>
        <p:spPr>
          <a:xfrm>
            <a:off x="7680604" y="4033800"/>
            <a:ext cx="1136399" cy="554123"/>
          </a:xfrm>
          <a:prstGeom prst="roundRect">
            <a:avLst/>
          </a:prstGeom>
          <a:solidFill>
            <a:schemeClr val="bg1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1.6x</a:t>
            </a: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higher recall</a:t>
            </a:r>
            <a:b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 without TV ads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F028AAD-52FA-AEB1-72B0-8D135EC39378}"/>
              </a:ext>
            </a:extLst>
          </p:cNvPr>
          <p:cNvSpPr/>
          <p:nvPr/>
        </p:nvSpPr>
        <p:spPr>
          <a:xfrm>
            <a:off x="7362614" y="5214829"/>
            <a:ext cx="1136399" cy="554123"/>
          </a:xfrm>
          <a:prstGeom prst="roundRect">
            <a:avLst/>
          </a:prstGeom>
          <a:solidFill>
            <a:schemeClr val="bg1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8.7x</a:t>
            </a: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higher recall</a:t>
            </a:r>
            <a:b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 without TV ads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974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D2B25FB-F1D1-4E89-864E-3E8C3DF3DEFB}"/>
</file>

<file path=customXml/itemProps2.xml><?xml version="1.0" encoding="utf-8"?>
<ds:datastoreItem xmlns:ds="http://schemas.openxmlformats.org/officeDocument/2006/customXml" ds:itemID="{3778B8EE-E149-4D7F-8A32-CC8BDD212ED0}"/>
</file>

<file path=customXml/itemProps3.xml><?xml version="1.0" encoding="utf-8"?>
<ds:datastoreItem xmlns:ds="http://schemas.openxmlformats.org/officeDocument/2006/customXml" ds:itemID="{A0CABCD3-A61C-47A1-B885-3B1C4C81929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2026-05-19T16:51:31Z</dcterms:created>
  <dcterms:modified xsi:type="dcterms:W3CDTF">2026-05-19T16:52:10Z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