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14747452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512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1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10" Type="http://schemas.openxmlformats.org/officeDocument/2006/relationships/customXml" Target="../customXml/item3.xml"/><Relationship Id="rId4" Type="http://schemas.openxmlformats.org/officeDocument/2006/relationships/viewProps" Target="viewProps.xml"/><Relationship Id="rId9" Type="http://schemas.openxmlformats.org/officeDocument/2006/relationships/customXml" Target="../customXml/item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ylan Breger" userId="9b3da09f-10fe-42ec-9aa5-9fa2a3e9cc20" providerId="ADAL" clId="{F98534C6-B0C5-430B-9C0B-35D9871B4C23}"/>
    <pc:docChg chg="addSld modSld">
      <pc:chgData name="Dylan Breger" userId="9b3da09f-10fe-42ec-9aa5-9fa2a3e9cc20" providerId="ADAL" clId="{F98534C6-B0C5-430B-9C0B-35D9871B4C23}" dt="2026-07-14T01:53:11.170" v="0"/>
      <pc:docMkLst>
        <pc:docMk/>
      </pc:docMkLst>
      <pc:sldChg chg="add">
        <pc:chgData name="Dylan Breger" userId="9b3da09f-10fe-42ec-9aa5-9fa2a3e9cc20" providerId="ADAL" clId="{F98534C6-B0C5-430B-9C0B-35D9871B4C23}" dt="2026-07-14T01:53:11.170" v="0"/>
        <pc:sldMkLst>
          <pc:docMk/>
          <pc:sldMk cId="3653410496" sldId="2147474526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0273585137795278"/>
          <c:y val="7.1722188651196029E-3"/>
          <c:w val="0.65606557139674238"/>
          <c:h val="0.9928277811348803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 w="19050"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ED3C8D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D52F-47D2-8DCF-AF9F4C01B3B8}"/>
              </c:ext>
            </c:extLst>
          </c:dPt>
          <c:dPt>
            <c:idx val="1"/>
            <c:invertIfNegative val="0"/>
            <c:bubble3D val="0"/>
            <c:spPr>
              <a:solidFill>
                <a:srgbClr val="00BFF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52F-47D2-8DCF-AF9F4C01B3B8}"/>
              </c:ext>
            </c:extLst>
          </c:dPt>
          <c:dPt>
            <c:idx val="2"/>
            <c:invertIfNegative val="0"/>
            <c:bubble3D val="0"/>
            <c:spPr>
              <a:solidFill>
                <a:srgbClr val="1F1A6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52F-47D2-8DCF-AF9F4C01B3B8}"/>
              </c:ext>
            </c:extLst>
          </c:dPt>
          <c:dPt>
            <c:idx val="3"/>
            <c:invertIfNegative val="0"/>
            <c:bubble3D val="0"/>
            <c:spPr>
              <a:solidFill>
                <a:srgbClr val="FFE600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D52F-47D2-8DCF-AF9F4C01B3B8}"/>
              </c:ext>
            </c:extLst>
          </c:dPt>
          <c:dPt>
            <c:idx val="4"/>
            <c:invertIfNegative val="0"/>
            <c:bubble3D val="0"/>
            <c:spPr>
              <a:solidFill>
                <a:srgbClr val="4EBEA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D52F-47D2-8DCF-AF9F4C01B3B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rgbClr val="1F1A62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Significantly (76-100%)</c:v>
                </c:pt>
                <c:pt idx="1">
                  <c:v>Moderately (51-75%)</c:v>
                </c:pt>
                <c:pt idx="2">
                  <c:v>Somewhat (26-50%)</c:v>
                </c:pt>
                <c:pt idx="3">
                  <c:v>Rarely (1-25%)</c:v>
                </c:pt>
                <c:pt idx="4">
                  <c:v>Not at all (0%)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0.42499999999999999</c:v>
                </c:pt>
                <c:pt idx="1">
                  <c:v>0.41499999999999998</c:v>
                </c:pt>
                <c:pt idx="2">
                  <c:v>0.14499999999999999</c:v>
                </c:pt>
                <c:pt idx="3">
                  <c:v>0.01</c:v>
                </c:pt>
                <c:pt idx="4" formatCode="0.0%">
                  <c:v>5.0000000000000001E-3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52F-47D2-8DCF-AF9F4C01B3B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axId val="160507920"/>
        <c:axId val="160507440"/>
      </c:barChart>
      <c:valAx>
        <c:axId val="160507440"/>
        <c:scaling>
          <c:orientation val="minMax"/>
        </c:scaling>
        <c:delete val="1"/>
        <c:axPos val="t"/>
        <c:numFmt formatCode="0%" sourceLinked="1"/>
        <c:majorTickMark val="out"/>
        <c:minorTickMark val="none"/>
        <c:tickLblPos val="nextTo"/>
        <c:crossAx val="160507920"/>
        <c:crosses val="autoZero"/>
        <c:crossBetween val="between"/>
      </c:valAx>
      <c:catAx>
        <c:axId val="160507920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19050" cap="flat" cmpd="sng" algn="ctr">
            <a:solidFill>
              <a:srgbClr val="1F1A62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500" b="1" i="0" u="none" strike="noStrike" kern="1200" baseline="0">
                <a:solidFill>
                  <a:srgbClr val="1F1A6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160507440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latin typeface="Arial" panose="020B0604020202020204" pitchFamily="34" charset="0"/>
          <a:cs typeface="Arial" panose="020B0604020202020204" pitchFamily="34" charset="0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AA3D24-F38A-170F-2154-A6D816CE1E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B82A3AC-48F7-7CF8-68D2-74A10557644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50D027-9E08-0B6D-8CB6-A55FE2ACBD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DBEF4-2A61-4938-8D41-4E13D48A80D2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6F62FF-CB5C-F5DC-5BBB-1D16D6EE63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78C385-9FCE-DF4E-AAD4-9CF82CD719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65D25-27F1-45A2-A7D3-06A791D025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84547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651116-E9C3-14D9-B4CA-156A127D48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4DCA991-308B-7305-E76E-21652C8B26C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4A1980-129B-D48A-F16A-B23D3C0615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DBEF4-2A61-4938-8D41-4E13D48A80D2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6C2ED6-23CC-9278-2CED-A24D7C9773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740D5F-2CD3-6606-263D-000E706B17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65D25-27F1-45A2-A7D3-06A791D025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05041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A4E1A46-8981-A46E-0618-1538522A874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AAA38F8-479B-EED0-6057-B73D542F4F2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F07C17-0C4F-588B-46C2-9C69B89E0F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DBEF4-2A61-4938-8D41-4E13D48A80D2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B03219-1CCD-3F43-1A1F-710D3D6F5A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EE9298-69A4-5CC6-64DE-6C9AB0AA15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65D25-27F1-45A2-A7D3-06A791D025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45715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269140-919F-CE85-F45E-73FEB5AED6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E8BE5B-8F5A-55D5-4189-E1C4EF674B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C68481-CAEE-DE0E-2BF8-ACC90F5CC2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DBEF4-2A61-4938-8D41-4E13D48A80D2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A4137C-2320-9C59-EBCF-5E15449DE3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642C73-23A2-7349-A67A-BA69C14E1A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65D25-27F1-45A2-A7D3-06A791D025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84678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C158D7-5BAE-9643-1BD2-4A1C0B712C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CF1E6B-D210-795C-B7E0-834BACBAF6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25B230-41CB-06A5-BADB-E94C794914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DBEF4-2A61-4938-8D41-4E13D48A80D2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0A0720-C9E7-27D0-32C6-C750375B0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4455F4-8E25-F505-0375-2FE36CC160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65D25-27F1-45A2-A7D3-06A791D025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7111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ECD8E3-BA78-1B16-27AE-BA577C6DB9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C80910-D2A5-280C-71EB-CE752EA6475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B30935C-50DF-BB25-F032-AED86E539F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B616A1E-BF75-0542-63D7-A48F3B4706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DBEF4-2A61-4938-8D41-4E13D48A80D2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ADD986D-AED8-6D59-1ABA-63D35A9975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2FEDE3-3BC8-D66C-A5D0-605BA70974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65D25-27F1-45A2-A7D3-06A791D025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19656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B5D75F-F7E2-899E-F74A-B624C5B69E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4510C4-861A-4278-4263-E8E603D891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E45CCEE-5FEE-D0FE-7D8B-B21B12D306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C891420-BEEC-A0D3-CC32-6E83073BAE5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8B74E7-6FAB-DEAA-2048-216BD7E1FDB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54C46C2-F9E8-788B-E53D-BAC5293617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DBEF4-2A61-4938-8D41-4E13D48A80D2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E54B126-0F60-91A0-4792-BA7DEB3EAD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8F412BC-BB4B-9A48-8FEC-9F6ED7E799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65D25-27F1-45A2-A7D3-06A791D025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51449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DFFB27-78A3-1F94-AFDD-1D0E8071F0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A66C965-5205-4AFB-0E5D-1A70410F17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DBEF4-2A61-4938-8D41-4E13D48A80D2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F829AC1-B5A9-D95E-BBBF-B50445A6F9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C9BB75F-AFF7-074A-6F05-E5ABFF9B2A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65D25-27F1-45A2-A7D3-06A791D025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43275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7FBBF21-FBB6-055C-F267-AEAFC09525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DBEF4-2A61-4938-8D41-4E13D48A80D2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E60F197-5C75-AAAB-03F6-590229979E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2CBB8A-4D5F-042B-C833-83FE70BDC8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65D25-27F1-45A2-A7D3-06A791D025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96691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E0F666-08E2-7D68-9EBB-5C334C584F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BC8471-E788-5B6D-F234-165103982F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FFAA41-44A9-C6BD-10C0-5F52929B87E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547B8CB-1C89-CBA3-AC98-DFD745C4F5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DBEF4-2A61-4938-8D41-4E13D48A80D2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52A66DD-6024-AF67-8E57-FA67DF21BA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A08872D-3B1C-C2AA-E2BE-E4C01FBD93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65D25-27F1-45A2-A7D3-06A791D025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49580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225F13-A648-312C-25E4-E6F7446598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926FC32-BCFC-34BA-4F64-2F6DAA53A8A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654E84E-828E-5D7E-6D49-CF37FD4B53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066908A-6F55-E61F-635E-A5892F62B0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DBEF4-2A61-4938-8D41-4E13D48A80D2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ADFF332-33C8-02E9-8922-735CF41A0E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5B96EEA-E560-21A1-71CD-FB4698B7F1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65D25-27F1-45A2-A7D3-06A791D025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19427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CFCFD5B-7B8E-BCDB-0A1A-14BDE458CC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E2F051-4B91-FA5C-8083-F475A6764A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680CA9-3DB6-BE5B-2E9B-52762650264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0ADBEF4-2A61-4938-8D41-4E13D48A80D2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FB90AE-1EBA-18CB-60A8-67A119A86C5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7D24CB-DDA4-122D-8F17-6A0191D191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5465D25-27F1-45A2-A7D3-06A791D025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2134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thevab.com/insights" TargetMode="External"/><Relationship Id="rId7" Type="http://schemas.openxmlformats.org/officeDocument/2006/relationships/chart" Target="../charts/chart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hyperlink" Target="https://thevab.com/signin?utm_source=grab-and-go&amp;utm_medium=vab-insights&amp;utm_campaign=" TargetMode="External"/><Relationship Id="rId4" Type="http://schemas.openxmlformats.org/officeDocument/2006/relationships/hyperlink" Target="https://www.ispot.tv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56F813-3C6C-CB5A-15B2-BFAC9C482F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597714C-DFA3-B02E-DD5C-3943DA288217}"/>
              </a:ext>
            </a:extLst>
          </p:cNvPr>
          <p:cNvSpPr>
            <a:spLocks/>
          </p:cNvSpPr>
          <p:nvPr/>
        </p:nvSpPr>
        <p:spPr>
          <a:xfrm>
            <a:off x="0" y="1698993"/>
            <a:ext cx="12191999" cy="5170157"/>
          </a:xfrm>
          <a:prstGeom prst="rect">
            <a:avLst/>
          </a:prstGeom>
          <a:solidFill>
            <a:srgbClr val="E2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FB1F9D8-3EB6-3AD9-38CF-D6E1F9803B4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83207" y="6519043"/>
            <a:ext cx="11708793" cy="350107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98DE3750-C6F4-FE50-9E7A-3564A63E00B6}"/>
              </a:ext>
            </a:extLst>
          </p:cNvPr>
          <p:cNvSpPr/>
          <p:nvPr/>
        </p:nvSpPr>
        <p:spPr>
          <a:xfrm>
            <a:off x="483207" y="6533170"/>
            <a:ext cx="116872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sng" strike="noStrike" kern="1200" cap="none" spc="150" normalizeH="0" baseline="0" noProof="0">
                <a:ln>
                  <a:noFill/>
                </a:ln>
                <a:solidFill>
                  <a:srgbClr val="00BFF2"/>
                </a:solidFill>
                <a:effectLst/>
                <a:uLnTx/>
                <a:uFillTx/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theVAB.com/insights</a:t>
            </a:r>
            <a:endParaRPr kumimoji="0" lang="en-US" sz="1800" b="1" i="0" u="sng" strike="noStrike" kern="1200" cap="none" spc="150" normalizeH="0" baseline="0" noProof="0">
              <a:ln>
                <a:noFill/>
              </a:ln>
              <a:solidFill>
                <a:srgbClr val="00BFF2"/>
              </a:solidFill>
              <a:effectLst/>
              <a:uLnTx/>
              <a:uFillTx/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BD7A150-7EF9-AF46-0ACB-B579D4A68207}"/>
              </a:ext>
            </a:extLst>
          </p:cNvPr>
          <p:cNvSpPr txBox="1"/>
          <p:nvPr/>
        </p:nvSpPr>
        <p:spPr>
          <a:xfrm>
            <a:off x="483207" y="6062584"/>
            <a:ext cx="1168727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Source: iSpot, </a:t>
            </a:r>
            <a:r>
              <a:rPr kumimoji="0" lang="en-US" sz="800" b="0" i="1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2026 Video Ad Spend and Strategy Report</a:t>
            </a: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May 2026</a:t>
            </a:r>
            <a:r>
              <a:rPr kumimoji="0" lang="en-US" sz="800" b="0" i="0" u="none" strike="noStrike" kern="1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. </a:t>
            </a:r>
            <a:endParaRPr kumimoji="0" lang="en-US" sz="1050" b="0" i="0" u="none" strike="noStrike" kern="100" cap="none" spc="0" normalizeH="0" baseline="0" noProof="0">
              <a:ln>
                <a:noFill/>
              </a:ln>
              <a:solidFill>
                <a:srgbClr val="1B1464"/>
              </a:solidFill>
              <a:effectLst/>
              <a:uLnTx/>
              <a:uFillTx/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03E681D-58B4-CBE5-76FE-A2CB54B92123}"/>
              </a:ext>
            </a:extLst>
          </p:cNvPr>
          <p:cNvSpPr txBox="1"/>
          <p:nvPr/>
        </p:nvSpPr>
        <p:spPr>
          <a:xfrm>
            <a:off x="-10270" y="1708296"/>
            <a:ext cx="1221253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1" i="0" u="sng" strike="noStrike" kern="1200" spc="0" baseline="0">
                <a:solidFill>
                  <a:srgbClr val="1B1464"/>
                </a:solidFill>
                <a:latin typeface="Helvetica normal"/>
                <a:ea typeface="+mn-ea"/>
                <a:cs typeface="+mn-cs"/>
              </a:defRPr>
            </a:pPr>
            <a:r>
              <a:rPr kumimoji="0" lang="en-US" b="1" i="0" u="sng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How much do you think creative quality impacts your media performance?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1BFC8DE-83E7-90F8-1F45-C4ED2B2C5BDC}"/>
              </a:ext>
            </a:extLst>
          </p:cNvPr>
          <p:cNvSpPr/>
          <p:nvPr/>
        </p:nvSpPr>
        <p:spPr>
          <a:xfrm>
            <a:off x="0" y="0"/>
            <a:ext cx="2727158" cy="321228"/>
          </a:xfrm>
          <a:prstGeom prst="rect">
            <a:avLst/>
          </a:prstGeom>
          <a:solidFill>
            <a:srgbClr val="1B1464"/>
          </a:solidFill>
          <a:ln>
            <a:solidFill>
              <a:srgbClr val="1B14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Creative Quality Drives Performance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26492EA-6124-3780-D705-31CA4B4728DE}"/>
              </a:ext>
            </a:extLst>
          </p:cNvPr>
          <p:cNvSpPr/>
          <p:nvPr/>
        </p:nvSpPr>
        <p:spPr>
          <a:xfrm>
            <a:off x="75405" y="440921"/>
            <a:ext cx="10192547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Marketers agree that the quality of their ad creative heavily impacts the performance of their media</a:t>
            </a:r>
          </a:p>
        </p:txBody>
      </p:sp>
      <p:sp>
        <p:nvSpPr>
          <p:cNvPr id="6" name="TextBox 5">
            <a:hlinkClick r:id="rId4"/>
            <a:extLst>
              <a:ext uri="{FF2B5EF4-FFF2-40B4-BE49-F238E27FC236}">
                <a16:creationId xmlns:a16="http://schemas.microsoft.com/office/drawing/2014/main" id="{07A626B3-2A15-5F86-1952-000A487C1739}"/>
              </a:ext>
            </a:extLst>
          </p:cNvPr>
          <p:cNvSpPr txBox="1">
            <a:spLocks/>
          </p:cNvSpPr>
          <p:nvPr/>
        </p:nvSpPr>
        <p:spPr>
          <a:xfrm>
            <a:off x="-3" y="6259773"/>
            <a:ext cx="12202272" cy="276999"/>
          </a:xfrm>
          <a:prstGeom prst="rect">
            <a:avLst/>
          </a:prstGeom>
          <a:solidFill>
            <a:srgbClr val="ED3C8D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Click here for more insights from </a:t>
            </a:r>
            <a:r>
              <a:rPr kumimoji="0" lang="en-US" sz="1200" b="1" i="1" u="sng" strike="noStrike" kern="1200" cap="none" spc="0" normalizeH="0" baseline="0" noProof="0" err="1">
                <a:ln>
                  <a:noFill/>
                </a:ln>
                <a:solidFill>
                  <a:srgbClr val="FFE6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iSpot</a:t>
            </a:r>
            <a:endParaRPr kumimoji="0" lang="en-US" sz="1200" b="1" i="1" u="sng" strike="noStrike" kern="1200" cap="none" spc="0" normalizeH="0" baseline="0" noProof="0">
              <a:ln>
                <a:noFill/>
              </a:ln>
              <a:solidFill>
                <a:srgbClr val="FFE6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D479D7A-8060-13DA-9A8E-2F9AFC5080B0}"/>
              </a:ext>
            </a:extLst>
          </p:cNvPr>
          <p:cNvSpPr/>
          <p:nvPr/>
        </p:nvSpPr>
        <p:spPr>
          <a:xfrm>
            <a:off x="10267952" y="0"/>
            <a:ext cx="1924048" cy="1671565"/>
          </a:xfrm>
          <a:prstGeom prst="rect">
            <a:avLst/>
          </a:prstGeom>
          <a:noFill/>
          <a:ln w="28575">
            <a:solidFill>
              <a:srgbClr val="ED3C8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0671246-030B-1C41-DACB-FD280E1551FB}"/>
              </a:ext>
            </a:extLst>
          </p:cNvPr>
          <p:cNvSpPr txBox="1"/>
          <p:nvPr/>
        </p:nvSpPr>
        <p:spPr>
          <a:xfrm>
            <a:off x="10233660" y="2907"/>
            <a:ext cx="19964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ED3C8D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Scan or click to access more </a:t>
            </a:r>
            <a:r>
              <a:rPr lang="en-US" sz="1000" b="1">
                <a:solidFill>
                  <a:srgbClr val="ED3C8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 creative</a:t>
            </a: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ED3C8D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insights</a:t>
            </a:r>
          </a:p>
        </p:txBody>
      </p:sp>
      <p:pic>
        <p:nvPicPr>
          <p:cNvPr id="16" name="Picture 2">
            <a:hlinkClick r:id="rId5"/>
            <a:extLst>
              <a:ext uri="{FF2B5EF4-FFF2-40B4-BE49-F238E27FC236}">
                <a16:creationId xmlns:a16="http://schemas.microsoft.com/office/drawing/2014/main" id="{CFD9C092-7E12-7DF0-9FA9-3F1C7F1C745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627" t="8925" r="8225" b="7734"/>
          <a:stretch/>
        </p:blipFill>
        <p:spPr bwMode="auto">
          <a:xfrm>
            <a:off x="10676741" y="521763"/>
            <a:ext cx="1106470" cy="1109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8" name="Chart 17">
            <a:extLst>
              <a:ext uri="{FF2B5EF4-FFF2-40B4-BE49-F238E27FC236}">
                <a16:creationId xmlns:a16="http://schemas.microsoft.com/office/drawing/2014/main" id="{975B8795-02FE-8804-7AAE-0A2C695B6E60}"/>
              </a:ext>
            </a:extLst>
          </p:cNvPr>
          <p:cNvGraphicFramePr/>
          <p:nvPr/>
        </p:nvGraphicFramePr>
        <p:xfrm>
          <a:off x="1324609" y="2161203"/>
          <a:ext cx="9237980" cy="38842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extLst>
      <p:ext uri="{BB962C8B-B14F-4D97-AF65-F5344CB8AC3E}">
        <p14:creationId xmlns:p14="http://schemas.microsoft.com/office/powerpoint/2010/main" val="36534104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24291D3CFFFB3468A8BEBC160241642" ma:contentTypeVersion="19" ma:contentTypeDescription="Create a new document." ma:contentTypeScope="" ma:versionID="ca9a50b37f8fd7aa2bb61aaf8ef7694c">
  <xsd:schema xmlns:xsd="http://www.w3.org/2001/XMLSchema" xmlns:xs="http://www.w3.org/2001/XMLSchema" xmlns:p="http://schemas.microsoft.com/office/2006/metadata/properties" xmlns:ns2="97cdb7a3-d8d8-4d5a-8559-ae518cf29f49" xmlns:ns3="8ffbcc2d-a520-42b9-8ca7-e090664160a6" targetNamespace="http://schemas.microsoft.com/office/2006/metadata/properties" ma:root="true" ma:fieldsID="157455a0c779238415b359be0495f7ed" ns2:_="" ns3:_="">
    <xsd:import namespace="97cdb7a3-d8d8-4d5a-8559-ae518cf29f49"/>
    <xsd:import namespace="8ffbcc2d-a520-42b9-8ca7-e090664160a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7cdb7a3-d8d8-4d5a-8559-ae518cf29f4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c637ead-fd64-45b4-abde-ec2d09ec102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ffbcc2d-a520-42b9-8ca7-e090664160a6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192ae5e6-0bf7-4809-94d2-b453c12df252}" ma:internalName="TaxCatchAll" ma:showField="CatchAllData" ma:web="8ffbcc2d-a520-42b9-8ca7-e090664160a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ffbcc2d-a520-42b9-8ca7-e090664160a6" xsi:nil="true"/>
    <lcf76f155ced4ddcb4097134ff3c332f xmlns="97cdb7a3-d8d8-4d5a-8559-ae518cf29f49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FAB3C032-C676-41D6-A9E9-D48F4DDB8387}"/>
</file>

<file path=customXml/itemProps2.xml><?xml version="1.0" encoding="utf-8"?>
<ds:datastoreItem xmlns:ds="http://schemas.openxmlformats.org/officeDocument/2006/customXml" ds:itemID="{DA20228A-39C2-44AA-8F2B-DFC16B6E98EE}"/>
</file>

<file path=customXml/itemProps3.xml><?xml version="1.0" encoding="utf-8"?>
<ds:datastoreItem xmlns:ds="http://schemas.openxmlformats.org/officeDocument/2006/customXml" ds:itemID="{2AD98416-58F8-4646-BC6A-C3A60A8BA4E9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68</Words>
  <Application>Microsoft Office PowerPoint</Application>
  <PresentationFormat>Widescreen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Dylan Breger</dc:creator>
  <cp:lastModifiedBy>Dylan Breger</cp:lastModifiedBy>
  <cp:revision>1</cp:revision>
  <dcterms:created xsi:type="dcterms:W3CDTF">2026-07-14T01:53:04Z</dcterms:created>
  <dcterms:modified xsi:type="dcterms:W3CDTF">2026-07-14T01:53:14Z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0x010100C24291D3CFFFB3468A8BEBC160241642</vt:lpwstr>
  </property>
</Properties>
</file>