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27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6:09.730" v="0"/>
      <pc:docMkLst>
        <pc:docMk/>
      </pc:docMkLst>
      <pc:sldChg chg="add">
        <pc:chgData name="Dylan Breger" userId="9b3da09f-10fe-42ec-9aa5-9fa2a3e9cc20" providerId="ADAL" clId="{F98534C6-B0C5-430B-9C0B-35D9871B4C23}" dt="2026-05-19T17:06:09.730" v="0"/>
        <pc:sldMkLst>
          <pc:docMk/>
          <pc:sldMk cId="2005592798" sldId="214747427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34317913934279"/>
          <c:y val="0"/>
          <c:w val="0.4900603986889423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Testing new partnership opportunities in the marketplace</c:v>
                </c:pt>
                <c:pt idx="1">
                  <c:v>Adopting advanced analytics or data-driven strategies to identify new opportunities</c:v>
                </c:pt>
                <c:pt idx="2">
                  <c:v>Collaborating cross-functionally to develop new products, services, and customer journeys</c:v>
                </c:pt>
                <c:pt idx="3">
                  <c:v>Implementing new technologies to streamline business processes or customer interactions</c:v>
                </c:pt>
                <c:pt idx="4">
                  <c:v>Reimaging how brand captures and sustains attention for long-term growth</c:v>
                </c:pt>
                <c:pt idx="5">
                  <c:v>Developing automated messaging or digital experiences to enhance engagement</c:v>
                </c:pt>
                <c:pt idx="6">
                  <c:v>Integrating brand into emerging entertainment spaces</c:v>
                </c:pt>
                <c:pt idx="7">
                  <c:v>Launching creative campaigns that challenge traditional aproaches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0.41</c:v>
                </c:pt>
                <c:pt idx="1">
                  <c:v>0.37</c:v>
                </c:pt>
                <c:pt idx="2">
                  <c:v>0.35</c:v>
                </c:pt>
                <c:pt idx="3">
                  <c:v>0.35</c:v>
                </c:pt>
                <c:pt idx="4">
                  <c:v>0.34</c:v>
                </c:pt>
                <c:pt idx="5">
                  <c:v>0.34</c:v>
                </c:pt>
                <c:pt idx="6">
                  <c:v>0.33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7D-4113-9D8E-1F09D48001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683943616"/>
        <c:axId val="1683942176"/>
      </c:barChart>
      <c:catAx>
        <c:axId val="16839436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r">
              <a:defRPr sz="12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83942176"/>
        <c:crosses val="autoZero"/>
        <c:auto val="1"/>
        <c:lblAlgn val="ctr"/>
        <c:lblOffset val="100"/>
        <c:noMultiLvlLbl val="0"/>
      </c:catAx>
      <c:valAx>
        <c:axId val="1683942176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extTo"/>
        <c:crossAx val="168394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AF81C-A0AC-E459-BA3C-444C06B9F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3FD989-B1A9-0460-1354-E02FDFF758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43D00-1F8D-E789-623D-49A68339A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C4ECD-E716-5E73-7656-63A09747D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D8484-29C6-4B34-E3FB-C8F4060A1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165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ACE15-CE6D-BCB3-BEFA-1D2EA33E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FD2A4A-B9ED-93CA-4200-FEB4F4D21F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1B1EFF-D1A9-8A71-B923-F44DB2E8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B5094C-F11E-619A-A0A0-30DC6BA8F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A58FE-A851-EAA1-75DD-80F42D6A5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283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739B2B-3671-9F66-C929-B88F2F959E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26D8FE-F212-C7EE-FE1C-6B47EB109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D8186-127D-BF71-ABE1-8EEC1415A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675D8-E048-ED9B-3F13-73EE29F3F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63814-F6A9-63BA-C042-23B47538C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368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12562-5376-575A-5A67-0584AA844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FE7DC-EB46-A336-39E1-9869E6F65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06EB65-7210-4767-9F61-D344F6F1D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FCF9D-B90D-F6C3-2A3A-F22AEE738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D3B5A-B342-EAF5-9F4A-131803E5B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0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90E35-02D3-27E5-5664-9CCE69F02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4BFA4-178A-422D-1ABB-F26862A913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71577B-0FC2-AC45-288F-25A0A72CB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908763-6C63-558D-F66F-FAC4F8F19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CB1FC-CB8C-8C34-983D-73B6CFF2F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018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F09BE-1B84-0722-6AB3-C134020E6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3CA61-C63B-E479-DE6D-85EDE4C83E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FDE2EC-DE3E-D6EF-ED0F-A357F3A575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8249E1-8040-817D-E167-357098018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FBCE11-2A85-0050-D5AF-B53BE6F4E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8CA0C7-37DD-A4E3-DFC9-362179281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381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767DD-5815-BA6E-B93F-C6795775D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2DBDB1-B7C0-407E-5962-2D2C6C998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50DA8D-206B-73B9-21D8-71E2D869B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FF77B6-88B0-D741-B966-275EEEC6CA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E4A3CF-1E3D-C8D2-9C5A-421C8445C0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9931C0-7900-7871-4AD1-C265FAA8D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00A3F-15DD-132D-BC3C-F0CF4D0BF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1E4170-4EC0-FC34-352E-750F874B5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215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CBE2B-A3F7-15F7-BDDD-2C9946DF6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CCB44-068B-6C9E-B535-C12B7FA80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2CE09E-39CB-AC22-AA34-BED25BB7D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2DCFE-67D4-7341-1BF1-6C59AD79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870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A44652-1AB7-6432-22CE-3A38A0129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7B68BF-261D-1E9A-CDE5-751BE37DC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13E07E-19D8-22F7-5694-786BA8578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535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47B0D-4241-F8B3-1A0A-5654803A2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AF7AE-49CE-153E-04C7-89C6E8DB3E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3E71D-C884-1297-EF5C-CB9E8205DA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2A8193-DC3D-DBD3-0285-C1C393B3D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E16-220F-0AB5-5959-19CA85B1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BBDB0D-BE7F-5770-0781-FE1D50C22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161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F092D-6A8C-B85F-EEC3-CD3E47C85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D0BA0E-6ACB-7FEF-5776-B54C9ADAD5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B9E5EA-817E-C20C-E4E4-3F97CA121B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3155CC-9EDC-CCB1-47B2-BC3AA4967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A99B1A-730A-7A29-B81C-65350FEB1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706AD9-377C-D2CD-ECEF-178DF2D81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685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41F913-394F-C824-A352-260EC00F3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9C590-3552-B7C6-C9DF-D4238E00C0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1D0FB-D59A-5D7F-984C-AE98D688FA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1D2BB8-0CCB-4C46-A18B-B9105D3102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F98041-162C-AFA3-C74B-7A13AE48B6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338F39-05E5-37AA-388B-C1E41B4956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738CE9-5335-4EA1-9843-790872B06D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99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D968ECA-B816-08BB-1CE3-888DA6BFDB69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07208E-CCB1-0343-E438-C13E120327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B799861-2E19-1B40-3BD6-2BF71CF05623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B227C6-0841-275C-404E-13846EA6FA9D}"/>
              </a:ext>
            </a:extLst>
          </p:cNvPr>
          <p:cNvSpPr txBox="1"/>
          <p:nvPr/>
        </p:nvSpPr>
        <p:spPr>
          <a:xfrm>
            <a:off x="483207" y="6314683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Source: Dentsu,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CMO Navigator: Rethinking Marketing in the Age of AI, January 2026.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Based on collected insights from 1,950 marketing leaders across 14 countries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26D45A7-AFC7-DF4C-088C-4D61A949F5C1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AF0185-80BD-0701-7BB8-26BCB774228D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trends &amp; insights</a:t>
            </a:r>
          </a:p>
        </p:txBody>
      </p:sp>
      <p:pic>
        <p:nvPicPr>
          <p:cNvPr id="16" name="Picture 2">
            <a:hlinkClick r:id="rId4"/>
            <a:extLst>
              <a:ext uri="{FF2B5EF4-FFF2-40B4-BE49-F238E27FC236}">
                <a16:creationId xmlns:a16="http://schemas.microsoft.com/office/drawing/2014/main" id="{E3E24EBA-88A5-6449-467D-E0F992A00F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82350AE-AD34-89C8-0F56-E0142D9AEA53}"/>
              </a:ext>
            </a:extLst>
          </p:cNvPr>
          <p:cNvSpPr/>
          <p:nvPr/>
        </p:nvSpPr>
        <p:spPr>
          <a:xfrm>
            <a:off x="1" y="0"/>
            <a:ext cx="2581274" cy="29081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 Innovation Priorities for CMOs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DD20ED9-9559-D98D-7447-5118218EDE6C}"/>
              </a:ext>
            </a:extLst>
          </p:cNvPr>
          <p:cNvSpPr/>
          <p:nvPr/>
        </p:nvSpPr>
        <p:spPr>
          <a:xfrm>
            <a:off x="142240" y="440921"/>
            <a:ext cx="101257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CMOs are prioritizing innovative new partnerships and data-led strategies to drive growth and build a competitive advantage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EDF6395-62F0-C6C2-0B8D-03856DDB21E4}"/>
              </a:ext>
            </a:extLst>
          </p:cNvPr>
          <p:cNvGraphicFramePr/>
          <p:nvPr/>
        </p:nvGraphicFramePr>
        <p:xfrm>
          <a:off x="142241" y="2182775"/>
          <a:ext cx="11828780" cy="39818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6621F97-C3CD-522A-8CCA-5C804CAACA53}"/>
              </a:ext>
            </a:extLst>
          </p:cNvPr>
          <p:cNvSpPr txBox="1"/>
          <p:nvPr/>
        </p:nvSpPr>
        <p:spPr>
          <a:xfrm>
            <a:off x="-10269" y="1744499"/>
            <a:ext cx="12202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CMOs Top Media Innovation Priorities </a:t>
            </a:r>
          </a:p>
        </p:txBody>
      </p:sp>
    </p:spTree>
    <p:extLst>
      <p:ext uri="{BB962C8B-B14F-4D97-AF65-F5344CB8AC3E}">
        <p14:creationId xmlns:p14="http://schemas.microsoft.com/office/powerpoint/2010/main" val="20055927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97B36FD-34B7-4FFD-B7B4-0D762913E229}"/>
</file>

<file path=customXml/itemProps2.xml><?xml version="1.0" encoding="utf-8"?>
<ds:datastoreItem xmlns:ds="http://schemas.openxmlformats.org/officeDocument/2006/customXml" ds:itemID="{A20C3D2A-F58D-4979-B2FB-3E10F9A6A0FC}"/>
</file>

<file path=customXml/itemProps3.xml><?xml version="1.0" encoding="utf-8"?>
<ds:datastoreItem xmlns:ds="http://schemas.openxmlformats.org/officeDocument/2006/customXml" ds:itemID="{4A65C2C0-61C2-4AB3-A7A1-77E4B7C4AB4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2026-05-19T17:06:01Z</dcterms:created>
  <dcterms:modified xsi:type="dcterms:W3CDTF">2026-05-19T17:06:10Z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