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8:03.965" v="0"/>
      <pc:docMkLst>
        <pc:docMk/>
      </pc:docMkLst>
      <pc:sldChg chg="add">
        <pc:chgData name="Dylan Breger" userId="9b3da09f-10fe-42ec-9aa5-9fa2a3e9cc20" providerId="ADAL" clId="{F98534C6-B0C5-430B-9C0B-35D9871B4C23}" dt="2026-07-14T01:48:03.965" v="0"/>
        <pc:sldMkLst>
          <pc:docMk/>
          <pc:sldMk cId="3313755897" sldId="214747445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334019792317208E-3"/>
          <c:y val="0.1303800654417317"/>
          <c:w val="0.99731562027218212"/>
          <c:h val="0.71972357321266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Estimated Active U.S. FAST Households</c:v>
                </c:pt>
              </c:strCache>
            </c:strRef>
          </c:tx>
          <c:spPr>
            <a:solidFill>
              <a:srgbClr val="E84A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84A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567-4EDB-8998-47FEFDED9D5C}"/>
              </c:ext>
            </c:extLst>
          </c:dPt>
          <c:dPt>
            <c:idx val="1"/>
            <c:invertIfNegative val="0"/>
            <c:bubble3D val="0"/>
            <c:spPr>
              <a:solidFill>
                <a:srgbClr val="E84A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567-4EDB-8998-47FEFDED9D5C}"/>
              </c:ext>
            </c:extLst>
          </c:dPt>
          <c:dPt>
            <c:idx val="2"/>
            <c:invertIfNegative val="0"/>
            <c:bubble3D val="0"/>
            <c:spPr>
              <a:solidFill>
                <a:srgbClr val="E84A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567-4EDB-8998-47FEFDED9D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2022</c:v>
                </c:pt>
                <c:pt idx="2">
                  <c:v>2024</c:v>
                </c:pt>
                <c:pt idx="3">
                  <c:v>2026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38</c:v>
                </c:pt>
                <c:pt idx="2">
                  <c:v>50</c:v>
                </c:pt>
                <c:pt idx="3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567-4EDB-8998-47FEFDED9D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5"/>
        <c:axId val="270594176"/>
        <c:axId val="270590432"/>
      </c:barChart>
      <c:catAx>
        <c:axId val="2705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334019792317208E-3"/>
          <c:y val="0.1303800654417317"/>
          <c:w val="0.99731562027218212"/>
          <c:h val="0.71972357321266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U.S. FAST Channels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45C-41FA-9460-F753E99CDF61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45C-41FA-9460-F753E99CDF61}"/>
              </c:ext>
            </c:extLst>
          </c:dPt>
          <c:dPt>
            <c:idx val="2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45C-41FA-9460-F753E99CDF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2022</c:v>
                </c:pt>
                <c:pt idx="2">
                  <c:v>2024</c:v>
                </c:pt>
                <c:pt idx="3">
                  <c:v>2026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424</c:v>
                </c:pt>
                <c:pt idx="1">
                  <c:v>820</c:v>
                </c:pt>
                <c:pt idx="2" formatCode="#,##0">
                  <c:v>1300</c:v>
                </c:pt>
                <c:pt idx="3" formatCode="#,##0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45C-41FA-9460-F753E99CDF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5"/>
        <c:axId val="270594176"/>
        <c:axId val="270590432"/>
      </c:barChart>
      <c:catAx>
        <c:axId val="2705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70590432"/>
        <c:crosses val="autoZero"/>
        <c:auto val="1"/>
        <c:lblAlgn val="ctr"/>
        <c:lblOffset val="100"/>
        <c:noMultiLvlLbl val="0"/>
      </c:catAx>
      <c:valAx>
        <c:axId val="270590432"/>
        <c:scaling>
          <c:orientation val="minMax"/>
          <c:max val="18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7059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807DB-6AFB-45BE-0AB8-0EC10DA9D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F4312A-F512-2858-847E-7DDE7263E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E79AE-5441-F976-6913-5B6B3D21B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5F611-D28D-9123-0D86-D1232D7F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B3BC6-0AE3-11A5-611B-9B4358F7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78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E777C-4B40-2C6E-3B20-7D9C7940C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5C7DDB-B495-B80A-A8F0-E43848457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0DF8D-AAC4-C845-B247-15542705D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05D5E-A871-5817-4FEA-40FFAEE6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E9BCC-9AC5-ACC0-8F9D-4D765261D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70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CABB87-DEB2-5820-A64E-F5BF4D6D7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F09BE0-BEEA-AF50-B0E0-D2CF5FD7E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712D8-7420-55D9-DFC2-0D6EBDE1E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16190-297D-6E46-0F76-9AC0208AE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C3C31-DB72-14EA-4078-F23D1972B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8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46570-44AF-A6F4-AC69-1563A7D24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C47B5-A79D-D9FE-C4F7-1BF3BAF11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6BB35-9551-A784-5179-BD0919B6B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FC473-8CDC-83B2-D75D-E6F102B4A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7C507-B9B4-E1D2-097E-040BFE4B1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45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28951-965B-3F51-3BB5-0B6B1E50E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96F3AD-3A0E-AA1C-EB36-89BF5779C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5A439-E9D0-8DD5-12CC-1564FAACF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E3ED56-91B2-4B44-AC48-F5E27515C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5B6CD-8C06-FC47-E9C1-022F91787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15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74567-D3D5-A467-04CD-CC9BFD21F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FA446-FA2A-2032-1F29-6125DFC36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1D8353-89B9-6848-D3F6-9086FE8106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2B966-0FE0-BC9B-5F0A-938702594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C13DC0-3505-BFE5-0312-1D4A8AF06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01673-7B3E-4E05-6B78-93E43D5B2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80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90B3A-FAAF-24D1-9B8B-2D297A1DF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3E7BA-F48E-56E0-F1AF-9A1E36FC4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0EBBE0-A087-1C88-F1DF-08991B9BC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294B5F-D146-C6E8-19CB-6766CCE301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9FB326-455D-19CE-5EA5-90258AD0CC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3EF1CF-A8FA-A849-368F-8055E8387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C6F498-13AD-F34D-F1B6-3254707E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FF5F47-500D-9A72-4AD9-BC4B5EE93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7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69338-8794-27B0-93EF-C92D13C55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FB39B7-7E10-0340-A3FA-6E6C71214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D14C75-30CD-63C0-F541-91E316EE8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751976-5EA5-ADCA-3B04-291818908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2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7A685C-0D73-74B1-3EBE-AA7BF4445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2472B8-91D4-3D9B-B31F-5419F5F4E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B5D9B-BDAC-DCDF-9F63-2DDE9B2DB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1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7491B-5BE2-4719-482C-77E951606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D3B24-A762-8B85-A813-8AB89E2BE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97BCC-E12F-580D-9727-092B1BA07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1D484E-A09F-BC3F-CB5F-E1ADF6F89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102D5-5162-7A7F-BF15-F7A66A834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969A0-36E8-9528-1BAE-8909173E9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26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EC9A5-CAD2-5598-65F0-C3C62A8F3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67DBFE-3FFE-8D78-75AE-92FE2B442E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28F1C4-09CB-62B3-8337-3DE195254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3DFE9F-EAB2-D90B-CCC8-0536C5640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24C920-577D-3A62-2F82-D7493FB8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35CD67-D5CD-93A5-0E0A-04E3DFC40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0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0FEAC1-A8ED-4B4B-FF42-28362E625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F96144-2A78-A0EB-00AC-6AEE380B7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E455F-89F6-FC5D-A6C8-DD3A92E22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3667AB-6A0F-4F18-B83D-507DE08B46B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105E1-5EE8-F3DC-CFFA-EDC504602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71CA7-35B5-2E13-7C61-82DA6A57AD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1F7957-14A3-4970-A3F8-4A7FA67F0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7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2.xml"/><Relationship Id="rId7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1.png"/><Relationship Id="rId4" Type="http://schemas.openxmlformats.org/officeDocument/2006/relationships/hyperlink" Target="https://thevab.com/insight/four-ctv-consumer-behaviors-in-2026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36390C-07E8-CC7C-73BD-217A660C0DC2}"/>
              </a:ext>
            </a:extLst>
          </p:cNvPr>
          <p:cNvSpPr txBox="1"/>
          <p:nvPr/>
        </p:nvSpPr>
        <p:spPr>
          <a:xfrm>
            <a:off x="511598" y="6085448"/>
            <a:ext cx="11708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Luminate Intelligence,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State of FAST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2026. FASTMaster Intelligence Estimates.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FB9D60-0593-662F-B23E-ED359D64FDAE}"/>
              </a:ext>
            </a:extLst>
          </p:cNvPr>
          <p:cNvSpPr/>
          <p:nvPr/>
        </p:nvSpPr>
        <p:spPr>
          <a:xfrm>
            <a:off x="6095999" y="1765230"/>
            <a:ext cx="6095567" cy="4059824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191386-70E8-96D2-7ECE-B22CEA5187B8}"/>
              </a:ext>
            </a:extLst>
          </p:cNvPr>
          <p:cNvSpPr txBox="1"/>
          <p:nvPr/>
        </p:nvSpPr>
        <p:spPr>
          <a:xfrm>
            <a:off x="6349951" y="1930109"/>
            <a:ext cx="55876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Estimated Active U.S. FAST Households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Millions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5BDF17EB-B546-3515-28A6-7A26FCB56356}"/>
              </a:ext>
            </a:extLst>
          </p:cNvPr>
          <p:cNvGraphicFramePr/>
          <p:nvPr/>
        </p:nvGraphicFramePr>
        <p:xfrm>
          <a:off x="6330707" y="2617886"/>
          <a:ext cx="5626150" cy="285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D7A9EFBA-9F80-693F-55EF-D1B89DB9FB3D}"/>
              </a:ext>
            </a:extLst>
          </p:cNvPr>
          <p:cNvSpPr/>
          <p:nvPr/>
        </p:nvSpPr>
        <p:spPr>
          <a:xfrm>
            <a:off x="0" y="1765230"/>
            <a:ext cx="6095567" cy="4059824"/>
          </a:xfrm>
          <a:prstGeom prst="rect">
            <a:avLst/>
          </a:prstGeom>
          <a:solidFill>
            <a:srgbClr val="1F1A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F1F14F-4DC5-2AD2-F8EA-5D769D3E320C}"/>
              </a:ext>
            </a:extLst>
          </p:cNvPr>
          <p:cNvSpPr txBox="1"/>
          <p:nvPr/>
        </p:nvSpPr>
        <p:spPr>
          <a:xfrm>
            <a:off x="235143" y="1930109"/>
            <a:ext cx="5587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U.S. FAST Channels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BF12D31-5F68-2CEA-B402-22143450A127}"/>
              </a:ext>
            </a:extLst>
          </p:cNvPr>
          <p:cNvGraphicFramePr/>
          <p:nvPr/>
        </p:nvGraphicFramePr>
        <p:xfrm>
          <a:off x="213189" y="2617886"/>
          <a:ext cx="5626150" cy="285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A7D2964-5AF0-034A-655D-2C0B23164D23}"/>
              </a:ext>
            </a:extLst>
          </p:cNvPr>
          <p:cNvSpPr/>
          <p:nvPr/>
        </p:nvSpPr>
        <p:spPr>
          <a:xfrm>
            <a:off x="244929" y="445295"/>
            <a:ext cx="1014367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FAST channels and households have quickly scaled together, highlighting strong growth in available content and adoption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00B9F1-4872-F251-4E5B-BC8FC9BCF69C}"/>
              </a:ext>
            </a:extLst>
          </p:cNvPr>
          <p:cNvSpPr/>
          <p:nvPr/>
        </p:nvSpPr>
        <p:spPr>
          <a:xfrm>
            <a:off x="5105914" y="2190503"/>
            <a:ext cx="834245" cy="502424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4X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2020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74D0A8-C12D-3DFB-687F-5079695212C6}"/>
              </a:ext>
            </a:extLst>
          </p:cNvPr>
          <p:cNvSpPr/>
          <p:nvPr/>
        </p:nvSpPr>
        <p:spPr>
          <a:xfrm>
            <a:off x="11144566" y="2344656"/>
            <a:ext cx="834245" cy="502424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2.5x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2020</a:t>
            </a:r>
          </a:p>
        </p:txBody>
      </p:sp>
      <p:sp>
        <p:nvSpPr>
          <p:cNvPr id="11" name="TextBox 10">
            <a:hlinkClick r:id="rId4"/>
            <a:extLst>
              <a:ext uri="{FF2B5EF4-FFF2-40B4-BE49-F238E27FC236}">
                <a16:creationId xmlns:a16="http://schemas.microsoft.com/office/drawing/2014/main" id="{DB029616-FF1D-65CF-3B9B-F9D53117D0B5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 report, 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‘Staying Current on Streaming: The Latest on Connected TV Consumer Behaviors – June 2026’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5A0BA0E-12F2-ABAD-D224-A15D0CFEED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C8794D0-6C21-2088-CE96-4934E2F4CACF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34D6538-2F5E-1C5B-AE3A-80FE6F7394CF}"/>
              </a:ext>
            </a:extLst>
          </p:cNvPr>
          <p:cNvSpPr/>
          <p:nvPr/>
        </p:nvSpPr>
        <p:spPr>
          <a:xfrm>
            <a:off x="0" y="0"/>
            <a:ext cx="2615381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FAST: # of Channels &amp; Households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C396AE7-E87D-451D-A96F-BFF1B622ED0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2803407-3EEC-F188-D8C0-1042A07CECD9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insights</a:t>
            </a:r>
          </a:p>
        </p:txBody>
      </p:sp>
      <p:pic>
        <p:nvPicPr>
          <p:cNvPr id="29" name="Picture 2">
            <a:hlinkClick r:id="rId7"/>
            <a:extLst>
              <a:ext uri="{FF2B5EF4-FFF2-40B4-BE49-F238E27FC236}">
                <a16:creationId xmlns:a16="http://schemas.microsoft.com/office/drawing/2014/main" id="{87D57DAD-9C15-8AC6-3279-D52D4B6B67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755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66CCC71-E1A2-4C02-A6A0-F54A4D1B13DE}"/>
</file>

<file path=customXml/itemProps2.xml><?xml version="1.0" encoding="utf-8"?>
<ds:datastoreItem xmlns:ds="http://schemas.openxmlformats.org/officeDocument/2006/customXml" ds:itemID="{1500198F-45C7-4E31-9D22-161F3CC7E85F}"/>
</file>

<file path=customXml/itemProps3.xml><?xml version="1.0" encoding="utf-8"?>
<ds:datastoreItem xmlns:ds="http://schemas.openxmlformats.org/officeDocument/2006/customXml" ds:itemID="{E9EE4693-41BD-47F6-8A9A-C97184D7C98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2026-07-14T01:48:02Z</dcterms:created>
  <dcterms:modified xsi:type="dcterms:W3CDTF">2026-07-14T01:48:11Z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