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</p:sldMasterIdLst>
  <p:notesMasterIdLst>
    <p:notesMasterId r:id="rId15"/>
  </p:notesMasterIdLst>
  <p:sldIdLst>
    <p:sldId id="2146846699" r:id="rId8"/>
    <p:sldId id="2146846443" r:id="rId9"/>
    <p:sldId id="2146846178" r:id="rId10"/>
    <p:sldId id="2146846276" r:id="rId11"/>
    <p:sldId id="2146846277" r:id="rId12"/>
    <p:sldId id="2146846698" r:id="rId13"/>
    <p:sldId id="2146846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855EDF-F9CE-3B66-C6A5-06158391F461}" name="Leah Montner Dixon" initials="L" userId="S::leahm@thevab.com::d5b2ae9e-9213-4442-b7df-4db8cbe51e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79E677-48CD-451C-98D4-D1960E57F898}" v="82" dt="2024-09-20T17:45:18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2CBC1-CDD4-47A9-B348-2B2F1FCBBC74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BD67D-A00F-4501-B3DE-F27A200CA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17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72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44481-CC7E-F441-937B-5481639038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723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52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86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CB749-AF65-0C97-DE9C-951116851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1471D-B2BF-B375-CDF2-3A907514B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3F805-9EF3-F7E4-BD1C-1AD80FE10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0EE39-4E07-4AE2-3DF3-C7107F6BA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91B0D-50ED-9015-A05A-8AC74379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EC7A4-F9D2-43E1-D324-F4B29854B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1F70C-8B05-91A8-6C9D-661E40ACA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6480-4494-7F7F-FAE4-20C8336AF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95194-7548-AB2C-7489-CA65A95D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1AA99-FF64-BC62-6F34-603D285C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310643-BE5D-F1E3-B40E-43C5A3BBB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552856-8AB3-25BD-E5AD-05B436CE7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72547-B70E-9049-71A8-E6D41CADA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2C625-AE58-F0F6-2027-B535207C7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F644C-0932-8A3E-33FF-B7EC5C08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74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963-7DC2-D94F-A776-D72442CEA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95044-A36F-3B4B-8BA3-3C27671B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320"/>
            </a:lvl1pPr>
            <a:lvl2pPr marL="441929" indent="0" algn="ctr">
              <a:buNone/>
              <a:defRPr sz="1934"/>
            </a:lvl2pPr>
            <a:lvl3pPr marL="883859" indent="0" algn="ctr">
              <a:buNone/>
              <a:defRPr sz="1741"/>
            </a:lvl3pPr>
            <a:lvl4pPr marL="1325787" indent="0" algn="ctr">
              <a:buNone/>
              <a:defRPr sz="1546"/>
            </a:lvl4pPr>
            <a:lvl5pPr marL="1767718" indent="0" algn="ctr">
              <a:buNone/>
              <a:defRPr sz="1546"/>
            </a:lvl5pPr>
            <a:lvl6pPr marL="2209647" indent="0" algn="ctr">
              <a:buNone/>
              <a:defRPr sz="1546"/>
            </a:lvl6pPr>
            <a:lvl7pPr marL="2651576" indent="0" algn="ctr">
              <a:buNone/>
              <a:defRPr sz="1546"/>
            </a:lvl7pPr>
            <a:lvl8pPr marL="3093505" indent="0" algn="ctr">
              <a:buNone/>
              <a:defRPr sz="1546"/>
            </a:lvl8pPr>
            <a:lvl9pPr marL="3535433" indent="0" algn="ctr">
              <a:buNone/>
              <a:defRPr sz="154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FCDA1-868E-B749-B61A-968C73D1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28A1-C7DE-2548-8BAF-A0B4D6BF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2A2B-8250-2D4D-83A7-AA083647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10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9E59-C3FC-204E-85CC-317362A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47EF-D6BD-E145-A9EF-61D40231D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4CD0-A62C-3D4E-ADDB-0276DBB7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CD41-370D-044C-897A-559815EF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46B7-5F31-DB43-B955-4BE9B8D7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73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2197-EA75-7C43-A891-3E34D66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0571-AFBE-7C4C-A2F3-761335BCE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7"/>
            <a:ext cx="10515600" cy="1500187"/>
          </a:xfrm>
        </p:spPr>
        <p:txBody>
          <a:bodyPr/>
          <a:lstStyle>
            <a:lvl1pPr marL="0" indent="0">
              <a:buNone/>
              <a:defRPr sz="2320">
                <a:solidFill>
                  <a:schemeClr val="tx1">
                    <a:tint val="75000"/>
                  </a:schemeClr>
                </a:solidFill>
              </a:defRPr>
            </a:lvl1pPr>
            <a:lvl2pPr marL="441929" indent="0">
              <a:buNone/>
              <a:defRPr sz="1934">
                <a:solidFill>
                  <a:schemeClr val="tx1">
                    <a:tint val="75000"/>
                  </a:schemeClr>
                </a:solidFill>
              </a:defRPr>
            </a:lvl2pPr>
            <a:lvl3pPr marL="883859" indent="0">
              <a:buNone/>
              <a:defRPr sz="1741">
                <a:solidFill>
                  <a:schemeClr val="tx1">
                    <a:tint val="75000"/>
                  </a:schemeClr>
                </a:solidFill>
              </a:defRPr>
            </a:lvl3pPr>
            <a:lvl4pPr marL="1325787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4pPr>
            <a:lvl5pPr marL="1767718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5pPr>
            <a:lvl6pPr marL="2209647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6pPr>
            <a:lvl7pPr marL="2651576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7pPr>
            <a:lvl8pPr marL="3093505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8pPr>
            <a:lvl9pPr marL="3535433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F708-0D8A-FE4D-BFDD-990819C4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C672-9FA9-2E46-9721-1933E1CC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02321-B7DD-9241-AF4F-0B56185C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15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03B8-98E1-614D-A4FA-00124125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B9A7-18E9-3E43-AB98-22C0813C1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5814-1FE6-CF4A-88E9-202CBDA7E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6D911-5035-494E-ACBA-385D31FE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76857-4EB6-C54D-B723-BE35A29C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0BF94-92A5-8349-A6BF-78D65C34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9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5AA4-CE49-4346-B1E9-39366FBD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6BEF7-AD6B-9145-A11A-DFBBA018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20" b="1"/>
            </a:lvl1pPr>
            <a:lvl2pPr marL="441929" indent="0">
              <a:buNone/>
              <a:defRPr sz="1934" b="1"/>
            </a:lvl2pPr>
            <a:lvl3pPr marL="883859" indent="0">
              <a:buNone/>
              <a:defRPr sz="1741" b="1"/>
            </a:lvl3pPr>
            <a:lvl4pPr marL="1325787" indent="0">
              <a:buNone/>
              <a:defRPr sz="1546" b="1"/>
            </a:lvl4pPr>
            <a:lvl5pPr marL="1767718" indent="0">
              <a:buNone/>
              <a:defRPr sz="1546" b="1"/>
            </a:lvl5pPr>
            <a:lvl6pPr marL="2209647" indent="0">
              <a:buNone/>
              <a:defRPr sz="1546" b="1"/>
            </a:lvl6pPr>
            <a:lvl7pPr marL="2651576" indent="0">
              <a:buNone/>
              <a:defRPr sz="1546" b="1"/>
            </a:lvl7pPr>
            <a:lvl8pPr marL="3093505" indent="0">
              <a:buNone/>
              <a:defRPr sz="1546" b="1"/>
            </a:lvl8pPr>
            <a:lvl9pPr marL="3535433" indent="0">
              <a:buNone/>
              <a:defRPr sz="15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2D76D-7244-174D-B330-4751D3A3B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70D02-414E-FC4F-98F7-663BA18A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320" b="1"/>
            </a:lvl1pPr>
            <a:lvl2pPr marL="441929" indent="0">
              <a:buNone/>
              <a:defRPr sz="1934" b="1"/>
            </a:lvl2pPr>
            <a:lvl3pPr marL="883859" indent="0">
              <a:buNone/>
              <a:defRPr sz="1741" b="1"/>
            </a:lvl3pPr>
            <a:lvl4pPr marL="1325787" indent="0">
              <a:buNone/>
              <a:defRPr sz="1546" b="1"/>
            </a:lvl4pPr>
            <a:lvl5pPr marL="1767718" indent="0">
              <a:buNone/>
              <a:defRPr sz="1546" b="1"/>
            </a:lvl5pPr>
            <a:lvl6pPr marL="2209647" indent="0">
              <a:buNone/>
              <a:defRPr sz="1546" b="1"/>
            </a:lvl6pPr>
            <a:lvl7pPr marL="2651576" indent="0">
              <a:buNone/>
              <a:defRPr sz="1546" b="1"/>
            </a:lvl7pPr>
            <a:lvl8pPr marL="3093505" indent="0">
              <a:buNone/>
              <a:defRPr sz="1546" b="1"/>
            </a:lvl8pPr>
            <a:lvl9pPr marL="3535433" indent="0">
              <a:buNone/>
              <a:defRPr sz="15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C5D75-B033-D84B-BDC2-E1DE69A76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B9DDE-0844-7B40-960B-0B593FEB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42282-7BD7-E54A-9094-D59C8B38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6ED25-DC8B-A84C-B611-ED7DFCF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11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187C-E429-CD49-B58A-CB8E090F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F36D0-BFE4-9949-9E89-09906B4F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C319F-F805-6E4E-8D3C-3F4676E1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641F0-9B6D-E94F-A979-91F56A4C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20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4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AF58-FC7B-1541-98FB-DF0ECECA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0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1D9D-6B49-3343-B0DC-1826A0A8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9"/>
            <a:ext cx="6172200" cy="4873625"/>
          </a:xfrm>
        </p:spPr>
        <p:txBody>
          <a:bodyPr/>
          <a:lstStyle>
            <a:lvl1pPr>
              <a:defRPr sz="3094"/>
            </a:lvl1pPr>
            <a:lvl2pPr>
              <a:defRPr sz="2706"/>
            </a:lvl2pPr>
            <a:lvl3pPr>
              <a:defRPr sz="2320"/>
            </a:lvl3pPr>
            <a:lvl4pPr>
              <a:defRPr sz="1934"/>
            </a:lvl4pPr>
            <a:lvl5pPr>
              <a:defRPr sz="1934"/>
            </a:lvl5pPr>
            <a:lvl6pPr>
              <a:defRPr sz="1934"/>
            </a:lvl6pPr>
            <a:lvl7pPr>
              <a:defRPr sz="1934"/>
            </a:lvl7pPr>
            <a:lvl8pPr>
              <a:defRPr sz="1934"/>
            </a:lvl8pPr>
            <a:lvl9pPr>
              <a:defRPr sz="19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1A1FB-75E3-BE44-B4F1-61F798CDC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546"/>
            </a:lvl1pPr>
            <a:lvl2pPr marL="441929" indent="0">
              <a:buNone/>
              <a:defRPr sz="1354"/>
            </a:lvl2pPr>
            <a:lvl3pPr marL="883859" indent="0">
              <a:buNone/>
              <a:defRPr sz="1160"/>
            </a:lvl3pPr>
            <a:lvl4pPr marL="1325787" indent="0">
              <a:buNone/>
              <a:defRPr sz="966"/>
            </a:lvl4pPr>
            <a:lvl5pPr marL="1767718" indent="0">
              <a:buNone/>
              <a:defRPr sz="966"/>
            </a:lvl5pPr>
            <a:lvl6pPr marL="2209647" indent="0">
              <a:buNone/>
              <a:defRPr sz="966"/>
            </a:lvl6pPr>
            <a:lvl7pPr marL="2651576" indent="0">
              <a:buNone/>
              <a:defRPr sz="966"/>
            </a:lvl7pPr>
            <a:lvl8pPr marL="3093505" indent="0">
              <a:buNone/>
              <a:defRPr sz="966"/>
            </a:lvl8pPr>
            <a:lvl9pPr marL="3535433" indent="0">
              <a:buNone/>
              <a:defRPr sz="9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AD33D-B14A-1E4D-8C2E-9CB77045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53C3C-948F-704A-ADCA-862364F5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01E1-4B2C-5848-8BB6-DCA07C94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5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5D31-9A97-5295-08CB-84694506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FBA6E-FFE7-F08A-3E81-DBE69CB9F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1449D-25BA-DCE7-8963-B5D37EB6E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16EE-354F-9D50-2A60-83AE3A962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1C4D8-C42F-32F4-3473-A95AF164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57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CA18-21A7-4F4F-AE92-7693302A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0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99FB2-811D-BB4E-A3BD-0A54421CD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9"/>
            <a:ext cx="6172200" cy="4873625"/>
          </a:xfrm>
        </p:spPr>
        <p:txBody>
          <a:bodyPr/>
          <a:lstStyle>
            <a:lvl1pPr marL="0" indent="0">
              <a:buNone/>
              <a:defRPr sz="3094"/>
            </a:lvl1pPr>
            <a:lvl2pPr marL="441929" indent="0">
              <a:buNone/>
              <a:defRPr sz="2706"/>
            </a:lvl2pPr>
            <a:lvl3pPr marL="883859" indent="0">
              <a:buNone/>
              <a:defRPr sz="2320"/>
            </a:lvl3pPr>
            <a:lvl4pPr marL="1325787" indent="0">
              <a:buNone/>
              <a:defRPr sz="1934"/>
            </a:lvl4pPr>
            <a:lvl5pPr marL="1767718" indent="0">
              <a:buNone/>
              <a:defRPr sz="1934"/>
            </a:lvl5pPr>
            <a:lvl6pPr marL="2209647" indent="0">
              <a:buNone/>
              <a:defRPr sz="1934"/>
            </a:lvl6pPr>
            <a:lvl7pPr marL="2651576" indent="0">
              <a:buNone/>
              <a:defRPr sz="1934"/>
            </a:lvl7pPr>
            <a:lvl8pPr marL="3093505" indent="0">
              <a:buNone/>
              <a:defRPr sz="1934"/>
            </a:lvl8pPr>
            <a:lvl9pPr marL="3535433" indent="0">
              <a:buNone/>
              <a:defRPr sz="1934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B802F-649D-D04C-AA36-1801F2E48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546"/>
            </a:lvl1pPr>
            <a:lvl2pPr marL="441929" indent="0">
              <a:buNone/>
              <a:defRPr sz="1354"/>
            </a:lvl2pPr>
            <a:lvl3pPr marL="883859" indent="0">
              <a:buNone/>
              <a:defRPr sz="1160"/>
            </a:lvl3pPr>
            <a:lvl4pPr marL="1325787" indent="0">
              <a:buNone/>
              <a:defRPr sz="966"/>
            </a:lvl4pPr>
            <a:lvl5pPr marL="1767718" indent="0">
              <a:buNone/>
              <a:defRPr sz="966"/>
            </a:lvl5pPr>
            <a:lvl6pPr marL="2209647" indent="0">
              <a:buNone/>
              <a:defRPr sz="966"/>
            </a:lvl6pPr>
            <a:lvl7pPr marL="2651576" indent="0">
              <a:buNone/>
              <a:defRPr sz="966"/>
            </a:lvl7pPr>
            <a:lvl8pPr marL="3093505" indent="0">
              <a:buNone/>
              <a:defRPr sz="966"/>
            </a:lvl8pPr>
            <a:lvl9pPr marL="3535433" indent="0">
              <a:buNone/>
              <a:defRPr sz="9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C28A1-74D0-0148-90F9-DC233F31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EFBCA-2FC4-9C46-BCA4-0B00D3E0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FBC0A-8886-A044-9D2E-E44EE7E3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45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DD58-5913-9144-9055-725483E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E1B56-BB11-754B-B3EF-0DD699412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952A-17CC-F34A-AC73-C84E3784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6CF2-CC1D-EA46-ACE5-C5D08783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87B6-427B-FF48-8A70-282A629F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00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3D0B3-7FE9-DE40-8627-47994C5B4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3210-1708-F442-B808-1EF0F8677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29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8370-BBC5-5A44-8247-9E05209E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C70C5-251A-8A4C-BFF0-87029DC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350-606F-594A-B445-47618EC0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91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E759C-AE60-461D-8811-5E4C3153E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FC7BF6-3B29-4719-9BA1-930DB933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48" indent="0" algn="ctr">
              <a:buNone/>
              <a:defRPr sz="2000"/>
            </a:lvl2pPr>
            <a:lvl3pPr marL="914494" indent="0" algn="ctr">
              <a:buNone/>
              <a:defRPr sz="1801"/>
            </a:lvl3pPr>
            <a:lvl4pPr marL="1371741" indent="0" algn="ctr">
              <a:buNone/>
              <a:defRPr sz="1600"/>
            </a:lvl4pPr>
            <a:lvl5pPr marL="1828988" indent="0" algn="ctr">
              <a:buNone/>
              <a:defRPr sz="1600"/>
            </a:lvl5pPr>
            <a:lvl6pPr marL="2286236" indent="0" algn="ctr">
              <a:buNone/>
              <a:defRPr sz="1600"/>
            </a:lvl6pPr>
            <a:lvl7pPr marL="2743482" indent="0" algn="ctr">
              <a:buNone/>
              <a:defRPr sz="1600"/>
            </a:lvl7pPr>
            <a:lvl8pPr marL="3200729" indent="0" algn="ctr">
              <a:buNone/>
              <a:defRPr sz="1600"/>
            </a:lvl8pPr>
            <a:lvl9pPr marL="365797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859D3-171D-421F-83CE-4BBCF99ED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946F0-2D25-4064-8A42-9A817595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0C5EF-A2BA-4DB0-A6ED-A972EB6B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88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78EF-6415-42CA-9416-88761FDE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FD409-CAE2-4E6B-B3CE-654B62B43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15737-BE0D-42CD-BEF4-650A80D2D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6BE45-3D39-41B9-8D60-DCDFE915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2EFF5-6AF8-4F7B-B690-575CBDDB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68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5983-F4E0-4313-AEC9-53002BBE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B2FBE-F83E-4D35-AF63-92DDB301B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4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94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7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7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58D2-59C5-45F4-8615-8781D86F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133E2-F431-41E7-A2DC-25026DDC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B64C6-B3D7-4B60-9DA7-FBEEDB91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44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11F2-9A0E-4372-BD7C-C57B80D28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B8825-B325-4AE6-92CC-4356E2088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19600-7103-4B7A-A434-A1B341B65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F0B99-F0DD-4E79-9424-55F777EA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ECC44-19BA-4FEA-A38F-DAFC566B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CD2E6-A57A-4819-BFCE-21E027FD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52D6-7B10-4CCF-96E4-3F2F5A76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C73CE-7906-4959-AB4C-6FBDC4F6A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8" indent="0">
              <a:buNone/>
              <a:defRPr sz="2000" b="1"/>
            </a:lvl2pPr>
            <a:lvl3pPr marL="914494" indent="0">
              <a:buNone/>
              <a:defRPr sz="1801" b="1"/>
            </a:lvl3pPr>
            <a:lvl4pPr marL="1371741" indent="0">
              <a:buNone/>
              <a:defRPr sz="1600" b="1"/>
            </a:lvl4pPr>
            <a:lvl5pPr marL="1828988" indent="0">
              <a:buNone/>
              <a:defRPr sz="1600" b="1"/>
            </a:lvl5pPr>
            <a:lvl6pPr marL="2286236" indent="0">
              <a:buNone/>
              <a:defRPr sz="1600" b="1"/>
            </a:lvl6pPr>
            <a:lvl7pPr marL="2743482" indent="0">
              <a:buNone/>
              <a:defRPr sz="1600" b="1"/>
            </a:lvl7pPr>
            <a:lvl8pPr marL="3200729" indent="0">
              <a:buNone/>
              <a:defRPr sz="1600" b="1"/>
            </a:lvl8pPr>
            <a:lvl9pPr marL="365797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71B28-C285-4485-87F0-AEF40FCF1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F33933-8AF4-4258-A90D-0A0D72E73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8" indent="0">
              <a:buNone/>
              <a:defRPr sz="2000" b="1"/>
            </a:lvl2pPr>
            <a:lvl3pPr marL="914494" indent="0">
              <a:buNone/>
              <a:defRPr sz="1801" b="1"/>
            </a:lvl3pPr>
            <a:lvl4pPr marL="1371741" indent="0">
              <a:buNone/>
              <a:defRPr sz="1600" b="1"/>
            </a:lvl4pPr>
            <a:lvl5pPr marL="1828988" indent="0">
              <a:buNone/>
              <a:defRPr sz="1600" b="1"/>
            </a:lvl5pPr>
            <a:lvl6pPr marL="2286236" indent="0">
              <a:buNone/>
              <a:defRPr sz="1600" b="1"/>
            </a:lvl6pPr>
            <a:lvl7pPr marL="2743482" indent="0">
              <a:buNone/>
              <a:defRPr sz="1600" b="1"/>
            </a:lvl7pPr>
            <a:lvl8pPr marL="3200729" indent="0">
              <a:buNone/>
              <a:defRPr sz="1600" b="1"/>
            </a:lvl8pPr>
            <a:lvl9pPr marL="365797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482A2D-BD5A-4AFA-A982-5C0B00A62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B53CC9-5F5E-474C-91F2-BE690C1B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E8E4B5-80E9-4583-93D7-722803F5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F2F92B-119C-49D1-A192-DC1C88BA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50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E62E1-2F63-4688-B74E-C00A4A54D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1B16C4-BF71-499F-A9E0-F45665040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950A5-BA76-4796-A9F8-27CB1D27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6271F-BCCD-4FDA-89C3-2AC1014A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37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1CE4EB-60FB-47BB-A13D-B1155705F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CB9FE-594A-4CC5-A04D-D5939EC55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855B4-5524-4540-9CC7-F21109E3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1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FBBDD-1415-415E-636C-8FABE4EDA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03FB1-139B-68B1-69DD-7B03AF8D8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177B2-7B44-E951-B6C3-3C667722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25372-03BA-E710-A694-CDE2DBC3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BFF27-A2F8-F3B2-D00B-BC38E95C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657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8403-F5FB-4FA9-8D49-C407FF23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2AB56-164B-41EB-AB4D-5814E3148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7BB-69C0-4437-BC56-A14C577DB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48" indent="0">
              <a:buNone/>
              <a:defRPr sz="1401"/>
            </a:lvl2pPr>
            <a:lvl3pPr marL="914494" indent="0">
              <a:buNone/>
              <a:defRPr sz="1200"/>
            </a:lvl3pPr>
            <a:lvl4pPr marL="1371741" indent="0">
              <a:buNone/>
              <a:defRPr sz="1001"/>
            </a:lvl4pPr>
            <a:lvl5pPr marL="1828988" indent="0">
              <a:buNone/>
              <a:defRPr sz="1001"/>
            </a:lvl5pPr>
            <a:lvl6pPr marL="2286236" indent="0">
              <a:buNone/>
              <a:defRPr sz="1001"/>
            </a:lvl6pPr>
            <a:lvl7pPr marL="2743482" indent="0">
              <a:buNone/>
              <a:defRPr sz="1001"/>
            </a:lvl7pPr>
            <a:lvl8pPr marL="3200729" indent="0">
              <a:buNone/>
              <a:defRPr sz="1001"/>
            </a:lvl8pPr>
            <a:lvl9pPr marL="365797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4F966-1838-4E0C-9750-5DFC8BD41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734D7-D843-4C76-9A15-0FE4152C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F429F-0ABC-42B1-8FC1-E0D59575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48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7AFF-A6A6-482D-90CE-E8B20FE1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63C451-C617-4FEC-A1EB-BD2262517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48" indent="0">
              <a:buNone/>
              <a:defRPr sz="2800"/>
            </a:lvl2pPr>
            <a:lvl3pPr marL="914494" indent="0">
              <a:buNone/>
              <a:defRPr sz="2400"/>
            </a:lvl3pPr>
            <a:lvl4pPr marL="1371741" indent="0">
              <a:buNone/>
              <a:defRPr sz="2000"/>
            </a:lvl4pPr>
            <a:lvl5pPr marL="1828988" indent="0">
              <a:buNone/>
              <a:defRPr sz="2000"/>
            </a:lvl5pPr>
            <a:lvl6pPr marL="2286236" indent="0">
              <a:buNone/>
              <a:defRPr sz="2000"/>
            </a:lvl6pPr>
            <a:lvl7pPr marL="2743482" indent="0">
              <a:buNone/>
              <a:defRPr sz="2000"/>
            </a:lvl7pPr>
            <a:lvl8pPr marL="3200729" indent="0">
              <a:buNone/>
              <a:defRPr sz="2000"/>
            </a:lvl8pPr>
            <a:lvl9pPr marL="365797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B2B36-BFBA-47A2-920F-DAD250CAC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48" indent="0">
              <a:buNone/>
              <a:defRPr sz="1401"/>
            </a:lvl2pPr>
            <a:lvl3pPr marL="914494" indent="0">
              <a:buNone/>
              <a:defRPr sz="1200"/>
            </a:lvl3pPr>
            <a:lvl4pPr marL="1371741" indent="0">
              <a:buNone/>
              <a:defRPr sz="1001"/>
            </a:lvl4pPr>
            <a:lvl5pPr marL="1828988" indent="0">
              <a:buNone/>
              <a:defRPr sz="1001"/>
            </a:lvl5pPr>
            <a:lvl6pPr marL="2286236" indent="0">
              <a:buNone/>
              <a:defRPr sz="1001"/>
            </a:lvl6pPr>
            <a:lvl7pPr marL="2743482" indent="0">
              <a:buNone/>
              <a:defRPr sz="1001"/>
            </a:lvl7pPr>
            <a:lvl8pPr marL="3200729" indent="0">
              <a:buNone/>
              <a:defRPr sz="1001"/>
            </a:lvl8pPr>
            <a:lvl9pPr marL="365797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898E9-0101-4108-BA45-ECAFDD7A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F0477-29FE-4E42-9B7A-069E62AF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72B04-6F8C-44A6-91CF-E9E461E1F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81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2532-8303-456B-82CC-84D53CFE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0B2C7-AD07-458B-8B9A-72E255DB2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EF5FF-0B1F-4297-85CE-248EBB69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F09FC-029E-4361-9748-C5715BB6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29A3D-E500-4210-ABE5-AFDB8886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9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046B52-D2A6-4240-AD1F-7480237E7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7A2DF-6F5D-4013-A50F-432D477F5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0D0F7-BFFE-418F-B666-4B2B0CCA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ACDD9-AAC7-4ACB-8850-03FEDE95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F62B3-CA98-42E8-B6E0-4EB3D23B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87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4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77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55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934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93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3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3DBD8-1BCE-4184-0552-0DBA76B5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A0D5D-33E9-AA6D-CD38-A0CC92178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BAB37-B9F2-A380-3767-BB9370F6A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FF89D-FA22-3700-7400-AF9AB633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9D58-63C4-4B3F-E78C-1A7BD356E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AA42B-EE04-164B-596C-E2F2211B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34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624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00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191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397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8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DEAD-122D-C818-B8D8-B3FF2847F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E0FDF-3BA8-7AF0-7C1F-8D88D12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3DE29-28D0-FC81-C670-B86C15EF8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7C6FC-B13D-E440-075B-CA204880A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23748-2839-B869-FFC2-060078BD8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9C0A6E-FA1D-E183-BF9F-4CEBBD0A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270C1E-CBCA-9E54-9325-0CFAE6CC3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5BA829-8B3F-5151-B810-9EF3AF76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8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00C54-DE36-67C4-979D-217B62807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1BD2A-542E-12D3-1BFA-16C3B654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23250-DC91-30DE-699A-9A545B2B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72D72-8DC5-9311-12A2-422E85983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4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9CA756-DCB2-11FD-1FC4-2595E884C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D64D4-54CA-F80B-114F-6EC647EA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E5512-DD62-B409-08CA-4C071353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3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77DE-1E84-0FE6-B748-4A51BD34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8CA42-7061-238C-7AFF-1A01E8347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EE3A9-2A55-AA9C-9019-007054A4A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5CD36-51F0-6A41-968B-AC889C41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4DFAC-B9FB-0294-B70F-20F618003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DBF68-C652-5194-A6CE-DA14419D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8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B7C9-95B2-4641-25A0-3F5F5518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A6DF77-FD9F-A3AE-E30F-4ACD4D48FA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3D1A-D5D0-46EA-78D0-622819E28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8BD71-5EDB-C802-3535-402571F63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B5129-A2E5-8FA3-BC57-31D10F0DA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7E8A-E3B7-5092-C629-DF1C4116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8441A-590F-8AE4-8C67-760E559B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61A55-2948-8A24-F496-B19DCA11D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FE7FA-34DA-FE42-5823-263FC984B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12167C-EB1D-4D34-A2B3-C7CCF224C344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55EEE-7B56-FA48-DEA5-3BE18F23B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52B1E-C53C-9F17-0888-B1AEE7AE7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3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3807-8083-E946-9568-F5DA5E3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21B6F-4AE4-CC48-AE78-093FC5E5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2C3D-56C5-B443-9039-55850F122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5F10-90BA-9A4B-97C5-0F6D45F15F4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B4FE-21FC-9249-87CF-23D44CEF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5D03-AC5A-6F4D-91F4-FD920EF7E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9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83859" rtl="0" eaLnBrk="1" latinLnBrk="0" hangingPunct="1">
        <a:lnSpc>
          <a:spcPct val="90000"/>
        </a:lnSpc>
        <a:spcBef>
          <a:spcPct val="0"/>
        </a:spcBef>
        <a:buNone/>
        <a:defRPr sz="42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964" indent="-220964" algn="l" defTabSz="883859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2706" kern="1200">
          <a:solidFill>
            <a:schemeClr val="tx1"/>
          </a:solidFill>
          <a:latin typeface="+mn-lt"/>
          <a:ea typeface="+mn-ea"/>
          <a:cs typeface="+mn-cs"/>
        </a:defRPr>
      </a:lvl1pPr>
      <a:lvl2pPr marL="662894" indent="-220964" algn="l" defTabSz="88385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2320" kern="1200">
          <a:solidFill>
            <a:schemeClr val="tx1"/>
          </a:solidFill>
          <a:latin typeface="+mn-lt"/>
          <a:ea typeface="+mn-ea"/>
          <a:cs typeface="+mn-cs"/>
        </a:defRPr>
      </a:lvl2pPr>
      <a:lvl3pPr marL="1104823" indent="-220964" algn="l" defTabSz="88385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934" kern="1200">
          <a:solidFill>
            <a:schemeClr val="tx1"/>
          </a:solidFill>
          <a:latin typeface="+mn-lt"/>
          <a:ea typeface="+mn-ea"/>
          <a:cs typeface="+mn-cs"/>
        </a:defRPr>
      </a:lvl3pPr>
      <a:lvl4pPr marL="1546752" indent="-220964" algn="l" defTabSz="88385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4pPr>
      <a:lvl5pPr marL="1988682" indent="-220964" algn="l" defTabSz="88385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5pPr>
      <a:lvl6pPr marL="2430612" indent="-220964" algn="l" defTabSz="88385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6pPr>
      <a:lvl7pPr marL="2872541" indent="-220964" algn="l" defTabSz="88385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7pPr>
      <a:lvl8pPr marL="3314470" indent="-220964" algn="l" defTabSz="88385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8pPr>
      <a:lvl9pPr marL="3756398" indent="-220964" algn="l" defTabSz="88385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3859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1pPr>
      <a:lvl2pPr marL="441929" algn="l" defTabSz="883859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2pPr>
      <a:lvl3pPr marL="883859" algn="l" defTabSz="883859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3pPr>
      <a:lvl4pPr marL="1325787" algn="l" defTabSz="883859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4pPr>
      <a:lvl5pPr marL="1767718" algn="l" defTabSz="883859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5pPr>
      <a:lvl6pPr marL="2209647" algn="l" defTabSz="883859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6pPr>
      <a:lvl7pPr marL="2651576" algn="l" defTabSz="883859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7pPr>
      <a:lvl8pPr marL="3093505" algn="l" defTabSz="883859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8pPr>
      <a:lvl9pPr marL="3535433" algn="l" defTabSz="883859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FC53CF-8FD6-4E07-8532-53BCE1E0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A89F3-AC18-4106-A985-6BDE10A9F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B351A-3434-4149-BA37-9CE96A4E5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511BC-F834-417A-AFA8-8C825A696C4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A1CAC-750E-4E20-BFE3-511DE4899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0810B-18EB-42B8-B645-D792FACA6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5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9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3" indent="-228623" algn="l" defTabSz="91449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71" indent="-228623" algn="l" defTabSz="9144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8" indent="-228623" algn="l" defTabSz="9144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4" indent="-228623" algn="l" defTabSz="9144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611" indent="-228623" algn="l" defTabSz="9144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9" indent="-228623" algn="l" defTabSz="9144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106" indent="-228623" algn="l" defTabSz="9144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352" indent="-228623" algn="l" defTabSz="9144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600" indent="-228623" algn="l" defTabSz="9144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48" algn="l" defTabSz="9144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94" algn="l" defTabSz="9144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41" algn="l" defTabSz="9144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8" algn="l" defTabSz="9144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236" algn="l" defTabSz="9144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482" algn="l" defTabSz="9144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9" algn="l" defTabSz="9144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976" algn="l" defTabSz="9144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5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png"/><Relationship Id="rId4" Type="http://schemas.openxmlformats.org/officeDocument/2006/relationships/hyperlink" Target="https://thevab.com/insight/league-their-ow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FE36B7-3031-7F4B-AAE5-77DACD8C4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075" y="1"/>
            <a:ext cx="10764926" cy="62674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375891" y="3922673"/>
            <a:ext cx="6540476" cy="1477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8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1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As a marketer, how can I tap into the global excitement around women’s sports?</a:t>
            </a:r>
            <a:endParaRPr kumimoji="0" lang="en-US" sz="30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1DB6AF-7105-1F2D-DF4E-D4A53A1D60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29" y="5882745"/>
            <a:ext cx="1987158" cy="629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BADE3C-179E-5C94-82BC-12A46004E110}"/>
              </a:ext>
            </a:extLst>
          </p:cNvPr>
          <p:cNvSpPr txBox="1"/>
          <p:nvPr/>
        </p:nvSpPr>
        <p:spPr>
          <a:xfrm>
            <a:off x="375888" y="3127303"/>
            <a:ext cx="6346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Question of the Week: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D82CB-7488-5E0F-E7C3-A4628B89AC9E}"/>
              </a:ext>
            </a:extLst>
          </p:cNvPr>
          <p:cNvSpPr txBox="1"/>
          <p:nvPr/>
        </p:nvSpPr>
        <p:spPr>
          <a:xfrm>
            <a:off x="3549027" y="4756616"/>
            <a:ext cx="430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”</a:t>
            </a:r>
            <a:endParaRPr kumimoji="0" lang="en-US" sz="1132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931966-9DEE-4B18-5ED0-F40210CF4757}"/>
              </a:ext>
            </a:extLst>
          </p:cNvPr>
          <p:cNvSpPr txBox="1"/>
          <p:nvPr/>
        </p:nvSpPr>
        <p:spPr>
          <a:xfrm>
            <a:off x="375888" y="1836544"/>
            <a:ext cx="224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July 25, 2024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16CAFB-4ADA-1CF3-2B96-6DD40E267368}"/>
              </a:ext>
            </a:extLst>
          </p:cNvPr>
          <p:cNvCxnSpPr>
            <a:cxnSpLocks/>
          </p:cNvCxnSpPr>
          <p:nvPr/>
        </p:nvCxnSpPr>
        <p:spPr>
          <a:xfrm>
            <a:off x="423702" y="1758305"/>
            <a:ext cx="509749" cy="0"/>
          </a:xfrm>
          <a:prstGeom prst="line">
            <a:avLst/>
          </a:prstGeom>
          <a:ln w="38100">
            <a:solidFill>
              <a:srgbClr val="ED3C8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3A1EE1-175D-0C36-154F-3110DD58AD5F}"/>
              </a:ext>
            </a:extLst>
          </p:cNvPr>
          <p:cNvSpPr txBox="1"/>
          <p:nvPr/>
        </p:nvSpPr>
        <p:spPr>
          <a:xfrm>
            <a:off x="160541" y="3823253"/>
            <a:ext cx="430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“</a:t>
            </a:r>
            <a:endParaRPr kumimoji="0" lang="en-US" sz="1132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7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all metal tower with olympic rings&#10;&#10;Description automatically generated">
            <a:extLst>
              <a:ext uri="{FF2B5EF4-FFF2-40B4-BE49-F238E27FC236}">
                <a16:creationId xmlns:a16="http://schemas.microsoft.com/office/drawing/2014/main" id="{0CD66D3F-A09C-F3DC-DED8-2D2A9E55F2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0" r="27395"/>
          <a:stretch/>
        </p:blipFill>
        <p:spPr>
          <a:xfrm>
            <a:off x="0" y="0"/>
            <a:ext cx="4574232" cy="6858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C47A1DF-E5F4-3C41-EE54-0DDCB22274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68127" y="6507894"/>
            <a:ext cx="11708793" cy="350107"/>
          </a:xfrm>
          <a:prstGeom prst="rect">
            <a:avLst/>
          </a:prstGeom>
        </p:spPr>
      </p:pic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C4F35EB6-F0F8-AC85-CBA1-89B49DADA93C}"/>
              </a:ext>
            </a:extLst>
          </p:cNvPr>
          <p:cNvSpPr txBox="1">
            <a:spLocks/>
          </p:cNvSpPr>
          <p:nvPr/>
        </p:nvSpPr>
        <p:spPr>
          <a:xfrm>
            <a:off x="488633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PAGE </a:t>
            </a:r>
            <a:fld id="{FC623D9C-B141-0E44-9A0E-426DA6A043B9}" type="slidenum">
              <a:rPr lang="en-US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E40A5DA-E55C-110B-C463-F8A3209216B3}"/>
              </a:ext>
            </a:extLst>
          </p:cNvPr>
          <p:cNvSpPr/>
          <p:nvPr/>
        </p:nvSpPr>
        <p:spPr>
          <a:xfrm>
            <a:off x="468126" y="6575809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prstClr val="white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D5111C60-61B5-4E2C-D0A0-1DE4991C0BE8}"/>
              </a:ext>
            </a:extLst>
          </p:cNvPr>
          <p:cNvSpPr/>
          <p:nvPr/>
        </p:nvSpPr>
        <p:spPr>
          <a:xfrm>
            <a:off x="4707966" y="324393"/>
            <a:ext cx="73287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205">
              <a:buSzPts val="1000"/>
              <a:tabLst>
                <a:tab pos="456103" algn="l"/>
              </a:tabLst>
            </a:pPr>
            <a:r>
              <a:rPr lang="en-US" sz="2600" b="1">
                <a:solidFill>
                  <a:srgbClr val="1B1464"/>
                </a:solidFill>
                <a:latin typeface="Helvetica "/>
              </a:rPr>
              <a:t>Answer: </a:t>
            </a:r>
            <a:r>
              <a:rPr lang="en-US" sz="2600" b="1">
                <a:solidFill>
                  <a:srgbClr val="ED3C8D"/>
                </a:solidFill>
                <a:latin typeface="Helvetica "/>
              </a:rPr>
              <a:t>Align your brand with the sports, storylines and female athletes of the Summer Olympics</a:t>
            </a:r>
            <a:endParaRPr lang="en-US" sz="2600" b="1">
              <a:solidFill>
                <a:srgbClr val="002060"/>
              </a:solidFill>
              <a:latin typeface="Helvetica 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7D988-8FE0-AD2B-B586-9E0BF7AFBA08}"/>
              </a:ext>
            </a:extLst>
          </p:cNvPr>
          <p:cNvSpPr txBox="1"/>
          <p:nvPr/>
        </p:nvSpPr>
        <p:spPr>
          <a:xfrm>
            <a:off x="4840323" y="1876445"/>
            <a:ext cx="693014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85261"/>
            <a:r>
              <a:rPr lang="en-US" sz="2000">
                <a:solidFill>
                  <a:srgbClr val="002060"/>
                </a:solidFill>
                <a:latin typeface="Helvetica" panose="020B0403020202020204" pitchFamily="34" charset="0"/>
              </a:rPr>
              <a:t>Viewership of women’s sports has skyrocketed in recent years, spurred by greater interest, more media coverage, increased competition and ‘marketable’ star athletes. </a:t>
            </a:r>
          </a:p>
          <a:p>
            <a:pPr defTabSz="585261"/>
            <a:endParaRPr lang="en-US" sz="2000">
              <a:solidFill>
                <a:srgbClr val="002060"/>
              </a:solidFill>
              <a:latin typeface="Helvetica" panose="020B0403020202020204" pitchFamily="34" charset="0"/>
            </a:endParaRPr>
          </a:p>
          <a:p>
            <a:pPr defTabSz="585261"/>
            <a:r>
              <a:rPr lang="en-US" sz="2000">
                <a:solidFill>
                  <a:srgbClr val="002060"/>
                </a:solidFill>
                <a:latin typeface="Helvetica" panose="020B0403020202020204" pitchFamily="34" charset="0"/>
              </a:rPr>
              <a:t>Through this growth, women’s sports have attracted highly desirable audiences for marketers.</a:t>
            </a:r>
          </a:p>
          <a:p>
            <a:pPr defTabSz="585261"/>
            <a:endParaRPr lang="en-US" sz="2000">
              <a:solidFill>
                <a:srgbClr val="002060"/>
              </a:solidFill>
              <a:latin typeface="Helvetica" panose="020B0403020202020204" pitchFamily="34" charset="0"/>
            </a:endParaRPr>
          </a:p>
          <a:p>
            <a:pPr defTabSz="585261"/>
            <a:r>
              <a:rPr lang="en-US" sz="2000">
                <a:solidFill>
                  <a:srgbClr val="002060"/>
                </a:solidFill>
                <a:latin typeface="Helvetica" panose="020B0403020202020204" pitchFamily="34" charset="0"/>
              </a:rPr>
              <a:t>Leveraging VAB custom research, this piece highlights </a:t>
            </a:r>
          </a:p>
          <a:p>
            <a:pPr defTabSz="585261"/>
            <a:r>
              <a:rPr lang="en-US" sz="2000">
                <a:solidFill>
                  <a:srgbClr val="002060"/>
                </a:solidFill>
                <a:latin typeface="Helvetica" panose="020B0403020202020204" pitchFamily="34" charset="0"/>
              </a:rPr>
              <a:t>the popularity of women’s sports in the Summer Olympics, providing marketers a platform to reach valuable audiences across different ages and demographics in brand safe, live environments.</a:t>
            </a:r>
          </a:p>
        </p:txBody>
      </p:sp>
    </p:spTree>
    <p:extLst>
      <p:ext uri="{BB962C8B-B14F-4D97-AF65-F5344CB8AC3E}">
        <p14:creationId xmlns:p14="http://schemas.microsoft.com/office/powerpoint/2010/main" val="13519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AA96CB-4952-D976-9438-16C0A4190443}"/>
              </a:ext>
            </a:extLst>
          </p:cNvPr>
          <p:cNvSpPr/>
          <p:nvPr/>
        </p:nvSpPr>
        <p:spPr>
          <a:xfrm>
            <a:off x="-1877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3AB87-1E4A-A5E7-08D2-0EA1ABFB2192}"/>
              </a:ext>
            </a:extLst>
          </p:cNvPr>
          <p:cNvSpPr txBox="1"/>
          <p:nvPr/>
        </p:nvSpPr>
        <p:spPr>
          <a:xfrm>
            <a:off x="485608" y="6127613"/>
            <a:ext cx="1164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custom research fielded by Hub Entertainment Research as part of the 2023 </a:t>
            </a:r>
            <a:r>
              <a:rPr lang="en-US" sz="800" i="1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Monetizing Video 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report. Data sourced from Hub’s survey of 1,602 consumers, self-identified active sports viewers (TV or streaming) ages 18-54 who meet the following criteria: watch at least one hour of TV / week, have broadband access. Data collected June 2023. VAB1: Do you watch the following women’s sport events on TV or streaming? Male and Female cuts. Note: excludes regular seasons of professional, collegiate and amateur sports leagues.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9EC41-F58A-CEEC-AC7C-548AAE3177D0}"/>
              </a:ext>
            </a:extLst>
          </p:cNvPr>
          <p:cNvSpPr/>
          <p:nvPr/>
        </p:nvSpPr>
        <p:spPr>
          <a:xfrm>
            <a:off x="171448" y="336571"/>
            <a:ext cx="119634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Summer Olympics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is the most popular event for viewers of all ages, both females and males, to watch women’s sports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F6F72-4FF6-7F29-2D18-01547A664CA9}"/>
              </a:ext>
            </a:extLst>
          </p:cNvPr>
          <p:cNvSpPr txBox="1"/>
          <p:nvPr/>
        </p:nvSpPr>
        <p:spPr>
          <a:xfrm>
            <a:off x="1984893" y="1662395"/>
            <a:ext cx="822221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those who watch the following </a:t>
            </a:r>
            <a:r>
              <a:rPr lang="en-US" b="1" u="sng">
                <a:solidFill>
                  <a:srgbClr val="ED3C8D"/>
                </a:solidFill>
                <a:latin typeface="Helvetica "/>
              </a:rPr>
              <a:t>women’s sports events</a:t>
            </a:r>
            <a:r>
              <a:rPr lang="en-US" b="1" u="sng">
                <a:solidFill>
                  <a:srgbClr val="1B1464"/>
                </a:solidFill>
                <a:latin typeface="Helvetica "/>
              </a:rPr>
              <a:t> 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on TV or streaming</a:t>
            </a:r>
          </a:p>
          <a:p>
            <a:pPr algn="ctr"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sports viewers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B7741C-32B4-243B-EB73-3696BC1B44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2D877A6-CF1E-538F-00B8-41759F487ACC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7D3725-53B5-82FD-7091-D79627B720DE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BE9FE3-681C-0070-8412-6EE03AF2CED4}"/>
              </a:ext>
            </a:extLst>
          </p:cNvPr>
          <p:cNvSpPr/>
          <p:nvPr/>
        </p:nvSpPr>
        <p:spPr>
          <a:xfrm>
            <a:off x="417704" y="2651760"/>
            <a:ext cx="3621024" cy="34107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8D6A35-20F8-8900-3AB6-DEF82F5BAA59}"/>
              </a:ext>
            </a:extLst>
          </p:cNvPr>
          <p:cNvSpPr txBox="1"/>
          <p:nvPr/>
        </p:nvSpPr>
        <p:spPr>
          <a:xfrm>
            <a:off x="417704" y="2308373"/>
            <a:ext cx="3621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Age 16+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7F8497-AEC8-4E67-3866-1A4EA7CFBF83}"/>
              </a:ext>
            </a:extLst>
          </p:cNvPr>
          <p:cNvCxnSpPr/>
          <p:nvPr/>
        </p:nvCxnSpPr>
        <p:spPr>
          <a:xfrm>
            <a:off x="664592" y="3535468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FE2702D-6977-046A-0828-7373BCF163F1}"/>
              </a:ext>
            </a:extLst>
          </p:cNvPr>
          <p:cNvCxnSpPr/>
          <p:nvPr/>
        </p:nvCxnSpPr>
        <p:spPr>
          <a:xfrm>
            <a:off x="701166" y="4112926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AAC04DC-F38D-FD34-9714-5DE394B62CA4}"/>
              </a:ext>
            </a:extLst>
          </p:cNvPr>
          <p:cNvCxnSpPr/>
          <p:nvPr/>
        </p:nvCxnSpPr>
        <p:spPr>
          <a:xfrm>
            <a:off x="664592" y="4659606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0A105AD-79F8-F1F3-3FC7-E577FF064903}"/>
              </a:ext>
            </a:extLst>
          </p:cNvPr>
          <p:cNvCxnSpPr/>
          <p:nvPr/>
        </p:nvCxnSpPr>
        <p:spPr>
          <a:xfrm>
            <a:off x="664592" y="5298619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76FF973-1257-5910-9EE8-DB7E928D2659}"/>
              </a:ext>
            </a:extLst>
          </p:cNvPr>
          <p:cNvSpPr txBox="1"/>
          <p:nvPr/>
        </p:nvSpPr>
        <p:spPr>
          <a:xfrm>
            <a:off x="4312367" y="2288075"/>
            <a:ext cx="3621023" cy="311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sz="14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Females 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16+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E7C6909C-3897-3A48-1E09-99FA972FEC61}"/>
              </a:ext>
            </a:extLst>
          </p:cNvPr>
          <p:cNvSpPr/>
          <p:nvPr/>
        </p:nvSpPr>
        <p:spPr>
          <a:xfrm>
            <a:off x="4312368" y="2651760"/>
            <a:ext cx="3621024" cy="34107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ED79C0-689D-B348-437B-BC9982E96CCA}"/>
              </a:ext>
            </a:extLst>
          </p:cNvPr>
          <p:cNvSpPr txBox="1"/>
          <p:nvPr/>
        </p:nvSpPr>
        <p:spPr>
          <a:xfrm>
            <a:off x="669835" y="2769685"/>
            <a:ext cx="1463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Sport / Event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120BDF-8052-9629-98E6-CC57B5C1C613}"/>
              </a:ext>
            </a:extLst>
          </p:cNvPr>
          <p:cNvSpPr txBox="1"/>
          <p:nvPr/>
        </p:nvSpPr>
        <p:spPr>
          <a:xfrm>
            <a:off x="3071774" y="2769685"/>
            <a:ext cx="785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32E38F1A-6413-D833-CA71-7568476E14AF}"/>
              </a:ext>
            </a:extLst>
          </p:cNvPr>
          <p:cNvSpPr txBox="1"/>
          <p:nvPr/>
        </p:nvSpPr>
        <p:spPr>
          <a:xfrm>
            <a:off x="4564499" y="2769685"/>
            <a:ext cx="1463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Sport / Event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69" name="TextBox 1068">
            <a:extLst>
              <a:ext uri="{FF2B5EF4-FFF2-40B4-BE49-F238E27FC236}">
                <a16:creationId xmlns:a16="http://schemas.microsoft.com/office/drawing/2014/main" id="{6224E0DC-4990-2FED-DD6A-BDA7FFAF9BB8}"/>
              </a:ext>
            </a:extLst>
          </p:cNvPr>
          <p:cNvSpPr txBox="1"/>
          <p:nvPr/>
        </p:nvSpPr>
        <p:spPr>
          <a:xfrm>
            <a:off x="6966438" y="2769685"/>
            <a:ext cx="785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1070" name="Straight Connector 1069">
            <a:extLst>
              <a:ext uri="{FF2B5EF4-FFF2-40B4-BE49-F238E27FC236}">
                <a16:creationId xmlns:a16="http://schemas.microsoft.com/office/drawing/2014/main" id="{6FCBE152-50E5-5C3C-06FA-EB8D6112AD0D}"/>
              </a:ext>
            </a:extLst>
          </p:cNvPr>
          <p:cNvCxnSpPr/>
          <p:nvPr/>
        </p:nvCxnSpPr>
        <p:spPr>
          <a:xfrm>
            <a:off x="4559256" y="3565774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1" name="Straight Connector 1070">
            <a:extLst>
              <a:ext uri="{FF2B5EF4-FFF2-40B4-BE49-F238E27FC236}">
                <a16:creationId xmlns:a16="http://schemas.microsoft.com/office/drawing/2014/main" id="{D8CFF3C0-662A-260E-EBAB-88A0EC58FD08}"/>
              </a:ext>
            </a:extLst>
          </p:cNvPr>
          <p:cNvCxnSpPr/>
          <p:nvPr/>
        </p:nvCxnSpPr>
        <p:spPr>
          <a:xfrm>
            <a:off x="4595830" y="4152960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2" name="Straight Connector 1071">
            <a:extLst>
              <a:ext uri="{FF2B5EF4-FFF2-40B4-BE49-F238E27FC236}">
                <a16:creationId xmlns:a16="http://schemas.microsoft.com/office/drawing/2014/main" id="{0A8F9257-7655-4297-DBA1-2A62346F56DD}"/>
              </a:ext>
            </a:extLst>
          </p:cNvPr>
          <p:cNvCxnSpPr/>
          <p:nvPr/>
        </p:nvCxnSpPr>
        <p:spPr>
          <a:xfrm>
            <a:off x="4559256" y="4689912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3" name="Straight Connector 1072">
            <a:extLst>
              <a:ext uri="{FF2B5EF4-FFF2-40B4-BE49-F238E27FC236}">
                <a16:creationId xmlns:a16="http://schemas.microsoft.com/office/drawing/2014/main" id="{BD407EDA-F051-C64B-4C52-79A1159AA997}"/>
              </a:ext>
            </a:extLst>
          </p:cNvPr>
          <p:cNvCxnSpPr/>
          <p:nvPr/>
        </p:nvCxnSpPr>
        <p:spPr>
          <a:xfrm>
            <a:off x="4559256" y="5319197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F80C8E2-7544-2B09-84F2-B1A5CEE4F3B2}"/>
              </a:ext>
            </a:extLst>
          </p:cNvPr>
          <p:cNvSpPr txBox="1"/>
          <p:nvPr/>
        </p:nvSpPr>
        <p:spPr>
          <a:xfrm>
            <a:off x="1066074" y="3091021"/>
            <a:ext cx="2198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(gymnastics, track &amp; field, swimming, etc.) </a:t>
            </a:r>
          </a:p>
        </p:txBody>
      </p:sp>
      <p:pic>
        <p:nvPicPr>
          <p:cNvPr id="1026" name="Picture 2" descr="47 Olympic Logos and Symbols From 1924 to 2028 - Colorlib">
            <a:extLst>
              <a:ext uri="{FF2B5EF4-FFF2-40B4-BE49-F238E27FC236}">
                <a16:creationId xmlns:a16="http://schemas.microsoft.com/office/drawing/2014/main" id="{766A64AD-DB58-DC47-D723-06B12A54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0" y="3171770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EC14CE8-2B69-EC7C-4AE5-56C22B8A40C6}"/>
              </a:ext>
            </a:extLst>
          </p:cNvPr>
          <p:cNvSpPr txBox="1"/>
          <p:nvPr/>
        </p:nvSpPr>
        <p:spPr>
          <a:xfrm>
            <a:off x="3111877" y="3106410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57%</a:t>
            </a:r>
          </a:p>
        </p:txBody>
      </p:sp>
      <p:sp>
        <p:nvSpPr>
          <p:cNvPr id="1078" name="TextBox 1077">
            <a:extLst>
              <a:ext uri="{FF2B5EF4-FFF2-40B4-BE49-F238E27FC236}">
                <a16:creationId xmlns:a16="http://schemas.microsoft.com/office/drawing/2014/main" id="{8923BFB0-CEEE-2996-F447-B756050F2C86}"/>
              </a:ext>
            </a:extLst>
          </p:cNvPr>
          <p:cNvSpPr txBox="1"/>
          <p:nvPr/>
        </p:nvSpPr>
        <p:spPr>
          <a:xfrm>
            <a:off x="4960738" y="3091021"/>
            <a:ext cx="2206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(gymnastics, track &amp; field, swimming, etc.) </a:t>
            </a:r>
          </a:p>
        </p:txBody>
      </p:sp>
      <p:pic>
        <p:nvPicPr>
          <p:cNvPr id="1079" name="Picture 2" descr="47 Olympic Logos and Symbols From 1924 to 2028 - Colorlib">
            <a:extLst>
              <a:ext uri="{FF2B5EF4-FFF2-40B4-BE49-F238E27FC236}">
                <a16:creationId xmlns:a16="http://schemas.microsoft.com/office/drawing/2014/main" id="{49E922FD-8B83-AAD7-2C99-EB518C21C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34" y="3171770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0" name="TextBox 1079">
            <a:extLst>
              <a:ext uri="{FF2B5EF4-FFF2-40B4-BE49-F238E27FC236}">
                <a16:creationId xmlns:a16="http://schemas.microsoft.com/office/drawing/2014/main" id="{69803C52-FA5A-1C47-2D24-B17FC403B37B}"/>
              </a:ext>
            </a:extLst>
          </p:cNvPr>
          <p:cNvSpPr txBox="1"/>
          <p:nvPr/>
        </p:nvSpPr>
        <p:spPr>
          <a:xfrm>
            <a:off x="7006541" y="3106410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60%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609351-64F5-D216-1E73-37E0DCA6FED7}"/>
              </a:ext>
            </a:extLst>
          </p:cNvPr>
          <p:cNvSpPr txBox="1"/>
          <p:nvPr/>
        </p:nvSpPr>
        <p:spPr>
          <a:xfrm>
            <a:off x="1066075" y="3668479"/>
            <a:ext cx="210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Winter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(alpine skiing, figure skating, curling, etc.)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65CF479-3226-9580-FA07-3A57867073B3}"/>
              </a:ext>
            </a:extLst>
          </p:cNvPr>
          <p:cNvSpPr txBox="1"/>
          <p:nvPr/>
        </p:nvSpPr>
        <p:spPr>
          <a:xfrm>
            <a:off x="3111877" y="3683868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49%</a:t>
            </a:r>
          </a:p>
        </p:txBody>
      </p:sp>
      <p:pic>
        <p:nvPicPr>
          <p:cNvPr id="60" name="Picture 2" descr="47 Olympic Logos and Symbols From 1924 to 2028 - Colorlib">
            <a:extLst>
              <a:ext uri="{FF2B5EF4-FFF2-40B4-BE49-F238E27FC236}">
                <a16:creationId xmlns:a16="http://schemas.microsoft.com/office/drawing/2014/main" id="{101EC5A6-3FD2-FAC0-EFAA-37B84FBA7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0" y="3749228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7" name="TextBox 1076">
            <a:extLst>
              <a:ext uri="{FF2B5EF4-FFF2-40B4-BE49-F238E27FC236}">
                <a16:creationId xmlns:a16="http://schemas.microsoft.com/office/drawing/2014/main" id="{49FA51C4-BAC7-CA34-D1E2-14A7D40DA234}"/>
              </a:ext>
            </a:extLst>
          </p:cNvPr>
          <p:cNvSpPr txBox="1"/>
          <p:nvPr/>
        </p:nvSpPr>
        <p:spPr>
          <a:xfrm>
            <a:off x="4960739" y="3668479"/>
            <a:ext cx="210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Winter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(alpine skiing, figure skating, curling, etc.)</a:t>
            </a:r>
          </a:p>
        </p:txBody>
      </p:sp>
      <p:sp>
        <p:nvSpPr>
          <p:cNvPr id="1081" name="TextBox 1080">
            <a:extLst>
              <a:ext uri="{FF2B5EF4-FFF2-40B4-BE49-F238E27FC236}">
                <a16:creationId xmlns:a16="http://schemas.microsoft.com/office/drawing/2014/main" id="{BC89ADD4-A806-C770-34DC-B41A2E6B2678}"/>
              </a:ext>
            </a:extLst>
          </p:cNvPr>
          <p:cNvSpPr txBox="1"/>
          <p:nvPr/>
        </p:nvSpPr>
        <p:spPr>
          <a:xfrm>
            <a:off x="7006541" y="3683868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54%</a:t>
            </a:r>
          </a:p>
        </p:txBody>
      </p:sp>
      <p:pic>
        <p:nvPicPr>
          <p:cNvPr id="1085" name="Picture 2" descr="47 Olympic Logos and Symbols From 1924 to 2028 - Colorlib">
            <a:extLst>
              <a:ext uri="{FF2B5EF4-FFF2-40B4-BE49-F238E27FC236}">
                <a16:creationId xmlns:a16="http://schemas.microsoft.com/office/drawing/2014/main" id="{640CFD55-8300-FFDB-71AA-6BF81C521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34" y="3749228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6564BA3-272B-4278-2888-EF2128A5B7B4}"/>
              </a:ext>
            </a:extLst>
          </p:cNvPr>
          <p:cNvSpPr txBox="1"/>
          <p:nvPr/>
        </p:nvSpPr>
        <p:spPr>
          <a:xfrm>
            <a:off x="1066075" y="4282376"/>
            <a:ext cx="2096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FIFA Women’s World Cup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14C194-87DF-0B28-29CC-9AA1B1E34C83}"/>
              </a:ext>
            </a:extLst>
          </p:cNvPr>
          <p:cNvSpPr txBox="1"/>
          <p:nvPr/>
        </p:nvSpPr>
        <p:spPr>
          <a:xfrm>
            <a:off x="3111877" y="4236209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28%</a:t>
            </a:r>
          </a:p>
        </p:txBody>
      </p:sp>
      <p:pic>
        <p:nvPicPr>
          <p:cNvPr id="1028" name="Picture 4" descr="Fifa Women's World Cup 2023 official Logo Symbol Design Vector Abstract  Illustration 22792124 Vector Art at Vecteezy">
            <a:extLst>
              <a:ext uri="{FF2B5EF4-FFF2-40B4-BE49-F238E27FC236}">
                <a16:creationId xmlns:a16="http://schemas.microsoft.com/office/drawing/2014/main" id="{B8F53292-14F8-1926-35F4-54D710B52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36121" r="8780" b="32854"/>
          <a:stretch/>
        </p:blipFill>
        <p:spPr bwMode="auto">
          <a:xfrm>
            <a:off x="493875" y="4312956"/>
            <a:ext cx="630015" cy="1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6" name="TextBox 1075">
            <a:extLst>
              <a:ext uri="{FF2B5EF4-FFF2-40B4-BE49-F238E27FC236}">
                <a16:creationId xmlns:a16="http://schemas.microsoft.com/office/drawing/2014/main" id="{55E167BC-DA2A-3569-98EF-A608BAF8967C}"/>
              </a:ext>
            </a:extLst>
          </p:cNvPr>
          <p:cNvSpPr txBox="1"/>
          <p:nvPr/>
        </p:nvSpPr>
        <p:spPr>
          <a:xfrm>
            <a:off x="4960739" y="4282376"/>
            <a:ext cx="2096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FIFA Women’s World Cup</a:t>
            </a:r>
          </a:p>
        </p:txBody>
      </p:sp>
      <p:sp>
        <p:nvSpPr>
          <p:cNvPr id="1082" name="TextBox 1081">
            <a:extLst>
              <a:ext uri="{FF2B5EF4-FFF2-40B4-BE49-F238E27FC236}">
                <a16:creationId xmlns:a16="http://schemas.microsoft.com/office/drawing/2014/main" id="{79379DCA-2A80-B17C-9468-1673E5D900FC}"/>
              </a:ext>
            </a:extLst>
          </p:cNvPr>
          <p:cNvSpPr txBox="1"/>
          <p:nvPr/>
        </p:nvSpPr>
        <p:spPr>
          <a:xfrm>
            <a:off x="7006541" y="4236209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23%</a:t>
            </a:r>
          </a:p>
        </p:txBody>
      </p:sp>
      <p:pic>
        <p:nvPicPr>
          <p:cNvPr id="1086" name="Picture 4" descr="Fifa Women's World Cup 2023 official Logo Symbol Design Vector Abstract  Illustration 22792124 Vector Art at Vecteezy">
            <a:extLst>
              <a:ext uri="{FF2B5EF4-FFF2-40B4-BE49-F238E27FC236}">
                <a16:creationId xmlns:a16="http://schemas.microsoft.com/office/drawing/2014/main" id="{267F9582-7A06-B861-985D-7AD29A975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36121" r="8780" b="32854"/>
          <a:stretch/>
        </p:blipFill>
        <p:spPr bwMode="auto">
          <a:xfrm>
            <a:off x="4388539" y="4321380"/>
            <a:ext cx="630015" cy="1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8BC5C18-C945-004A-DADE-35B61C46A6F3}"/>
              </a:ext>
            </a:extLst>
          </p:cNvPr>
          <p:cNvSpPr txBox="1"/>
          <p:nvPr/>
        </p:nvSpPr>
        <p:spPr>
          <a:xfrm>
            <a:off x="1066075" y="4793213"/>
            <a:ext cx="180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NCAA March Madness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8FE5448-B593-372D-5F1A-C4ACF17F2252}"/>
              </a:ext>
            </a:extLst>
          </p:cNvPr>
          <p:cNvSpPr txBox="1"/>
          <p:nvPr/>
        </p:nvSpPr>
        <p:spPr>
          <a:xfrm>
            <a:off x="3111877" y="4839379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23%</a:t>
            </a:r>
          </a:p>
        </p:txBody>
      </p:sp>
      <p:pic>
        <p:nvPicPr>
          <p:cNvPr id="1034" name="Picture 10" descr="NCAA Womens Final Four Tickets 2023 NCAA Womens Final Four, 48% OFF">
            <a:extLst>
              <a:ext uri="{FF2B5EF4-FFF2-40B4-BE49-F238E27FC236}">
                <a16:creationId xmlns:a16="http://schemas.microsoft.com/office/drawing/2014/main" id="{D846F0D7-75BB-9A4D-E533-CEAD62566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9" b="26865"/>
          <a:stretch/>
        </p:blipFill>
        <p:spPr bwMode="auto">
          <a:xfrm>
            <a:off x="493875" y="4874848"/>
            <a:ext cx="627058" cy="2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" name="TextBox 1074">
            <a:extLst>
              <a:ext uri="{FF2B5EF4-FFF2-40B4-BE49-F238E27FC236}">
                <a16:creationId xmlns:a16="http://schemas.microsoft.com/office/drawing/2014/main" id="{79EFAFDE-0A74-258C-A685-638E069529A0}"/>
              </a:ext>
            </a:extLst>
          </p:cNvPr>
          <p:cNvSpPr txBox="1"/>
          <p:nvPr/>
        </p:nvSpPr>
        <p:spPr>
          <a:xfrm>
            <a:off x="5066334" y="4793213"/>
            <a:ext cx="180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NCAA March Madness</a:t>
            </a:r>
          </a:p>
        </p:txBody>
      </p:sp>
      <p:sp>
        <p:nvSpPr>
          <p:cNvPr id="1083" name="TextBox 1082">
            <a:extLst>
              <a:ext uri="{FF2B5EF4-FFF2-40B4-BE49-F238E27FC236}">
                <a16:creationId xmlns:a16="http://schemas.microsoft.com/office/drawing/2014/main" id="{975C63DC-B5FE-C251-3A7F-D58478FFAA2F}"/>
              </a:ext>
            </a:extLst>
          </p:cNvPr>
          <p:cNvSpPr txBox="1"/>
          <p:nvPr/>
        </p:nvSpPr>
        <p:spPr>
          <a:xfrm>
            <a:off x="7006541" y="4839379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21%</a:t>
            </a:r>
          </a:p>
        </p:txBody>
      </p:sp>
      <p:pic>
        <p:nvPicPr>
          <p:cNvPr id="1087" name="Picture 10" descr="NCAA Womens Final Four Tickets 2023 NCAA Womens Final Four, 48% OFF">
            <a:extLst>
              <a:ext uri="{FF2B5EF4-FFF2-40B4-BE49-F238E27FC236}">
                <a16:creationId xmlns:a16="http://schemas.microsoft.com/office/drawing/2014/main" id="{C0EC5A00-F55D-6437-23B5-0D95C3E4C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9" b="26865"/>
          <a:stretch/>
        </p:blipFill>
        <p:spPr bwMode="auto">
          <a:xfrm>
            <a:off x="4388539" y="4816480"/>
            <a:ext cx="627058" cy="2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8A34510-B533-1BB1-4848-A3104BA1C496}"/>
              </a:ext>
            </a:extLst>
          </p:cNvPr>
          <p:cNvSpPr txBox="1"/>
          <p:nvPr/>
        </p:nvSpPr>
        <p:spPr>
          <a:xfrm>
            <a:off x="1066075" y="5392722"/>
            <a:ext cx="1529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Tennis Grand Slam</a:t>
            </a:r>
          </a:p>
          <a:p>
            <a:r>
              <a:rPr lang="en-US" sz="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(Wimbledon, French Open)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320EAD5-C9F3-9D14-9155-9B14017856EE}"/>
              </a:ext>
            </a:extLst>
          </p:cNvPr>
          <p:cNvSpPr txBox="1"/>
          <p:nvPr/>
        </p:nvSpPr>
        <p:spPr>
          <a:xfrm>
            <a:off x="3111877" y="5500443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20%</a:t>
            </a:r>
          </a:p>
        </p:txBody>
      </p:sp>
      <p:grpSp>
        <p:nvGrpSpPr>
          <p:cNvPr id="1095" name="Group 1094">
            <a:extLst>
              <a:ext uri="{FF2B5EF4-FFF2-40B4-BE49-F238E27FC236}">
                <a16:creationId xmlns:a16="http://schemas.microsoft.com/office/drawing/2014/main" id="{A3478DCD-CF39-B03F-DF92-9A78E3199EBE}"/>
              </a:ext>
            </a:extLst>
          </p:cNvPr>
          <p:cNvGrpSpPr/>
          <p:nvPr/>
        </p:nvGrpSpPr>
        <p:grpSpPr>
          <a:xfrm>
            <a:off x="469769" y="5430585"/>
            <a:ext cx="628520" cy="509049"/>
            <a:chOff x="518409" y="5469585"/>
            <a:chExt cx="628520" cy="509049"/>
          </a:xfrm>
        </p:grpSpPr>
        <p:pic>
          <p:nvPicPr>
            <p:cNvPr id="1036" name="Picture 12" descr="Wimbledon Ratings: Women's Final Hits High - Sports Media Watch">
              <a:extLst>
                <a:ext uri="{FF2B5EF4-FFF2-40B4-BE49-F238E27FC236}">
                  <a16:creationId xmlns:a16="http://schemas.microsoft.com/office/drawing/2014/main" id="{DF524474-E3F6-506D-4ED9-0CE5FE14E5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1" r="22314"/>
            <a:stretch/>
          </p:blipFill>
          <p:spPr bwMode="auto">
            <a:xfrm>
              <a:off x="518409" y="5469585"/>
              <a:ext cx="430364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rench Open - Wikipedia">
              <a:extLst>
                <a:ext uri="{FF2B5EF4-FFF2-40B4-BE49-F238E27FC236}">
                  <a16:creationId xmlns:a16="http://schemas.microsoft.com/office/drawing/2014/main" id="{61B6F537-3414-5D39-3FA5-994C17CC48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642" y="5594347"/>
              <a:ext cx="384287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74" name="TextBox 1073">
            <a:extLst>
              <a:ext uri="{FF2B5EF4-FFF2-40B4-BE49-F238E27FC236}">
                <a16:creationId xmlns:a16="http://schemas.microsoft.com/office/drawing/2014/main" id="{BDE1708C-DB92-0E6F-E19D-2855C7831227}"/>
              </a:ext>
            </a:extLst>
          </p:cNvPr>
          <p:cNvSpPr txBox="1"/>
          <p:nvPr/>
        </p:nvSpPr>
        <p:spPr>
          <a:xfrm>
            <a:off x="4960739" y="5392722"/>
            <a:ext cx="1529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Tennis Grand Slam</a:t>
            </a:r>
          </a:p>
          <a:p>
            <a:r>
              <a:rPr lang="en-US" sz="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(Wimbledon, French Open)</a:t>
            </a:r>
          </a:p>
        </p:txBody>
      </p:sp>
      <p:sp>
        <p:nvSpPr>
          <p:cNvPr id="1084" name="TextBox 1083">
            <a:extLst>
              <a:ext uri="{FF2B5EF4-FFF2-40B4-BE49-F238E27FC236}">
                <a16:creationId xmlns:a16="http://schemas.microsoft.com/office/drawing/2014/main" id="{F94C000E-2307-0DE1-761C-DDBD081E7D45}"/>
              </a:ext>
            </a:extLst>
          </p:cNvPr>
          <p:cNvSpPr txBox="1"/>
          <p:nvPr/>
        </p:nvSpPr>
        <p:spPr>
          <a:xfrm>
            <a:off x="7006541" y="5500443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18%</a:t>
            </a:r>
          </a:p>
        </p:txBody>
      </p:sp>
      <p:grpSp>
        <p:nvGrpSpPr>
          <p:cNvPr id="1097" name="Group 1096">
            <a:extLst>
              <a:ext uri="{FF2B5EF4-FFF2-40B4-BE49-F238E27FC236}">
                <a16:creationId xmlns:a16="http://schemas.microsoft.com/office/drawing/2014/main" id="{5B295999-4BBF-4F03-21E8-B83626FFC973}"/>
              </a:ext>
            </a:extLst>
          </p:cNvPr>
          <p:cNvGrpSpPr/>
          <p:nvPr/>
        </p:nvGrpSpPr>
        <p:grpSpPr>
          <a:xfrm>
            <a:off x="4364433" y="5430585"/>
            <a:ext cx="628520" cy="509049"/>
            <a:chOff x="8479253" y="5469585"/>
            <a:chExt cx="628520" cy="509049"/>
          </a:xfrm>
        </p:grpSpPr>
        <p:pic>
          <p:nvPicPr>
            <p:cNvPr id="1088" name="Picture 12" descr="Wimbledon Ratings: Women's Final Hits High - Sports Media Watch">
              <a:extLst>
                <a:ext uri="{FF2B5EF4-FFF2-40B4-BE49-F238E27FC236}">
                  <a16:creationId xmlns:a16="http://schemas.microsoft.com/office/drawing/2014/main" id="{EB196148-9A55-E852-0439-3E70110B5E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1" r="22314"/>
            <a:stretch/>
          </p:blipFill>
          <p:spPr bwMode="auto">
            <a:xfrm>
              <a:off x="8479253" y="5469585"/>
              <a:ext cx="430364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Picture 14" descr="French Open - Wikipedia">
              <a:extLst>
                <a:ext uri="{FF2B5EF4-FFF2-40B4-BE49-F238E27FC236}">
                  <a16:creationId xmlns:a16="http://schemas.microsoft.com/office/drawing/2014/main" id="{FE722ECD-06B8-6B4D-CC6E-8F891AF52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3486" y="5594347"/>
              <a:ext cx="384287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CB516C0-7D65-34D0-5890-11428DBF3A1B}"/>
              </a:ext>
            </a:extLst>
          </p:cNvPr>
          <p:cNvSpPr txBox="1"/>
          <p:nvPr/>
        </p:nvSpPr>
        <p:spPr>
          <a:xfrm>
            <a:off x="8215903" y="2281040"/>
            <a:ext cx="3621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Males 16+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319AA8-B298-6972-4602-CAEF2C3696FF}"/>
              </a:ext>
            </a:extLst>
          </p:cNvPr>
          <p:cNvSpPr/>
          <p:nvPr/>
        </p:nvSpPr>
        <p:spPr>
          <a:xfrm>
            <a:off x="8215903" y="2651760"/>
            <a:ext cx="3621024" cy="34107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661E01-CCD2-C649-6C8D-A4391F1DECA4}"/>
              </a:ext>
            </a:extLst>
          </p:cNvPr>
          <p:cNvCxnSpPr/>
          <p:nvPr/>
        </p:nvCxnSpPr>
        <p:spPr>
          <a:xfrm>
            <a:off x="8462791" y="3579805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C236E1-A5DA-9CE1-3521-178D6F9E1F1C}"/>
              </a:ext>
            </a:extLst>
          </p:cNvPr>
          <p:cNvCxnSpPr/>
          <p:nvPr/>
        </p:nvCxnSpPr>
        <p:spPr>
          <a:xfrm>
            <a:off x="8499365" y="4157263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EE9D88-6D7E-7393-3DCB-D43640B57E05}"/>
              </a:ext>
            </a:extLst>
          </p:cNvPr>
          <p:cNvCxnSpPr/>
          <p:nvPr/>
        </p:nvCxnSpPr>
        <p:spPr>
          <a:xfrm>
            <a:off x="8462791" y="4684487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17249C-46D9-CF1A-2CC0-EE059989F820}"/>
              </a:ext>
            </a:extLst>
          </p:cNvPr>
          <p:cNvCxnSpPr/>
          <p:nvPr/>
        </p:nvCxnSpPr>
        <p:spPr>
          <a:xfrm>
            <a:off x="8462791" y="5313772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4D919FB-8F47-0EAC-E4CB-F610188360A3}"/>
              </a:ext>
            </a:extLst>
          </p:cNvPr>
          <p:cNvSpPr txBox="1"/>
          <p:nvPr/>
        </p:nvSpPr>
        <p:spPr>
          <a:xfrm>
            <a:off x="8468034" y="2769685"/>
            <a:ext cx="1463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Sport / Event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6D78AD-B455-52A2-AB7C-177AAA2AB251}"/>
              </a:ext>
            </a:extLst>
          </p:cNvPr>
          <p:cNvSpPr txBox="1"/>
          <p:nvPr/>
        </p:nvSpPr>
        <p:spPr>
          <a:xfrm>
            <a:off x="10869973" y="2769685"/>
            <a:ext cx="785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3A7B5D-A43D-714B-4861-F8FB47FE5E95}"/>
              </a:ext>
            </a:extLst>
          </p:cNvPr>
          <p:cNvSpPr txBox="1"/>
          <p:nvPr/>
        </p:nvSpPr>
        <p:spPr>
          <a:xfrm>
            <a:off x="8864274" y="3091021"/>
            <a:ext cx="226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Summer Olympics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(gymnastics, track &amp; field, swimming, etc.) </a:t>
            </a:r>
          </a:p>
        </p:txBody>
      </p:sp>
      <p:pic>
        <p:nvPicPr>
          <p:cNvPr id="20" name="Picture 2" descr="47 Olympic Logos and Symbols From 1924 to 2028 - Colorlib">
            <a:extLst>
              <a:ext uri="{FF2B5EF4-FFF2-40B4-BE49-F238E27FC236}">
                <a16:creationId xmlns:a16="http://schemas.microsoft.com/office/drawing/2014/main" id="{2607E867-67DF-C1B9-053E-B87E8D491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469" y="3171770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155006E-16DB-8F60-AB5C-E79B6FB8FA74}"/>
              </a:ext>
            </a:extLst>
          </p:cNvPr>
          <p:cNvSpPr txBox="1"/>
          <p:nvPr/>
        </p:nvSpPr>
        <p:spPr>
          <a:xfrm>
            <a:off x="10910076" y="3106410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54%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CA32A4-F158-63B7-5B2D-2916183E829A}"/>
              </a:ext>
            </a:extLst>
          </p:cNvPr>
          <p:cNvSpPr txBox="1"/>
          <p:nvPr/>
        </p:nvSpPr>
        <p:spPr>
          <a:xfrm>
            <a:off x="8864274" y="3668479"/>
            <a:ext cx="210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Winter Olympics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(alpine skiing, figure skating, curling, etc.)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EDC305-F232-837F-95D2-C4A0700E1BC7}"/>
              </a:ext>
            </a:extLst>
          </p:cNvPr>
          <p:cNvSpPr txBox="1"/>
          <p:nvPr/>
        </p:nvSpPr>
        <p:spPr>
          <a:xfrm>
            <a:off x="10910076" y="3683868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45%</a:t>
            </a:r>
          </a:p>
        </p:txBody>
      </p:sp>
      <p:pic>
        <p:nvPicPr>
          <p:cNvPr id="24" name="Picture 2" descr="47 Olympic Logos and Symbols From 1924 to 2028 - Colorlib">
            <a:extLst>
              <a:ext uri="{FF2B5EF4-FFF2-40B4-BE49-F238E27FC236}">
                <a16:creationId xmlns:a16="http://schemas.microsoft.com/office/drawing/2014/main" id="{52FFAD84-B5D6-DA24-7977-1B5905E34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469" y="3749228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DCE39BF-3878-9937-0640-390A6B788269}"/>
              </a:ext>
            </a:extLst>
          </p:cNvPr>
          <p:cNvSpPr txBox="1"/>
          <p:nvPr/>
        </p:nvSpPr>
        <p:spPr>
          <a:xfrm>
            <a:off x="8864274" y="4282376"/>
            <a:ext cx="2096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FIFA Women’s World Cup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84D591-35E3-A21E-1413-DC13529DCB4E}"/>
              </a:ext>
            </a:extLst>
          </p:cNvPr>
          <p:cNvSpPr txBox="1"/>
          <p:nvPr/>
        </p:nvSpPr>
        <p:spPr>
          <a:xfrm>
            <a:off x="10910076" y="4236209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33%</a:t>
            </a:r>
          </a:p>
        </p:txBody>
      </p:sp>
      <p:pic>
        <p:nvPicPr>
          <p:cNvPr id="35" name="Picture 4" descr="Fifa Women's World Cup 2023 official Logo Symbol Design Vector Abstract  Illustration 22792124 Vector Art at Vecteezy">
            <a:extLst>
              <a:ext uri="{FF2B5EF4-FFF2-40B4-BE49-F238E27FC236}">
                <a16:creationId xmlns:a16="http://schemas.microsoft.com/office/drawing/2014/main" id="{3413DD30-CF63-3C22-41EE-019EFFBEA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36121" r="8780" b="32854"/>
          <a:stretch/>
        </p:blipFill>
        <p:spPr bwMode="auto">
          <a:xfrm>
            <a:off x="8292074" y="4332412"/>
            <a:ext cx="630015" cy="1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31CA5CD-3EAE-0AEB-FDFC-ECCC6FC9D9FD}"/>
              </a:ext>
            </a:extLst>
          </p:cNvPr>
          <p:cNvSpPr txBox="1"/>
          <p:nvPr/>
        </p:nvSpPr>
        <p:spPr>
          <a:xfrm>
            <a:off x="8896488" y="4793213"/>
            <a:ext cx="180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Women's NCAA March Madness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9426CC-EF7C-7D5C-0391-D2B0972CBC72}"/>
              </a:ext>
            </a:extLst>
          </p:cNvPr>
          <p:cNvSpPr txBox="1"/>
          <p:nvPr/>
        </p:nvSpPr>
        <p:spPr>
          <a:xfrm>
            <a:off x="10910076" y="4839379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24%</a:t>
            </a:r>
          </a:p>
        </p:txBody>
      </p:sp>
      <p:pic>
        <p:nvPicPr>
          <p:cNvPr id="40" name="Picture 10" descr="NCAA Womens Final Four Tickets 2023 NCAA Womens Final Four, 48% OFF">
            <a:extLst>
              <a:ext uri="{FF2B5EF4-FFF2-40B4-BE49-F238E27FC236}">
                <a16:creationId xmlns:a16="http://schemas.microsoft.com/office/drawing/2014/main" id="{0729A594-7BF3-F2A0-87B0-458FB1DCE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9" b="26865"/>
          <a:stretch/>
        </p:blipFill>
        <p:spPr bwMode="auto">
          <a:xfrm>
            <a:off x="8292074" y="4874848"/>
            <a:ext cx="627058" cy="2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8889718-E3FD-664B-26A0-33E539762FBB}"/>
              </a:ext>
            </a:extLst>
          </p:cNvPr>
          <p:cNvSpPr txBox="1"/>
          <p:nvPr/>
        </p:nvSpPr>
        <p:spPr>
          <a:xfrm>
            <a:off x="8864274" y="5392722"/>
            <a:ext cx="1529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Women's Tennis Grand Slam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(Wimbledon, French Open)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A44F74-4C29-21D2-4C2A-50B61F9F754C}"/>
              </a:ext>
            </a:extLst>
          </p:cNvPr>
          <p:cNvSpPr txBox="1"/>
          <p:nvPr/>
        </p:nvSpPr>
        <p:spPr>
          <a:xfrm>
            <a:off x="10910076" y="5500443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21%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CBAAF16-0921-52D5-978D-EE58AE4C5694}"/>
              </a:ext>
            </a:extLst>
          </p:cNvPr>
          <p:cNvGrpSpPr/>
          <p:nvPr/>
        </p:nvGrpSpPr>
        <p:grpSpPr>
          <a:xfrm>
            <a:off x="8267968" y="5430585"/>
            <a:ext cx="628520" cy="509049"/>
            <a:chOff x="4561931" y="5469585"/>
            <a:chExt cx="628520" cy="509049"/>
          </a:xfrm>
        </p:grpSpPr>
        <p:pic>
          <p:nvPicPr>
            <p:cNvPr id="44" name="Picture 12" descr="Wimbledon Ratings: Women's Final Hits High - Sports Media Watch">
              <a:extLst>
                <a:ext uri="{FF2B5EF4-FFF2-40B4-BE49-F238E27FC236}">
                  <a16:creationId xmlns:a16="http://schemas.microsoft.com/office/drawing/2014/main" id="{33E0355B-B1AB-10B3-C527-1E90A1AA3B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1" r="22314"/>
            <a:stretch/>
          </p:blipFill>
          <p:spPr bwMode="auto">
            <a:xfrm>
              <a:off x="4561931" y="5469585"/>
              <a:ext cx="430364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 descr="French Open - Wikipedia">
              <a:extLst>
                <a:ext uri="{FF2B5EF4-FFF2-40B4-BE49-F238E27FC236}">
                  <a16:creationId xmlns:a16="http://schemas.microsoft.com/office/drawing/2014/main" id="{71EF5704-EF3F-5063-66E2-90268048E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164" y="5594347"/>
              <a:ext cx="384287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710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AA96CB-4952-D976-9438-16C0A4190443}"/>
              </a:ext>
            </a:extLst>
          </p:cNvPr>
          <p:cNvSpPr/>
          <p:nvPr/>
        </p:nvSpPr>
        <p:spPr>
          <a:xfrm>
            <a:off x="-1877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3AB87-1E4A-A5E7-08D2-0EA1ABFB2192}"/>
              </a:ext>
            </a:extLst>
          </p:cNvPr>
          <p:cNvSpPr txBox="1"/>
          <p:nvPr/>
        </p:nvSpPr>
        <p:spPr>
          <a:xfrm>
            <a:off x="485608" y="6117885"/>
            <a:ext cx="1164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custom research fielded by Hub Entertainment Research as part of the 2023 </a:t>
            </a:r>
            <a:r>
              <a:rPr lang="en-US" sz="800" i="1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Monetizing Video 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report. Data sourced from Hub’s survey of 1,602 consumers, self-identified active sports viewers (TV or streaming) ages 18-54 who meet the following criteria: watch at least one hour of TV / week, have broadband access. Data collected June 2023. VAB1: Do you watch the following women’s sport events on TV or streaming? Male and Female cuts. Note: excludes regular seasons of professional, collegiate and amateur sports leagues.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9EC41-F58A-CEEC-AC7C-548AAE3177D0}"/>
              </a:ext>
            </a:extLst>
          </p:cNvPr>
          <p:cNvSpPr/>
          <p:nvPr/>
        </p:nvSpPr>
        <p:spPr>
          <a:xfrm>
            <a:off x="171448" y="336571"/>
            <a:ext cx="120166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Summer Olympics, as a stage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to watch women’s sports, is particularly popular among Gen Z and young Millennials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F6F72-4FF6-7F29-2D18-01547A664CA9}"/>
              </a:ext>
            </a:extLst>
          </p:cNvPr>
          <p:cNvSpPr txBox="1"/>
          <p:nvPr/>
        </p:nvSpPr>
        <p:spPr>
          <a:xfrm>
            <a:off x="1984893" y="1662395"/>
            <a:ext cx="822221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those who watch the following </a:t>
            </a:r>
            <a:r>
              <a:rPr lang="en-US" sz="1400" b="1" u="sng">
                <a:solidFill>
                  <a:srgbClr val="ED3C8D"/>
                </a:solidFill>
                <a:latin typeface="Helvetica "/>
              </a:rPr>
              <a:t>women’s sports events</a:t>
            </a:r>
            <a:r>
              <a:rPr lang="en-US" sz="1400" b="1" u="sng">
                <a:solidFill>
                  <a:srgbClr val="1B1464"/>
                </a:solidFill>
                <a:latin typeface="Helvetica "/>
              </a:rPr>
              <a:t> 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on TV or streaming</a:t>
            </a:r>
          </a:p>
          <a:p>
            <a:pPr algn="ctr"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sports viewers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B7741C-32B4-243B-EB73-3696BC1B44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2D877A6-CF1E-538F-00B8-41759F487ACC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7D3725-53B5-82FD-7091-D79627B720DE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BE9FE3-681C-0070-8412-6EE03AF2CED4}"/>
              </a:ext>
            </a:extLst>
          </p:cNvPr>
          <p:cNvSpPr/>
          <p:nvPr/>
        </p:nvSpPr>
        <p:spPr>
          <a:xfrm>
            <a:off x="466344" y="2651760"/>
            <a:ext cx="3621024" cy="34107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8D6A35-20F8-8900-3AB6-DEF82F5BAA59}"/>
              </a:ext>
            </a:extLst>
          </p:cNvPr>
          <p:cNvSpPr txBox="1"/>
          <p:nvPr/>
        </p:nvSpPr>
        <p:spPr>
          <a:xfrm>
            <a:off x="630935" y="2308373"/>
            <a:ext cx="32918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Adults 1</a:t>
            </a:r>
            <a:r>
              <a:rPr lang="en-US" sz="14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-34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7F8497-AEC8-4E67-3866-1A4EA7CFBF83}"/>
              </a:ext>
            </a:extLst>
          </p:cNvPr>
          <p:cNvCxnSpPr/>
          <p:nvPr/>
        </p:nvCxnSpPr>
        <p:spPr>
          <a:xfrm>
            <a:off x="713232" y="3535468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FE2702D-6977-046A-0828-7373BCF163F1}"/>
              </a:ext>
            </a:extLst>
          </p:cNvPr>
          <p:cNvCxnSpPr>
            <a:cxnSpLocks/>
          </p:cNvCxnSpPr>
          <p:nvPr/>
        </p:nvCxnSpPr>
        <p:spPr>
          <a:xfrm>
            <a:off x="740661" y="4170108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AAC04DC-F38D-FD34-9714-5DE394B62CA4}"/>
              </a:ext>
            </a:extLst>
          </p:cNvPr>
          <p:cNvCxnSpPr>
            <a:cxnSpLocks/>
          </p:cNvCxnSpPr>
          <p:nvPr/>
        </p:nvCxnSpPr>
        <p:spPr>
          <a:xfrm>
            <a:off x="713232" y="4755915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0A105AD-79F8-F1F3-3FC7-E577FF064903}"/>
              </a:ext>
            </a:extLst>
          </p:cNvPr>
          <p:cNvCxnSpPr>
            <a:cxnSpLocks/>
          </p:cNvCxnSpPr>
          <p:nvPr/>
        </p:nvCxnSpPr>
        <p:spPr>
          <a:xfrm>
            <a:off x="713232" y="5394928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0ED79C0-689D-B348-437B-BC9982E96CCA}"/>
              </a:ext>
            </a:extLst>
          </p:cNvPr>
          <p:cNvSpPr txBox="1"/>
          <p:nvPr/>
        </p:nvSpPr>
        <p:spPr>
          <a:xfrm>
            <a:off x="718475" y="2769685"/>
            <a:ext cx="1463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Sport / Event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120BDF-8052-9629-98E6-CC57B5C1C613}"/>
              </a:ext>
            </a:extLst>
          </p:cNvPr>
          <p:cNvSpPr txBox="1"/>
          <p:nvPr/>
        </p:nvSpPr>
        <p:spPr>
          <a:xfrm>
            <a:off x="3120414" y="2769685"/>
            <a:ext cx="785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F80C8E2-7544-2B09-84F2-B1A5CEE4F3B2}"/>
              </a:ext>
            </a:extLst>
          </p:cNvPr>
          <p:cNvSpPr txBox="1"/>
          <p:nvPr/>
        </p:nvSpPr>
        <p:spPr>
          <a:xfrm>
            <a:off x="1114714" y="3091021"/>
            <a:ext cx="2238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(gymnastics, track &amp; field, swimming, etc.) </a:t>
            </a:r>
          </a:p>
        </p:txBody>
      </p:sp>
      <p:pic>
        <p:nvPicPr>
          <p:cNvPr id="1026" name="Picture 2" descr="47 Olympic Logos and Symbols From 1924 to 2028 - Colorlib">
            <a:extLst>
              <a:ext uri="{FF2B5EF4-FFF2-40B4-BE49-F238E27FC236}">
                <a16:creationId xmlns:a16="http://schemas.microsoft.com/office/drawing/2014/main" id="{766A64AD-DB58-DC47-D723-06B12A54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0" y="3171770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EC14CE8-2B69-EC7C-4AE5-56C22B8A40C6}"/>
              </a:ext>
            </a:extLst>
          </p:cNvPr>
          <p:cNvSpPr txBox="1"/>
          <p:nvPr/>
        </p:nvSpPr>
        <p:spPr>
          <a:xfrm>
            <a:off x="3160517" y="3106410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44%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609351-64F5-D216-1E73-37E0DCA6FED7}"/>
              </a:ext>
            </a:extLst>
          </p:cNvPr>
          <p:cNvSpPr txBox="1"/>
          <p:nvPr/>
        </p:nvSpPr>
        <p:spPr>
          <a:xfrm>
            <a:off x="1114715" y="3668479"/>
            <a:ext cx="210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Winter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(alpine skiing, figure skating, curling, etc.)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65CF479-3226-9580-FA07-3A57867073B3}"/>
              </a:ext>
            </a:extLst>
          </p:cNvPr>
          <p:cNvSpPr txBox="1"/>
          <p:nvPr/>
        </p:nvSpPr>
        <p:spPr>
          <a:xfrm>
            <a:off x="3160517" y="3683868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33%</a:t>
            </a:r>
          </a:p>
        </p:txBody>
      </p:sp>
      <p:pic>
        <p:nvPicPr>
          <p:cNvPr id="60" name="Picture 2" descr="47 Olympic Logos and Symbols From 1924 to 2028 - Colorlib">
            <a:extLst>
              <a:ext uri="{FF2B5EF4-FFF2-40B4-BE49-F238E27FC236}">
                <a16:creationId xmlns:a16="http://schemas.microsoft.com/office/drawing/2014/main" id="{101EC5A6-3FD2-FAC0-EFAA-37B84FBA7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0" y="3749228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6564BA3-272B-4278-2888-EF2128A5B7B4}"/>
              </a:ext>
            </a:extLst>
          </p:cNvPr>
          <p:cNvSpPr txBox="1"/>
          <p:nvPr/>
        </p:nvSpPr>
        <p:spPr>
          <a:xfrm>
            <a:off x="1114715" y="4310589"/>
            <a:ext cx="2096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FIFA Women’s World Cup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14C194-87DF-0B28-29CC-9AA1B1E34C83}"/>
              </a:ext>
            </a:extLst>
          </p:cNvPr>
          <p:cNvSpPr txBox="1"/>
          <p:nvPr/>
        </p:nvSpPr>
        <p:spPr>
          <a:xfrm>
            <a:off x="3160517" y="4264422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27%</a:t>
            </a:r>
          </a:p>
        </p:txBody>
      </p:sp>
      <p:pic>
        <p:nvPicPr>
          <p:cNvPr id="1028" name="Picture 4" descr="Fifa Women's World Cup 2023 official Logo Symbol Design Vector Abstract  Illustration 22792124 Vector Art at Vecteezy">
            <a:extLst>
              <a:ext uri="{FF2B5EF4-FFF2-40B4-BE49-F238E27FC236}">
                <a16:creationId xmlns:a16="http://schemas.microsoft.com/office/drawing/2014/main" id="{B8F53292-14F8-1926-35F4-54D710B52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36121" r="8780" b="32854"/>
          <a:stretch/>
        </p:blipFill>
        <p:spPr bwMode="auto">
          <a:xfrm>
            <a:off x="542515" y="4350897"/>
            <a:ext cx="630015" cy="1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8BC5C18-C945-004A-DADE-35B61C46A6F3}"/>
              </a:ext>
            </a:extLst>
          </p:cNvPr>
          <p:cNvSpPr txBox="1"/>
          <p:nvPr/>
        </p:nvSpPr>
        <p:spPr>
          <a:xfrm>
            <a:off x="1114715" y="4830558"/>
            <a:ext cx="180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NCAA March Madness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8FE5448-B593-372D-5F1A-C4ACF17F2252}"/>
              </a:ext>
            </a:extLst>
          </p:cNvPr>
          <p:cNvSpPr txBox="1"/>
          <p:nvPr/>
        </p:nvSpPr>
        <p:spPr>
          <a:xfrm>
            <a:off x="3160517" y="4876724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23%</a:t>
            </a:r>
          </a:p>
        </p:txBody>
      </p:sp>
      <p:pic>
        <p:nvPicPr>
          <p:cNvPr id="1034" name="Picture 10" descr="NCAA Womens Final Four Tickets 2023 NCAA Womens Final Four, 48% OFF">
            <a:extLst>
              <a:ext uri="{FF2B5EF4-FFF2-40B4-BE49-F238E27FC236}">
                <a16:creationId xmlns:a16="http://schemas.microsoft.com/office/drawing/2014/main" id="{D846F0D7-75BB-9A4D-E533-CEAD62566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9" b="26865"/>
          <a:stretch/>
        </p:blipFill>
        <p:spPr bwMode="auto">
          <a:xfrm>
            <a:off x="542515" y="4912789"/>
            <a:ext cx="627058" cy="2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8A34510-B533-1BB1-4848-A3104BA1C496}"/>
              </a:ext>
            </a:extLst>
          </p:cNvPr>
          <p:cNvSpPr txBox="1"/>
          <p:nvPr/>
        </p:nvSpPr>
        <p:spPr>
          <a:xfrm>
            <a:off x="1114715" y="5585522"/>
            <a:ext cx="1529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WNBA Playoffs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320EAD5-C9F3-9D14-9155-9B14017856EE}"/>
              </a:ext>
            </a:extLst>
          </p:cNvPr>
          <p:cNvSpPr txBox="1"/>
          <p:nvPr/>
        </p:nvSpPr>
        <p:spPr>
          <a:xfrm>
            <a:off x="3160517" y="5539355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21%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6FF973-1257-5910-9EE8-DB7E928D2659}"/>
              </a:ext>
            </a:extLst>
          </p:cNvPr>
          <p:cNvSpPr txBox="1"/>
          <p:nvPr/>
        </p:nvSpPr>
        <p:spPr>
          <a:xfrm>
            <a:off x="4246386" y="2288075"/>
            <a:ext cx="36992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sz="1400" b="1" u="sng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Females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16-34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E7C6909C-3897-3A48-1E09-99FA972FEC61}"/>
              </a:ext>
            </a:extLst>
          </p:cNvPr>
          <p:cNvSpPr/>
          <p:nvPr/>
        </p:nvSpPr>
        <p:spPr>
          <a:xfrm>
            <a:off x="4324591" y="2651760"/>
            <a:ext cx="3621024" cy="34107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32E38F1A-6413-D833-CA71-7568476E14AF}"/>
              </a:ext>
            </a:extLst>
          </p:cNvPr>
          <p:cNvSpPr txBox="1"/>
          <p:nvPr/>
        </p:nvSpPr>
        <p:spPr>
          <a:xfrm>
            <a:off x="4576722" y="2769685"/>
            <a:ext cx="1463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Sport / Event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69" name="TextBox 1068">
            <a:extLst>
              <a:ext uri="{FF2B5EF4-FFF2-40B4-BE49-F238E27FC236}">
                <a16:creationId xmlns:a16="http://schemas.microsoft.com/office/drawing/2014/main" id="{6224E0DC-4990-2FED-DD6A-BDA7FFAF9BB8}"/>
              </a:ext>
            </a:extLst>
          </p:cNvPr>
          <p:cNvSpPr txBox="1"/>
          <p:nvPr/>
        </p:nvSpPr>
        <p:spPr>
          <a:xfrm>
            <a:off x="6978661" y="2769685"/>
            <a:ext cx="785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1070" name="Straight Connector 1069">
            <a:extLst>
              <a:ext uri="{FF2B5EF4-FFF2-40B4-BE49-F238E27FC236}">
                <a16:creationId xmlns:a16="http://schemas.microsoft.com/office/drawing/2014/main" id="{6FCBE152-50E5-5C3C-06FA-EB8D6112AD0D}"/>
              </a:ext>
            </a:extLst>
          </p:cNvPr>
          <p:cNvCxnSpPr/>
          <p:nvPr/>
        </p:nvCxnSpPr>
        <p:spPr>
          <a:xfrm>
            <a:off x="4571479" y="3575502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1" name="Straight Connector 1070">
            <a:extLst>
              <a:ext uri="{FF2B5EF4-FFF2-40B4-BE49-F238E27FC236}">
                <a16:creationId xmlns:a16="http://schemas.microsoft.com/office/drawing/2014/main" id="{D8CFF3C0-662A-260E-EBAB-88A0EC58FD08}"/>
              </a:ext>
            </a:extLst>
          </p:cNvPr>
          <p:cNvCxnSpPr>
            <a:cxnSpLocks/>
          </p:cNvCxnSpPr>
          <p:nvPr/>
        </p:nvCxnSpPr>
        <p:spPr>
          <a:xfrm>
            <a:off x="4598908" y="4170108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2" name="Straight Connector 1071">
            <a:extLst>
              <a:ext uri="{FF2B5EF4-FFF2-40B4-BE49-F238E27FC236}">
                <a16:creationId xmlns:a16="http://schemas.microsoft.com/office/drawing/2014/main" id="{0A8F9257-7655-4297-DBA1-2A62346F56DD}"/>
              </a:ext>
            </a:extLst>
          </p:cNvPr>
          <p:cNvCxnSpPr>
            <a:cxnSpLocks/>
          </p:cNvCxnSpPr>
          <p:nvPr/>
        </p:nvCxnSpPr>
        <p:spPr>
          <a:xfrm>
            <a:off x="4571479" y="4755915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3" name="Straight Connector 1072">
            <a:extLst>
              <a:ext uri="{FF2B5EF4-FFF2-40B4-BE49-F238E27FC236}">
                <a16:creationId xmlns:a16="http://schemas.microsoft.com/office/drawing/2014/main" id="{BD407EDA-F051-C64B-4C52-79A1159AA997}"/>
              </a:ext>
            </a:extLst>
          </p:cNvPr>
          <p:cNvCxnSpPr>
            <a:cxnSpLocks/>
          </p:cNvCxnSpPr>
          <p:nvPr/>
        </p:nvCxnSpPr>
        <p:spPr>
          <a:xfrm>
            <a:off x="4571479" y="5394928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8" name="TextBox 1077">
            <a:extLst>
              <a:ext uri="{FF2B5EF4-FFF2-40B4-BE49-F238E27FC236}">
                <a16:creationId xmlns:a16="http://schemas.microsoft.com/office/drawing/2014/main" id="{8923BFB0-CEEE-2996-F447-B756050F2C86}"/>
              </a:ext>
            </a:extLst>
          </p:cNvPr>
          <p:cNvSpPr txBox="1"/>
          <p:nvPr/>
        </p:nvSpPr>
        <p:spPr>
          <a:xfrm>
            <a:off x="4972961" y="3091021"/>
            <a:ext cx="2202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(gymnastics, track &amp; field, swimming, etc.) </a:t>
            </a:r>
          </a:p>
        </p:txBody>
      </p:sp>
      <p:pic>
        <p:nvPicPr>
          <p:cNvPr id="1079" name="Picture 2" descr="47 Olympic Logos and Symbols From 1924 to 2028 - Colorlib">
            <a:extLst>
              <a:ext uri="{FF2B5EF4-FFF2-40B4-BE49-F238E27FC236}">
                <a16:creationId xmlns:a16="http://schemas.microsoft.com/office/drawing/2014/main" id="{49E922FD-8B83-AAD7-2C99-EB518C21C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57" y="3171770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0" name="TextBox 1079">
            <a:extLst>
              <a:ext uri="{FF2B5EF4-FFF2-40B4-BE49-F238E27FC236}">
                <a16:creationId xmlns:a16="http://schemas.microsoft.com/office/drawing/2014/main" id="{69803C52-FA5A-1C47-2D24-B17FC403B37B}"/>
              </a:ext>
            </a:extLst>
          </p:cNvPr>
          <p:cNvSpPr txBox="1"/>
          <p:nvPr/>
        </p:nvSpPr>
        <p:spPr>
          <a:xfrm>
            <a:off x="7018764" y="3106410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47%</a:t>
            </a:r>
          </a:p>
        </p:txBody>
      </p:sp>
      <p:sp>
        <p:nvSpPr>
          <p:cNvPr id="1077" name="TextBox 1076">
            <a:extLst>
              <a:ext uri="{FF2B5EF4-FFF2-40B4-BE49-F238E27FC236}">
                <a16:creationId xmlns:a16="http://schemas.microsoft.com/office/drawing/2014/main" id="{49FA51C4-BAC7-CA34-D1E2-14A7D40DA234}"/>
              </a:ext>
            </a:extLst>
          </p:cNvPr>
          <p:cNvSpPr txBox="1"/>
          <p:nvPr/>
        </p:nvSpPr>
        <p:spPr>
          <a:xfrm>
            <a:off x="4972962" y="3668479"/>
            <a:ext cx="210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Winter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(alpine skiing, figure skating, curling, etc.)</a:t>
            </a:r>
          </a:p>
        </p:txBody>
      </p:sp>
      <p:sp>
        <p:nvSpPr>
          <p:cNvPr id="1081" name="TextBox 1080">
            <a:extLst>
              <a:ext uri="{FF2B5EF4-FFF2-40B4-BE49-F238E27FC236}">
                <a16:creationId xmlns:a16="http://schemas.microsoft.com/office/drawing/2014/main" id="{BC89ADD4-A806-C770-34DC-B41A2E6B2678}"/>
              </a:ext>
            </a:extLst>
          </p:cNvPr>
          <p:cNvSpPr txBox="1"/>
          <p:nvPr/>
        </p:nvSpPr>
        <p:spPr>
          <a:xfrm>
            <a:off x="7018764" y="3683868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35%</a:t>
            </a:r>
          </a:p>
        </p:txBody>
      </p:sp>
      <p:pic>
        <p:nvPicPr>
          <p:cNvPr id="1085" name="Picture 2" descr="47 Olympic Logos and Symbols From 1924 to 2028 - Colorlib">
            <a:extLst>
              <a:ext uri="{FF2B5EF4-FFF2-40B4-BE49-F238E27FC236}">
                <a16:creationId xmlns:a16="http://schemas.microsoft.com/office/drawing/2014/main" id="{640CFD55-8300-FFDB-71AA-6BF81C521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57" y="3749228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6" name="TextBox 1075">
            <a:extLst>
              <a:ext uri="{FF2B5EF4-FFF2-40B4-BE49-F238E27FC236}">
                <a16:creationId xmlns:a16="http://schemas.microsoft.com/office/drawing/2014/main" id="{55E167BC-DA2A-3569-98EF-A608BAF8967C}"/>
              </a:ext>
            </a:extLst>
          </p:cNvPr>
          <p:cNvSpPr txBox="1"/>
          <p:nvPr/>
        </p:nvSpPr>
        <p:spPr>
          <a:xfrm>
            <a:off x="4972962" y="4310589"/>
            <a:ext cx="2096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FIFA Women’s World Cup</a:t>
            </a:r>
          </a:p>
        </p:txBody>
      </p:sp>
      <p:sp>
        <p:nvSpPr>
          <p:cNvPr id="1082" name="TextBox 1081">
            <a:extLst>
              <a:ext uri="{FF2B5EF4-FFF2-40B4-BE49-F238E27FC236}">
                <a16:creationId xmlns:a16="http://schemas.microsoft.com/office/drawing/2014/main" id="{79379DCA-2A80-B17C-9468-1673E5D900FC}"/>
              </a:ext>
            </a:extLst>
          </p:cNvPr>
          <p:cNvSpPr txBox="1"/>
          <p:nvPr/>
        </p:nvSpPr>
        <p:spPr>
          <a:xfrm>
            <a:off x="7018764" y="4264422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27%</a:t>
            </a:r>
          </a:p>
        </p:txBody>
      </p:sp>
      <p:pic>
        <p:nvPicPr>
          <p:cNvPr id="1086" name="Picture 4" descr="Fifa Women's World Cup 2023 official Logo Symbol Design Vector Abstract  Illustration 22792124 Vector Art at Vecteezy">
            <a:extLst>
              <a:ext uri="{FF2B5EF4-FFF2-40B4-BE49-F238E27FC236}">
                <a16:creationId xmlns:a16="http://schemas.microsoft.com/office/drawing/2014/main" id="{267F9582-7A06-B861-985D-7AD29A975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36121" r="8780" b="32854"/>
          <a:stretch/>
        </p:blipFill>
        <p:spPr bwMode="auto">
          <a:xfrm>
            <a:off x="4400762" y="4350897"/>
            <a:ext cx="630015" cy="1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" name="TextBox 1074">
            <a:extLst>
              <a:ext uri="{FF2B5EF4-FFF2-40B4-BE49-F238E27FC236}">
                <a16:creationId xmlns:a16="http://schemas.microsoft.com/office/drawing/2014/main" id="{79EFAFDE-0A74-258C-A685-638E069529A0}"/>
              </a:ext>
            </a:extLst>
          </p:cNvPr>
          <p:cNvSpPr txBox="1"/>
          <p:nvPr/>
        </p:nvSpPr>
        <p:spPr>
          <a:xfrm>
            <a:off x="4972962" y="4830558"/>
            <a:ext cx="180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NCAA March Madness</a:t>
            </a:r>
          </a:p>
        </p:txBody>
      </p:sp>
      <p:sp>
        <p:nvSpPr>
          <p:cNvPr id="1083" name="TextBox 1082">
            <a:extLst>
              <a:ext uri="{FF2B5EF4-FFF2-40B4-BE49-F238E27FC236}">
                <a16:creationId xmlns:a16="http://schemas.microsoft.com/office/drawing/2014/main" id="{975C63DC-B5FE-C251-3A7F-D58478FFAA2F}"/>
              </a:ext>
            </a:extLst>
          </p:cNvPr>
          <p:cNvSpPr txBox="1"/>
          <p:nvPr/>
        </p:nvSpPr>
        <p:spPr>
          <a:xfrm>
            <a:off x="7018764" y="4876724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24%</a:t>
            </a:r>
          </a:p>
        </p:txBody>
      </p:sp>
      <p:pic>
        <p:nvPicPr>
          <p:cNvPr id="1087" name="Picture 10" descr="NCAA Womens Final Four Tickets 2023 NCAA Womens Final Four, 48% OFF">
            <a:extLst>
              <a:ext uri="{FF2B5EF4-FFF2-40B4-BE49-F238E27FC236}">
                <a16:creationId xmlns:a16="http://schemas.microsoft.com/office/drawing/2014/main" id="{C0EC5A00-F55D-6437-23B5-0D95C3E4C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9" b="26865"/>
          <a:stretch/>
        </p:blipFill>
        <p:spPr bwMode="auto">
          <a:xfrm>
            <a:off x="4400762" y="4912789"/>
            <a:ext cx="627058" cy="2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4" name="TextBox 1073">
            <a:extLst>
              <a:ext uri="{FF2B5EF4-FFF2-40B4-BE49-F238E27FC236}">
                <a16:creationId xmlns:a16="http://schemas.microsoft.com/office/drawing/2014/main" id="{BDE1708C-DB92-0E6F-E19D-2855C7831227}"/>
              </a:ext>
            </a:extLst>
          </p:cNvPr>
          <p:cNvSpPr txBox="1"/>
          <p:nvPr/>
        </p:nvSpPr>
        <p:spPr>
          <a:xfrm>
            <a:off x="4972962" y="5431634"/>
            <a:ext cx="1529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Tennis Grand Slam</a:t>
            </a:r>
          </a:p>
          <a:p>
            <a:r>
              <a:rPr lang="en-US" sz="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(Wimbledon, French Open)</a:t>
            </a:r>
          </a:p>
        </p:txBody>
      </p:sp>
      <p:sp>
        <p:nvSpPr>
          <p:cNvPr id="1084" name="TextBox 1083">
            <a:extLst>
              <a:ext uri="{FF2B5EF4-FFF2-40B4-BE49-F238E27FC236}">
                <a16:creationId xmlns:a16="http://schemas.microsoft.com/office/drawing/2014/main" id="{F94C000E-2307-0DE1-761C-DDBD081E7D45}"/>
              </a:ext>
            </a:extLst>
          </p:cNvPr>
          <p:cNvSpPr txBox="1"/>
          <p:nvPr/>
        </p:nvSpPr>
        <p:spPr>
          <a:xfrm>
            <a:off x="7018764" y="5539355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17%</a:t>
            </a:r>
          </a:p>
        </p:txBody>
      </p:sp>
      <p:grpSp>
        <p:nvGrpSpPr>
          <p:cNvPr id="1097" name="Group 1096">
            <a:extLst>
              <a:ext uri="{FF2B5EF4-FFF2-40B4-BE49-F238E27FC236}">
                <a16:creationId xmlns:a16="http://schemas.microsoft.com/office/drawing/2014/main" id="{5B295999-4BBF-4F03-21E8-B83626FFC973}"/>
              </a:ext>
            </a:extLst>
          </p:cNvPr>
          <p:cNvGrpSpPr/>
          <p:nvPr/>
        </p:nvGrpSpPr>
        <p:grpSpPr>
          <a:xfrm>
            <a:off x="4376656" y="5469497"/>
            <a:ext cx="628520" cy="509049"/>
            <a:chOff x="8479253" y="5469585"/>
            <a:chExt cx="628520" cy="509049"/>
          </a:xfrm>
        </p:grpSpPr>
        <p:pic>
          <p:nvPicPr>
            <p:cNvPr id="1088" name="Picture 12" descr="Wimbledon Ratings: Women's Final Hits High - Sports Media Watch">
              <a:extLst>
                <a:ext uri="{FF2B5EF4-FFF2-40B4-BE49-F238E27FC236}">
                  <a16:creationId xmlns:a16="http://schemas.microsoft.com/office/drawing/2014/main" id="{EB196148-9A55-E852-0439-3E70110B5E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1" r="22314"/>
            <a:stretch/>
          </p:blipFill>
          <p:spPr bwMode="auto">
            <a:xfrm>
              <a:off x="8479253" y="5469585"/>
              <a:ext cx="430364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Picture 14" descr="French Open - Wikipedia">
              <a:extLst>
                <a:ext uri="{FF2B5EF4-FFF2-40B4-BE49-F238E27FC236}">
                  <a16:creationId xmlns:a16="http://schemas.microsoft.com/office/drawing/2014/main" id="{FE722ECD-06B8-6B4D-CC6E-8F891AF52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3486" y="5594347"/>
              <a:ext cx="384287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184EB12-55E2-580F-DA5B-E45F45AF35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762" y="5563374"/>
            <a:ext cx="668469" cy="32129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3B6264F-7B07-02D0-A3E9-16E37D144BD6}"/>
              </a:ext>
            </a:extLst>
          </p:cNvPr>
          <p:cNvSpPr txBox="1"/>
          <p:nvPr/>
        </p:nvSpPr>
        <p:spPr>
          <a:xfrm>
            <a:off x="8222330" y="2281040"/>
            <a:ext cx="32918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Males 16-34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BE654950-4685-B1AD-8A80-8FA038BAF957}"/>
              </a:ext>
            </a:extLst>
          </p:cNvPr>
          <p:cNvSpPr/>
          <p:nvPr/>
        </p:nvSpPr>
        <p:spPr>
          <a:xfrm>
            <a:off x="8222330" y="2651760"/>
            <a:ext cx="3621024" cy="34107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978632F3-1473-3E58-CEBD-1F01F3C2815E}"/>
              </a:ext>
            </a:extLst>
          </p:cNvPr>
          <p:cNvCxnSpPr/>
          <p:nvPr/>
        </p:nvCxnSpPr>
        <p:spPr>
          <a:xfrm>
            <a:off x="8469218" y="3579805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3FDD49B7-18D1-CDBA-7D78-62001BCB67B1}"/>
              </a:ext>
            </a:extLst>
          </p:cNvPr>
          <p:cNvCxnSpPr>
            <a:cxnSpLocks/>
          </p:cNvCxnSpPr>
          <p:nvPr/>
        </p:nvCxnSpPr>
        <p:spPr>
          <a:xfrm>
            <a:off x="8496647" y="4170108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D817901D-B293-3E13-65CA-E050E7EBA4CA}"/>
              </a:ext>
            </a:extLst>
          </p:cNvPr>
          <p:cNvCxnSpPr>
            <a:cxnSpLocks/>
          </p:cNvCxnSpPr>
          <p:nvPr/>
        </p:nvCxnSpPr>
        <p:spPr>
          <a:xfrm>
            <a:off x="8469218" y="4755915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6A96BEFC-B25E-DFB0-5DED-F932AF53ADCA}"/>
              </a:ext>
            </a:extLst>
          </p:cNvPr>
          <p:cNvCxnSpPr>
            <a:cxnSpLocks/>
          </p:cNvCxnSpPr>
          <p:nvPr/>
        </p:nvCxnSpPr>
        <p:spPr>
          <a:xfrm>
            <a:off x="8469218" y="5394928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5" name="TextBox 1044">
            <a:extLst>
              <a:ext uri="{FF2B5EF4-FFF2-40B4-BE49-F238E27FC236}">
                <a16:creationId xmlns:a16="http://schemas.microsoft.com/office/drawing/2014/main" id="{3ECACB0A-3DA3-F3E3-5E48-ABA9EFC1E5DC}"/>
              </a:ext>
            </a:extLst>
          </p:cNvPr>
          <p:cNvSpPr txBox="1"/>
          <p:nvPr/>
        </p:nvSpPr>
        <p:spPr>
          <a:xfrm>
            <a:off x="8474461" y="2769685"/>
            <a:ext cx="1463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Sport / Event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2229F713-71CC-89F3-D9E4-6E7E33D2CB4D}"/>
              </a:ext>
            </a:extLst>
          </p:cNvPr>
          <p:cNvSpPr txBox="1"/>
          <p:nvPr/>
        </p:nvSpPr>
        <p:spPr>
          <a:xfrm>
            <a:off x="10876400" y="2769685"/>
            <a:ext cx="785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A81BBF9A-435B-1407-60A0-F59A5436BCC4}"/>
              </a:ext>
            </a:extLst>
          </p:cNvPr>
          <p:cNvSpPr txBox="1"/>
          <p:nvPr/>
        </p:nvSpPr>
        <p:spPr>
          <a:xfrm>
            <a:off x="8872441" y="3091021"/>
            <a:ext cx="2204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(gymnastics, track &amp; field, swimming, etc.) </a:t>
            </a:r>
          </a:p>
        </p:txBody>
      </p:sp>
      <p:pic>
        <p:nvPicPr>
          <p:cNvPr id="1056" name="Picture 2" descr="47 Olympic Logos and Symbols From 1924 to 2028 - Colorlib">
            <a:extLst>
              <a:ext uri="{FF2B5EF4-FFF2-40B4-BE49-F238E27FC236}">
                <a16:creationId xmlns:a16="http://schemas.microsoft.com/office/drawing/2014/main" id="{3085D9DA-ACE4-791B-CEDD-D5579FB30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896" y="3171770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7" name="TextBox 1056">
            <a:extLst>
              <a:ext uri="{FF2B5EF4-FFF2-40B4-BE49-F238E27FC236}">
                <a16:creationId xmlns:a16="http://schemas.microsoft.com/office/drawing/2014/main" id="{220EAD18-7E59-93F1-C54A-BC4848EC6269}"/>
              </a:ext>
            </a:extLst>
          </p:cNvPr>
          <p:cNvSpPr txBox="1"/>
          <p:nvPr/>
        </p:nvSpPr>
        <p:spPr>
          <a:xfrm>
            <a:off x="10916503" y="3106410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41%</a:t>
            </a:r>
          </a:p>
        </p:txBody>
      </p:sp>
      <p:sp>
        <p:nvSpPr>
          <p:cNvPr id="1054" name="TextBox 1053">
            <a:extLst>
              <a:ext uri="{FF2B5EF4-FFF2-40B4-BE49-F238E27FC236}">
                <a16:creationId xmlns:a16="http://schemas.microsoft.com/office/drawing/2014/main" id="{B9C8BF20-BC4E-70D8-6B3C-8067226EE3F0}"/>
              </a:ext>
            </a:extLst>
          </p:cNvPr>
          <p:cNvSpPr txBox="1"/>
          <p:nvPr/>
        </p:nvSpPr>
        <p:spPr>
          <a:xfrm>
            <a:off x="8872441" y="3668479"/>
            <a:ext cx="210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Winter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(alpine skiing, figure skating, curling, etc.)</a:t>
            </a:r>
          </a:p>
        </p:txBody>
      </p:sp>
      <p:sp>
        <p:nvSpPr>
          <p:cNvPr id="1058" name="TextBox 1057">
            <a:extLst>
              <a:ext uri="{FF2B5EF4-FFF2-40B4-BE49-F238E27FC236}">
                <a16:creationId xmlns:a16="http://schemas.microsoft.com/office/drawing/2014/main" id="{233137C9-CC5A-18EE-7B69-CA050FA45BEE}"/>
              </a:ext>
            </a:extLst>
          </p:cNvPr>
          <p:cNvSpPr txBox="1"/>
          <p:nvPr/>
        </p:nvSpPr>
        <p:spPr>
          <a:xfrm>
            <a:off x="10916503" y="3683868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32%</a:t>
            </a:r>
          </a:p>
        </p:txBody>
      </p:sp>
      <p:pic>
        <p:nvPicPr>
          <p:cNvPr id="1062" name="Picture 2" descr="47 Olympic Logos and Symbols From 1924 to 2028 - Colorlib">
            <a:extLst>
              <a:ext uri="{FF2B5EF4-FFF2-40B4-BE49-F238E27FC236}">
                <a16:creationId xmlns:a16="http://schemas.microsoft.com/office/drawing/2014/main" id="{9EE37955-E4FD-4870-F4C1-21625355A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896" y="3749228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TextBox 1052">
            <a:extLst>
              <a:ext uri="{FF2B5EF4-FFF2-40B4-BE49-F238E27FC236}">
                <a16:creationId xmlns:a16="http://schemas.microsoft.com/office/drawing/2014/main" id="{0414FE7E-22B1-2F7A-EF15-A4B40B2D41CF}"/>
              </a:ext>
            </a:extLst>
          </p:cNvPr>
          <p:cNvSpPr txBox="1"/>
          <p:nvPr/>
        </p:nvSpPr>
        <p:spPr>
          <a:xfrm>
            <a:off x="8872441" y="4310589"/>
            <a:ext cx="2096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FIFA Women’s World Cup</a:t>
            </a:r>
          </a:p>
        </p:txBody>
      </p:sp>
      <p:sp>
        <p:nvSpPr>
          <p:cNvPr id="1059" name="TextBox 1058">
            <a:extLst>
              <a:ext uri="{FF2B5EF4-FFF2-40B4-BE49-F238E27FC236}">
                <a16:creationId xmlns:a16="http://schemas.microsoft.com/office/drawing/2014/main" id="{46A92394-6594-6D40-CE17-EAE4F02D6D73}"/>
              </a:ext>
            </a:extLst>
          </p:cNvPr>
          <p:cNvSpPr txBox="1"/>
          <p:nvPr/>
        </p:nvSpPr>
        <p:spPr>
          <a:xfrm>
            <a:off x="10916503" y="4264422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27%</a:t>
            </a:r>
          </a:p>
        </p:txBody>
      </p:sp>
      <p:pic>
        <p:nvPicPr>
          <p:cNvPr id="1063" name="Picture 4" descr="Fifa Women's World Cup 2023 official Logo Symbol Design Vector Abstract  Illustration 22792124 Vector Art at Vecteezy">
            <a:extLst>
              <a:ext uri="{FF2B5EF4-FFF2-40B4-BE49-F238E27FC236}">
                <a16:creationId xmlns:a16="http://schemas.microsoft.com/office/drawing/2014/main" id="{4FED4A36-A7B3-AFBA-3F9A-4FF2A0366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36121" r="8780" b="32854"/>
          <a:stretch/>
        </p:blipFill>
        <p:spPr bwMode="auto">
          <a:xfrm>
            <a:off x="8298501" y="4350897"/>
            <a:ext cx="630015" cy="1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2" name="TextBox 1051">
            <a:extLst>
              <a:ext uri="{FF2B5EF4-FFF2-40B4-BE49-F238E27FC236}">
                <a16:creationId xmlns:a16="http://schemas.microsoft.com/office/drawing/2014/main" id="{FA2219C1-F2DD-91AD-25F6-DBF337CF8766}"/>
              </a:ext>
            </a:extLst>
          </p:cNvPr>
          <p:cNvSpPr txBox="1"/>
          <p:nvPr/>
        </p:nvSpPr>
        <p:spPr>
          <a:xfrm>
            <a:off x="8872441" y="5493189"/>
            <a:ext cx="180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NCAA March Madness</a:t>
            </a:r>
          </a:p>
        </p:txBody>
      </p:sp>
      <p:sp>
        <p:nvSpPr>
          <p:cNvPr id="1060" name="TextBox 1059">
            <a:extLst>
              <a:ext uri="{FF2B5EF4-FFF2-40B4-BE49-F238E27FC236}">
                <a16:creationId xmlns:a16="http://schemas.microsoft.com/office/drawing/2014/main" id="{D4E48158-E09C-1639-1412-E53C386E7662}"/>
              </a:ext>
            </a:extLst>
          </p:cNvPr>
          <p:cNvSpPr txBox="1"/>
          <p:nvPr/>
        </p:nvSpPr>
        <p:spPr>
          <a:xfrm>
            <a:off x="10916503" y="4876724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26%</a:t>
            </a:r>
          </a:p>
        </p:txBody>
      </p:sp>
      <p:pic>
        <p:nvPicPr>
          <p:cNvPr id="1064" name="Picture 10" descr="NCAA Womens Final Four Tickets 2023 NCAA Womens Final Four, 48% OFF">
            <a:extLst>
              <a:ext uri="{FF2B5EF4-FFF2-40B4-BE49-F238E27FC236}">
                <a16:creationId xmlns:a16="http://schemas.microsoft.com/office/drawing/2014/main" id="{54379F4F-30A6-FA35-67B9-E97640DB2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9" b="26865"/>
          <a:stretch/>
        </p:blipFill>
        <p:spPr bwMode="auto">
          <a:xfrm>
            <a:off x="8298501" y="5575420"/>
            <a:ext cx="627058" cy="2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1" name="TextBox 1060">
            <a:extLst>
              <a:ext uri="{FF2B5EF4-FFF2-40B4-BE49-F238E27FC236}">
                <a16:creationId xmlns:a16="http://schemas.microsoft.com/office/drawing/2014/main" id="{8E93879A-69A4-F524-3D0E-113409596B04}"/>
              </a:ext>
            </a:extLst>
          </p:cNvPr>
          <p:cNvSpPr txBox="1"/>
          <p:nvPr/>
        </p:nvSpPr>
        <p:spPr>
          <a:xfrm>
            <a:off x="10916503" y="5539355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22%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78AF75-2201-CA50-6373-7A59DE537CB4}"/>
              </a:ext>
            </a:extLst>
          </p:cNvPr>
          <p:cNvSpPr txBox="1"/>
          <p:nvPr/>
        </p:nvSpPr>
        <p:spPr>
          <a:xfrm>
            <a:off x="8872441" y="4922891"/>
            <a:ext cx="1529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WNBA Playoffs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2C0B7-A294-2876-EE4B-8AD5A897B4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6168" y="4900743"/>
            <a:ext cx="668469" cy="32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8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AA96CB-4952-D976-9438-16C0A4190443}"/>
              </a:ext>
            </a:extLst>
          </p:cNvPr>
          <p:cNvSpPr/>
          <p:nvPr/>
        </p:nvSpPr>
        <p:spPr>
          <a:xfrm>
            <a:off x="-1877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3AB87-1E4A-A5E7-08D2-0EA1ABFB2192}"/>
              </a:ext>
            </a:extLst>
          </p:cNvPr>
          <p:cNvSpPr txBox="1"/>
          <p:nvPr/>
        </p:nvSpPr>
        <p:spPr>
          <a:xfrm>
            <a:off x="483207" y="6108652"/>
            <a:ext cx="1164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custom research fielded by Hub Entertainment Research as part of the 2023 </a:t>
            </a:r>
            <a:r>
              <a:rPr lang="en-US" sz="800" i="1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Monetizing Video 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report. Data sourced from Hub’s survey of 1,602 consumers, self-identified active sports viewers (TV or streaming) ages 18-54 who meet the following criteria: watch at least one hour of TV / week, have broadband access. Data collected June 2023. VAB1: Do you watch the following women’s sport events on TV or streaming? Household cuts. Note: excludes regular seasons of professional, collegiate and amateur sports leagues.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9EC41-F58A-CEEC-AC7C-548AAE3177D0}"/>
              </a:ext>
            </a:extLst>
          </p:cNvPr>
          <p:cNvSpPr/>
          <p:nvPr/>
        </p:nvSpPr>
        <p:spPr>
          <a:xfrm>
            <a:off x="171448" y="336571"/>
            <a:ext cx="118767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Women’s sports within the Summer Olympics also resonates highly among affluent households,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families and cord cutters who stream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F6F72-4FF6-7F29-2D18-01547A664CA9}"/>
              </a:ext>
            </a:extLst>
          </p:cNvPr>
          <p:cNvSpPr txBox="1"/>
          <p:nvPr/>
        </p:nvSpPr>
        <p:spPr>
          <a:xfrm>
            <a:off x="1984893" y="1662395"/>
            <a:ext cx="822221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those who watch the following </a:t>
            </a:r>
            <a:r>
              <a:rPr lang="en-US" sz="1400" b="1" u="sng">
                <a:solidFill>
                  <a:srgbClr val="ED3C8D"/>
                </a:solidFill>
                <a:latin typeface="Helvetica "/>
              </a:rPr>
              <a:t>women’s sports events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on TV or streaming</a:t>
            </a:r>
          </a:p>
          <a:p>
            <a:pPr algn="ctr"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sports viewers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B7741C-32B4-243B-EB73-3696BC1B44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2D877A6-CF1E-538F-00B8-41759F487ACC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7D3725-53B5-82FD-7091-D79627B720DE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BE9FE3-681C-0070-8412-6EE03AF2CED4}"/>
              </a:ext>
            </a:extLst>
          </p:cNvPr>
          <p:cNvSpPr/>
          <p:nvPr/>
        </p:nvSpPr>
        <p:spPr>
          <a:xfrm>
            <a:off x="466344" y="2651760"/>
            <a:ext cx="3621024" cy="34107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8D6A35-20F8-8900-3AB6-DEF82F5BAA59}"/>
              </a:ext>
            </a:extLst>
          </p:cNvPr>
          <p:cNvSpPr txBox="1"/>
          <p:nvPr/>
        </p:nvSpPr>
        <p:spPr>
          <a:xfrm>
            <a:off x="630935" y="2308373"/>
            <a:ext cx="32918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Household Income $100K+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7F8497-AEC8-4E67-3866-1A4EA7CFBF83}"/>
              </a:ext>
            </a:extLst>
          </p:cNvPr>
          <p:cNvCxnSpPr>
            <a:cxnSpLocks/>
          </p:cNvCxnSpPr>
          <p:nvPr/>
        </p:nvCxnSpPr>
        <p:spPr>
          <a:xfrm>
            <a:off x="713232" y="3557636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FE2702D-6977-046A-0828-7373BCF163F1}"/>
              </a:ext>
            </a:extLst>
          </p:cNvPr>
          <p:cNvCxnSpPr>
            <a:cxnSpLocks/>
          </p:cNvCxnSpPr>
          <p:nvPr/>
        </p:nvCxnSpPr>
        <p:spPr>
          <a:xfrm>
            <a:off x="749806" y="4157263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AAC04DC-F38D-FD34-9714-5DE394B62CA4}"/>
              </a:ext>
            </a:extLst>
          </p:cNvPr>
          <p:cNvCxnSpPr>
            <a:cxnSpLocks/>
          </p:cNvCxnSpPr>
          <p:nvPr/>
        </p:nvCxnSpPr>
        <p:spPr>
          <a:xfrm>
            <a:off x="713232" y="4688646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0A105AD-79F8-F1F3-3FC7-E577FF064903}"/>
              </a:ext>
            </a:extLst>
          </p:cNvPr>
          <p:cNvCxnSpPr>
            <a:cxnSpLocks/>
          </p:cNvCxnSpPr>
          <p:nvPr/>
        </p:nvCxnSpPr>
        <p:spPr>
          <a:xfrm>
            <a:off x="713232" y="5342183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3B6264F-7B07-02D0-A3E9-16E37D144BD6}"/>
              </a:ext>
            </a:extLst>
          </p:cNvPr>
          <p:cNvSpPr txBox="1"/>
          <p:nvPr/>
        </p:nvSpPr>
        <p:spPr>
          <a:xfrm>
            <a:off x="4509866" y="2281040"/>
            <a:ext cx="32918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sz="14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Households with Kids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6FF973-1257-5910-9EE8-DB7E928D2659}"/>
              </a:ext>
            </a:extLst>
          </p:cNvPr>
          <p:cNvSpPr txBox="1"/>
          <p:nvPr/>
        </p:nvSpPr>
        <p:spPr>
          <a:xfrm>
            <a:off x="8348983" y="2288075"/>
            <a:ext cx="32918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Cord Cutters / Nevers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BE654950-4685-B1AD-8A80-8FA038BAF957}"/>
              </a:ext>
            </a:extLst>
          </p:cNvPr>
          <p:cNvSpPr/>
          <p:nvPr/>
        </p:nvSpPr>
        <p:spPr>
          <a:xfrm>
            <a:off x="4509866" y="2651760"/>
            <a:ext cx="3621024" cy="34107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978632F3-1473-3E58-CEBD-1F01F3C2815E}"/>
              </a:ext>
            </a:extLst>
          </p:cNvPr>
          <p:cNvCxnSpPr>
            <a:cxnSpLocks/>
          </p:cNvCxnSpPr>
          <p:nvPr/>
        </p:nvCxnSpPr>
        <p:spPr>
          <a:xfrm>
            <a:off x="4756754" y="3557636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3FDD49B7-18D1-CDBA-7D78-62001BCB67B1}"/>
              </a:ext>
            </a:extLst>
          </p:cNvPr>
          <p:cNvCxnSpPr>
            <a:cxnSpLocks/>
          </p:cNvCxnSpPr>
          <p:nvPr/>
        </p:nvCxnSpPr>
        <p:spPr>
          <a:xfrm>
            <a:off x="4793328" y="4157263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E7C6909C-3897-3A48-1E09-99FA972FEC61}"/>
              </a:ext>
            </a:extLst>
          </p:cNvPr>
          <p:cNvSpPr/>
          <p:nvPr/>
        </p:nvSpPr>
        <p:spPr>
          <a:xfrm>
            <a:off x="8427188" y="2651760"/>
            <a:ext cx="3621024" cy="34107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ED79C0-689D-B348-437B-BC9982E96CCA}"/>
              </a:ext>
            </a:extLst>
          </p:cNvPr>
          <p:cNvSpPr txBox="1"/>
          <p:nvPr/>
        </p:nvSpPr>
        <p:spPr>
          <a:xfrm>
            <a:off x="718475" y="2769685"/>
            <a:ext cx="1463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Sport / Event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120BDF-8052-9629-98E6-CC57B5C1C613}"/>
              </a:ext>
            </a:extLst>
          </p:cNvPr>
          <p:cNvSpPr txBox="1"/>
          <p:nvPr/>
        </p:nvSpPr>
        <p:spPr>
          <a:xfrm>
            <a:off x="3120414" y="2769685"/>
            <a:ext cx="785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3ECACB0A-3DA3-F3E3-5E48-ABA9EFC1E5DC}"/>
              </a:ext>
            </a:extLst>
          </p:cNvPr>
          <p:cNvSpPr txBox="1"/>
          <p:nvPr/>
        </p:nvSpPr>
        <p:spPr>
          <a:xfrm>
            <a:off x="4761997" y="2769685"/>
            <a:ext cx="1463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Sport / Event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2229F713-71CC-89F3-D9E4-6E7E33D2CB4D}"/>
              </a:ext>
            </a:extLst>
          </p:cNvPr>
          <p:cNvSpPr txBox="1"/>
          <p:nvPr/>
        </p:nvSpPr>
        <p:spPr>
          <a:xfrm>
            <a:off x="7163936" y="2769685"/>
            <a:ext cx="785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32E38F1A-6413-D833-CA71-7568476E14AF}"/>
              </a:ext>
            </a:extLst>
          </p:cNvPr>
          <p:cNvSpPr txBox="1"/>
          <p:nvPr/>
        </p:nvSpPr>
        <p:spPr>
          <a:xfrm>
            <a:off x="8679319" y="2769685"/>
            <a:ext cx="1463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Sport / Event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69" name="TextBox 1068">
            <a:extLst>
              <a:ext uri="{FF2B5EF4-FFF2-40B4-BE49-F238E27FC236}">
                <a16:creationId xmlns:a16="http://schemas.microsoft.com/office/drawing/2014/main" id="{6224E0DC-4990-2FED-DD6A-BDA7FFAF9BB8}"/>
              </a:ext>
            </a:extLst>
          </p:cNvPr>
          <p:cNvSpPr txBox="1"/>
          <p:nvPr/>
        </p:nvSpPr>
        <p:spPr>
          <a:xfrm>
            <a:off x="11081258" y="2769685"/>
            <a:ext cx="785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1070" name="Straight Connector 1069">
            <a:extLst>
              <a:ext uri="{FF2B5EF4-FFF2-40B4-BE49-F238E27FC236}">
                <a16:creationId xmlns:a16="http://schemas.microsoft.com/office/drawing/2014/main" id="{6FCBE152-50E5-5C3C-06FA-EB8D6112AD0D}"/>
              </a:ext>
            </a:extLst>
          </p:cNvPr>
          <p:cNvCxnSpPr>
            <a:cxnSpLocks/>
          </p:cNvCxnSpPr>
          <p:nvPr/>
        </p:nvCxnSpPr>
        <p:spPr>
          <a:xfrm>
            <a:off x="8674076" y="3557636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1" name="Straight Connector 1070">
            <a:extLst>
              <a:ext uri="{FF2B5EF4-FFF2-40B4-BE49-F238E27FC236}">
                <a16:creationId xmlns:a16="http://schemas.microsoft.com/office/drawing/2014/main" id="{D8CFF3C0-662A-260E-EBAB-88A0EC58FD08}"/>
              </a:ext>
            </a:extLst>
          </p:cNvPr>
          <p:cNvCxnSpPr>
            <a:cxnSpLocks/>
          </p:cNvCxnSpPr>
          <p:nvPr/>
        </p:nvCxnSpPr>
        <p:spPr>
          <a:xfrm>
            <a:off x="8710650" y="4157263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2" name="Straight Connector 1071">
            <a:extLst>
              <a:ext uri="{FF2B5EF4-FFF2-40B4-BE49-F238E27FC236}">
                <a16:creationId xmlns:a16="http://schemas.microsoft.com/office/drawing/2014/main" id="{0A8F9257-7655-4297-DBA1-2A62346F56DD}"/>
              </a:ext>
            </a:extLst>
          </p:cNvPr>
          <p:cNvCxnSpPr>
            <a:cxnSpLocks/>
          </p:cNvCxnSpPr>
          <p:nvPr/>
        </p:nvCxnSpPr>
        <p:spPr>
          <a:xfrm>
            <a:off x="8674076" y="4688646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3" name="Straight Connector 1072">
            <a:extLst>
              <a:ext uri="{FF2B5EF4-FFF2-40B4-BE49-F238E27FC236}">
                <a16:creationId xmlns:a16="http://schemas.microsoft.com/office/drawing/2014/main" id="{BD407EDA-F051-C64B-4C52-79A1159AA997}"/>
              </a:ext>
            </a:extLst>
          </p:cNvPr>
          <p:cNvCxnSpPr>
            <a:cxnSpLocks/>
          </p:cNvCxnSpPr>
          <p:nvPr/>
        </p:nvCxnSpPr>
        <p:spPr>
          <a:xfrm>
            <a:off x="8674076" y="5342183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F80C8E2-7544-2B09-84F2-B1A5CEE4F3B2}"/>
              </a:ext>
            </a:extLst>
          </p:cNvPr>
          <p:cNvSpPr txBox="1"/>
          <p:nvPr/>
        </p:nvSpPr>
        <p:spPr>
          <a:xfrm>
            <a:off x="1114714" y="3091021"/>
            <a:ext cx="2179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(gymnastics, track &amp; field, swimming, etc.) </a:t>
            </a:r>
          </a:p>
        </p:txBody>
      </p:sp>
      <p:pic>
        <p:nvPicPr>
          <p:cNvPr id="1026" name="Picture 2" descr="47 Olympic Logos and Symbols From 1924 to 2028 - Colorlib">
            <a:extLst>
              <a:ext uri="{FF2B5EF4-FFF2-40B4-BE49-F238E27FC236}">
                <a16:creationId xmlns:a16="http://schemas.microsoft.com/office/drawing/2014/main" id="{766A64AD-DB58-DC47-D723-06B12A54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0" y="3171770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EC14CE8-2B69-EC7C-4AE5-56C22B8A40C6}"/>
              </a:ext>
            </a:extLst>
          </p:cNvPr>
          <p:cNvSpPr txBox="1"/>
          <p:nvPr/>
        </p:nvSpPr>
        <p:spPr>
          <a:xfrm>
            <a:off x="3160517" y="3106410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65%</a:t>
            </a:r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A81BBF9A-435B-1407-60A0-F59A5436BCC4}"/>
              </a:ext>
            </a:extLst>
          </p:cNvPr>
          <p:cNvSpPr txBox="1"/>
          <p:nvPr/>
        </p:nvSpPr>
        <p:spPr>
          <a:xfrm>
            <a:off x="5159976" y="3091021"/>
            <a:ext cx="2243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(gymnastics, track &amp; field, swimming, etc.) </a:t>
            </a:r>
          </a:p>
        </p:txBody>
      </p:sp>
      <p:pic>
        <p:nvPicPr>
          <p:cNvPr id="1056" name="Picture 2" descr="47 Olympic Logos and Symbols From 1924 to 2028 - Colorlib">
            <a:extLst>
              <a:ext uri="{FF2B5EF4-FFF2-40B4-BE49-F238E27FC236}">
                <a16:creationId xmlns:a16="http://schemas.microsoft.com/office/drawing/2014/main" id="{3085D9DA-ACE4-791B-CEDD-D5579FB30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32" y="3171770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7" name="TextBox 1056">
            <a:extLst>
              <a:ext uri="{FF2B5EF4-FFF2-40B4-BE49-F238E27FC236}">
                <a16:creationId xmlns:a16="http://schemas.microsoft.com/office/drawing/2014/main" id="{220EAD18-7E59-93F1-C54A-BC4848EC6269}"/>
              </a:ext>
            </a:extLst>
          </p:cNvPr>
          <p:cNvSpPr txBox="1"/>
          <p:nvPr/>
        </p:nvSpPr>
        <p:spPr>
          <a:xfrm>
            <a:off x="7204039" y="3106410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51%</a:t>
            </a:r>
          </a:p>
        </p:txBody>
      </p:sp>
      <p:sp>
        <p:nvSpPr>
          <p:cNvPr id="1078" name="TextBox 1077">
            <a:extLst>
              <a:ext uri="{FF2B5EF4-FFF2-40B4-BE49-F238E27FC236}">
                <a16:creationId xmlns:a16="http://schemas.microsoft.com/office/drawing/2014/main" id="{8923BFB0-CEEE-2996-F447-B756050F2C86}"/>
              </a:ext>
            </a:extLst>
          </p:cNvPr>
          <p:cNvSpPr txBox="1"/>
          <p:nvPr/>
        </p:nvSpPr>
        <p:spPr>
          <a:xfrm>
            <a:off x="9075558" y="3091021"/>
            <a:ext cx="219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(gymnastics, track &amp; field, swimming, etc.) </a:t>
            </a:r>
          </a:p>
        </p:txBody>
      </p:sp>
      <p:pic>
        <p:nvPicPr>
          <p:cNvPr id="1079" name="Picture 2" descr="47 Olympic Logos and Symbols From 1924 to 2028 - Colorlib">
            <a:extLst>
              <a:ext uri="{FF2B5EF4-FFF2-40B4-BE49-F238E27FC236}">
                <a16:creationId xmlns:a16="http://schemas.microsoft.com/office/drawing/2014/main" id="{49E922FD-8B83-AAD7-2C99-EB518C21C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54" y="3171770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0" name="TextBox 1079">
            <a:extLst>
              <a:ext uri="{FF2B5EF4-FFF2-40B4-BE49-F238E27FC236}">
                <a16:creationId xmlns:a16="http://schemas.microsoft.com/office/drawing/2014/main" id="{69803C52-FA5A-1C47-2D24-B17FC403B37B}"/>
              </a:ext>
            </a:extLst>
          </p:cNvPr>
          <p:cNvSpPr txBox="1"/>
          <p:nvPr/>
        </p:nvSpPr>
        <p:spPr>
          <a:xfrm>
            <a:off x="11121361" y="3106410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62%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609351-64F5-D216-1E73-37E0DCA6FED7}"/>
              </a:ext>
            </a:extLst>
          </p:cNvPr>
          <p:cNvSpPr txBox="1"/>
          <p:nvPr/>
        </p:nvSpPr>
        <p:spPr>
          <a:xfrm>
            <a:off x="1114715" y="3668479"/>
            <a:ext cx="210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Winter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(alpine skiing, figure skating, curling, etc.)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65CF479-3226-9580-FA07-3A57867073B3}"/>
              </a:ext>
            </a:extLst>
          </p:cNvPr>
          <p:cNvSpPr txBox="1"/>
          <p:nvPr/>
        </p:nvSpPr>
        <p:spPr>
          <a:xfrm>
            <a:off x="3160517" y="3683868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58%</a:t>
            </a:r>
          </a:p>
        </p:txBody>
      </p:sp>
      <p:pic>
        <p:nvPicPr>
          <p:cNvPr id="60" name="Picture 2" descr="47 Olympic Logos and Symbols From 1924 to 2028 - Colorlib">
            <a:extLst>
              <a:ext uri="{FF2B5EF4-FFF2-40B4-BE49-F238E27FC236}">
                <a16:creationId xmlns:a16="http://schemas.microsoft.com/office/drawing/2014/main" id="{101EC5A6-3FD2-FAC0-EFAA-37B84FBA7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0" y="3749228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" name="TextBox 1053">
            <a:extLst>
              <a:ext uri="{FF2B5EF4-FFF2-40B4-BE49-F238E27FC236}">
                <a16:creationId xmlns:a16="http://schemas.microsoft.com/office/drawing/2014/main" id="{B9C8BF20-BC4E-70D8-6B3C-8067226EE3F0}"/>
              </a:ext>
            </a:extLst>
          </p:cNvPr>
          <p:cNvSpPr txBox="1"/>
          <p:nvPr/>
        </p:nvSpPr>
        <p:spPr>
          <a:xfrm>
            <a:off x="5159977" y="3668479"/>
            <a:ext cx="210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Winter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(alpine skiing, figure skating, curling, etc.)</a:t>
            </a:r>
          </a:p>
        </p:txBody>
      </p:sp>
      <p:sp>
        <p:nvSpPr>
          <p:cNvPr id="1058" name="TextBox 1057">
            <a:extLst>
              <a:ext uri="{FF2B5EF4-FFF2-40B4-BE49-F238E27FC236}">
                <a16:creationId xmlns:a16="http://schemas.microsoft.com/office/drawing/2014/main" id="{233137C9-CC5A-18EE-7B69-CA050FA45BEE}"/>
              </a:ext>
            </a:extLst>
          </p:cNvPr>
          <p:cNvSpPr txBox="1"/>
          <p:nvPr/>
        </p:nvSpPr>
        <p:spPr>
          <a:xfrm>
            <a:off x="7204039" y="3683868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41%</a:t>
            </a:r>
          </a:p>
        </p:txBody>
      </p:sp>
      <p:pic>
        <p:nvPicPr>
          <p:cNvPr id="1062" name="Picture 2" descr="47 Olympic Logos and Symbols From 1924 to 2028 - Colorlib">
            <a:extLst>
              <a:ext uri="{FF2B5EF4-FFF2-40B4-BE49-F238E27FC236}">
                <a16:creationId xmlns:a16="http://schemas.microsoft.com/office/drawing/2014/main" id="{9EE37955-E4FD-4870-F4C1-21625355A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32" y="3749228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7" name="TextBox 1076">
            <a:extLst>
              <a:ext uri="{FF2B5EF4-FFF2-40B4-BE49-F238E27FC236}">
                <a16:creationId xmlns:a16="http://schemas.microsoft.com/office/drawing/2014/main" id="{49FA51C4-BAC7-CA34-D1E2-14A7D40DA234}"/>
              </a:ext>
            </a:extLst>
          </p:cNvPr>
          <p:cNvSpPr txBox="1"/>
          <p:nvPr/>
        </p:nvSpPr>
        <p:spPr>
          <a:xfrm>
            <a:off x="9075559" y="3668479"/>
            <a:ext cx="210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Winter Olympics </a:t>
            </a:r>
          </a:p>
          <a:p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(alpine skiing, figure skating, curling, etc.)</a:t>
            </a:r>
          </a:p>
        </p:txBody>
      </p:sp>
      <p:sp>
        <p:nvSpPr>
          <p:cNvPr id="1081" name="TextBox 1080">
            <a:extLst>
              <a:ext uri="{FF2B5EF4-FFF2-40B4-BE49-F238E27FC236}">
                <a16:creationId xmlns:a16="http://schemas.microsoft.com/office/drawing/2014/main" id="{BC89ADD4-A806-C770-34DC-B41A2E6B2678}"/>
              </a:ext>
            </a:extLst>
          </p:cNvPr>
          <p:cNvSpPr txBox="1"/>
          <p:nvPr/>
        </p:nvSpPr>
        <p:spPr>
          <a:xfrm>
            <a:off x="11121361" y="3683868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49%</a:t>
            </a:r>
          </a:p>
        </p:txBody>
      </p:sp>
      <p:pic>
        <p:nvPicPr>
          <p:cNvPr id="1085" name="Picture 2" descr="47 Olympic Logos and Symbols From 1924 to 2028 - Colorlib">
            <a:extLst>
              <a:ext uri="{FF2B5EF4-FFF2-40B4-BE49-F238E27FC236}">
                <a16:creationId xmlns:a16="http://schemas.microsoft.com/office/drawing/2014/main" id="{640CFD55-8300-FFDB-71AA-6BF81C521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54" y="3749228"/>
            <a:ext cx="477225" cy="2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6564BA3-272B-4278-2888-EF2128A5B7B4}"/>
              </a:ext>
            </a:extLst>
          </p:cNvPr>
          <p:cNvSpPr txBox="1"/>
          <p:nvPr/>
        </p:nvSpPr>
        <p:spPr>
          <a:xfrm>
            <a:off x="1114715" y="4292104"/>
            <a:ext cx="2096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FIFA Women’s World Cup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14C194-87DF-0B28-29CC-9AA1B1E34C83}"/>
              </a:ext>
            </a:extLst>
          </p:cNvPr>
          <p:cNvSpPr txBox="1"/>
          <p:nvPr/>
        </p:nvSpPr>
        <p:spPr>
          <a:xfrm>
            <a:off x="3160517" y="4245937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35%</a:t>
            </a:r>
          </a:p>
        </p:txBody>
      </p:sp>
      <p:pic>
        <p:nvPicPr>
          <p:cNvPr id="1028" name="Picture 4" descr="Fifa Women's World Cup 2023 official Logo Symbol Design Vector Abstract  Illustration 22792124 Vector Art at Vecteezy">
            <a:extLst>
              <a:ext uri="{FF2B5EF4-FFF2-40B4-BE49-F238E27FC236}">
                <a16:creationId xmlns:a16="http://schemas.microsoft.com/office/drawing/2014/main" id="{B8F53292-14F8-1926-35F4-54D710B52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36121" r="8780" b="32854"/>
          <a:stretch/>
        </p:blipFill>
        <p:spPr bwMode="auto">
          <a:xfrm>
            <a:off x="542515" y="4332412"/>
            <a:ext cx="630015" cy="1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TextBox 1052">
            <a:extLst>
              <a:ext uri="{FF2B5EF4-FFF2-40B4-BE49-F238E27FC236}">
                <a16:creationId xmlns:a16="http://schemas.microsoft.com/office/drawing/2014/main" id="{0414FE7E-22B1-2F7A-EF15-A4B40B2D41CF}"/>
              </a:ext>
            </a:extLst>
          </p:cNvPr>
          <p:cNvSpPr txBox="1"/>
          <p:nvPr/>
        </p:nvSpPr>
        <p:spPr>
          <a:xfrm>
            <a:off x="5159977" y="4292104"/>
            <a:ext cx="2096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FIFA Women’s World Cup</a:t>
            </a:r>
          </a:p>
        </p:txBody>
      </p:sp>
      <p:sp>
        <p:nvSpPr>
          <p:cNvPr id="1059" name="TextBox 1058">
            <a:extLst>
              <a:ext uri="{FF2B5EF4-FFF2-40B4-BE49-F238E27FC236}">
                <a16:creationId xmlns:a16="http://schemas.microsoft.com/office/drawing/2014/main" id="{46A92394-6594-6D40-CE17-EAE4F02D6D73}"/>
              </a:ext>
            </a:extLst>
          </p:cNvPr>
          <p:cNvSpPr txBox="1"/>
          <p:nvPr/>
        </p:nvSpPr>
        <p:spPr>
          <a:xfrm>
            <a:off x="7204039" y="4245937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37%</a:t>
            </a:r>
          </a:p>
        </p:txBody>
      </p:sp>
      <p:pic>
        <p:nvPicPr>
          <p:cNvPr id="1063" name="Picture 4" descr="Fifa Women's World Cup 2023 official Logo Symbol Design Vector Abstract  Illustration 22792124 Vector Art at Vecteezy">
            <a:extLst>
              <a:ext uri="{FF2B5EF4-FFF2-40B4-BE49-F238E27FC236}">
                <a16:creationId xmlns:a16="http://schemas.microsoft.com/office/drawing/2014/main" id="{4FED4A36-A7B3-AFBA-3F9A-4FF2A0366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36121" r="8780" b="32854"/>
          <a:stretch/>
        </p:blipFill>
        <p:spPr bwMode="auto">
          <a:xfrm>
            <a:off x="4586037" y="4332412"/>
            <a:ext cx="630015" cy="1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6" name="TextBox 1075">
            <a:extLst>
              <a:ext uri="{FF2B5EF4-FFF2-40B4-BE49-F238E27FC236}">
                <a16:creationId xmlns:a16="http://schemas.microsoft.com/office/drawing/2014/main" id="{55E167BC-DA2A-3569-98EF-A608BAF8967C}"/>
              </a:ext>
            </a:extLst>
          </p:cNvPr>
          <p:cNvSpPr txBox="1"/>
          <p:nvPr/>
        </p:nvSpPr>
        <p:spPr>
          <a:xfrm>
            <a:off x="9075559" y="4292104"/>
            <a:ext cx="2096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FIFA Women’s World Cup</a:t>
            </a:r>
          </a:p>
        </p:txBody>
      </p:sp>
      <p:sp>
        <p:nvSpPr>
          <p:cNvPr id="1082" name="TextBox 1081">
            <a:extLst>
              <a:ext uri="{FF2B5EF4-FFF2-40B4-BE49-F238E27FC236}">
                <a16:creationId xmlns:a16="http://schemas.microsoft.com/office/drawing/2014/main" id="{79379DCA-2A80-B17C-9468-1673E5D900FC}"/>
              </a:ext>
            </a:extLst>
          </p:cNvPr>
          <p:cNvSpPr txBox="1"/>
          <p:nvPr/>
        </p:nvSpPr>
        <p:spPr>
          <a:xfrm>
            <a:off x="11121361" y="4245937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26%</a:t>
            </a:r>
          </a:p>
        </p:txBody>
      </p:sp>
      <p:pic>
        <p:nvPicPr>
          <p:cNvPr id="1086" name="Picture 4" descr="Fifa Women's World Cup 2023 official Logo Symbol Design Vector Abstract  Illustration 22792124 Vector Art at Vecteezy">
            <a:extLst>
              <a:ext uri="{FF2B5EF4-FFF2-40B4-BE49-F238E27FC236}">
                <a16:creationId xmlns:a16="http://schemas.microsoft.com/office/drawing/2014/main" id="{267F9582-7A06-B861-985D-7AD29A975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36121" r="8780" b="32854"/>
          <a:stretch/>
        </p:blipFill>
        <p:spPr bwMode="auto">
          <a:xfrm>
            <a:off x="8503359" y="4332412"/>
            <a:ext cx="630015" cy="1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8BC5C18-C945-004A-DADE-35B61C46A6F3}"/>
              </a:ext>
            </a:extLst>
          </p:cNvPr>
          <p:cNvSpPr txBox="1"/>
          <p:nvPr/>
        </p:nvSpPr>
        <p:spPr>
          <a:xfrm>
            <a:off x="1114715" y="5453017"/>
            <a:ext cx="180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NCAA March Madness</a:t>
            </a:r>
          </a:p>
        </p:txBody>
      </p:sp>
      <p:pic>
        <p:nvPicPr>
          <p:cNvPr id="1034" name="Picture 10" descr="NCAA Womens Final Four Tickets 2023 NCAA Womens Final Four, 48% OFF">
            <a:extLst>
              <a:ext uri="{FF2B5EF4-FFF2-40B4-BE49-F238E27FC236}">
                <a16:creationId xmlns:a16="http://schemas.microsoft.com/office/drawing/2014/main" id="{D846F0D7-75BB-9A4D-E533-CEAD62566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9" b="26865"/>
          <a:stretch/>
        </p:blipFill>
        <p:spPr bwMode="auto">
          <a:xfrm>
            <a:off x="542515" y="5535248"/>
            <a:ext cx="627058" cy="2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" name="TextBox 1074">
            <a:extLst>
              <a:ext uri="{FF2B5EF4-FFF2-40B4-BE49-F238E27FC236}">
                <a16:creationId xmlns:a16="http://schemas.microsoft.com/office/drawing/2014/main" id="{79EFAFDE-0A74-258C-A685-638E069529A0}"/>
              </a:ext>
            </a:extLst>
          </p:cNvPr>
          <p:cNvSpPr txBox="1"/>
          <p:nvPr/>
        </p:nvSpPr>
        <p:spPr>
          <a:xfrm>
            <a:off x="9075559" y="4784202"/>
            <a:ext cx="180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NCAA March Madness</a:t>
            </a:r>
          </a:p>
        </p:txBody>
      </p:sp>
      <p:sp>
        <p:nvSpPr>
          <p:cNvPr id="1083" name="TextBox 1082">
            <a:extLst>
              <a:ext uri="{FF2B5EF4-FFF2-40B4-BE49-F238E27FC236}">
                <a16:creationId xmlns:a16="http://schemas.microsoft.com/office/drawing/2014/main" id="{975C63DC-B5FE-C251-3A7F-D58478FFAA2F}"/>
              </a:ext>
            </a:extLst>
          </p:cNvPr>
          <p:cNvSpPr txBox="1"/>
          <p:nvPr/>
        </p:nvSpPr>
        <p:spPr>
          <a:xfrm>
            <a:off x="11121361" y="4830368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23%</a:t>
            </a:r>
          </a:p>
        </p:txBody>
      </p:sp>
      <p:pic>
        <p:nvPicPr>
          <p:cNvPr id="1087" name="Picture 10" descr="NCAA Womens Final Four Tickets 2023 NCAA Womens Final Four, 48% OFF">
            <a:extLst>
              <a:ext uri="{FF2B5EF4-FFF2-40B4-BE49-F238E27FC236}">
                <a16:creationId xmlns:a16="http://schemas.microsoft.com/office/drawing/2014/main" id="{C0EC5A00-F55D-6437-23B5-0D95C3E4C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9" b="26865"/>
          <a:stretch/>
        </p:blipFill>
        <p:spPr bwMode="auto">
          <a:xfrm>
            <a:off x="8503359" y="4894329"/>
            <a:ext cx="627058" cy="2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320EAD5-C9F3-9D14-9155-9B14017856EE}"/>
              </a:ext>
            </a:extLst>
          </p:cNvPr>
          <p:cNvSpPr txBox="1"/>
          <p:nvPr/>
        </p:nvSpPr>
        <p:spPr>
          <a:xfrm>
            <a:off x="3160517" y="5539355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23%</a:t>
            </a:r>
          </a:p>
        </p:txBody>
      </p:sp>
      <p:sp>
        <p:nvSpPr>
          <p:cNvPr id="1074" name="TextBox 1073">
            <a:extLst>
              <a:ext uri="{FF2B5EF4-FFF2-40B4-BE49-F238E27FC236}">
                <a16:creationId xmlns:a16="http://schemas.microsoft.com/office/drawing/2014/main" id="{BDE1708C-DB92-0E6F-E19D-2855C7831227}"/>
              </a:ext>
            </a:extLst>
          </p:cNvPr>
          <p:cNvSpPr txBox="1"/>
          <p:nvPr/>
        </p:nvSpPr>
        <p:spPr>
          <a:xfrm>
            <a:off x="9075559" y="5431634"/>
            <a:ext cx="1529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Tennis Grand Slam</a:t>
            </a:r>
          </a:p>
          <a:p>
            <a:r>
              <a:rPr lang="en-US" sz="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(Wimbledon, French Open)</a:t>
            </a:r>
          </a:p>
        </p:txBody>
      </p:sp>
      <p:sp>
        <p:nvSpPr>
          <p:cNvPr id="1084" name="TextBox 1083">
            <a:extLst>
              <a:ext uri="{FF2B5EF4-FFF2-40B4-BE49-F238E27FC236}">
                <a16:creationId xmlns:a16="http://schemas.microsoft.com/office/drawing/2014/main" id="{F94C000E-2307-0DE1-761C-DDBD081E7D45}"/>
              </a:ext>
            </a:extLst>
          </p:cNvPr>
          <p:cNvSpPr txBox="1"/>
          <p:nvPr/>
        </p:nvSpPr>
        <p:spPr>
          <a:xfrm>
            <a:off x="11121361" y="5539355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18%</a:t>
            </a:r>
          </a:p>
        </p:txBody>
      </p:sp>
      <p:grpSp>
        <p:nvGrpSpPr>
          <p:cNvPr id="1097" name="Group 1096">
            <a:extLst>
              <a:ext uri="{FF2B5EF4-FFF2-40B4-BE49-F238E27FC236}">
                <a16:creationId xmlns:a16="http://schemas.microsoft.com/office/drawing/2014/main" id="{5B295999-4BBF-4F03-21E8-B83626FFC973}"/>
              </a:ext>
            </a:extLst>
          </p:cNvPr>
          <p:cNvGrpSpPr/>
          <p:nvPr/>
        </p:nvGrpSpPr>
        <p:grpSpPr>
          <a:xfrm>
            <a:off x="8479253" y="5469497"/>
            <a:ext cx="628520" cy="509049"/>
            <a:chOff x="8479253" y="5469585"/>
            <a:chExt cx="628520" cy="509049"/>
          </a:xfrm>
        </p:grpSpPr>
        <p:pic>
          <p:nvPicPr>
            <p:cNvPr id="1088" name="Picture 12" descr="Wimbledon Ratings: Women's Final Hits High - Sports Media Watch">
              <a:extLst>
                <a:ext uri="{FF2B5EF4-FFF2-40B4-BE49-F238E27FC236}">
                  <a16:creationId xmlns:a16="http://schemas.microsoft.com/office/drawing/2014/main" id="{EB196148-9A55-E852-0439-3E70110B5E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1" r="22314"/>
            <a:stretch/>
          </p:blipFill>
          <p:spPr bwMode="auto">
            <a:xfrm>
              <a:off x="8479253" y="5469585"/>
              <a:ext cx="430364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Picture 14" descr="French Open - Wikipedia">
              <a:extLst>
                <a:ext uri="{FF2B5EF4-FFF2-40B4-BE49-F238E27FC236}">
                  <a16:creationId xmlns:a16="http://schemas.microsoft.com/office/drawing/2014/main" id="{FE722ECD-06B8-6B4D-CC6E-8F891AF52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3486" y="5594347"/>
              <a:ext cx="384287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6717CA-4BDB-1C04-24E8-0A147B1A8CCB}"/>
              </a:ext>
            </a:extLst>
          </p:cNvPr>
          <p:cNvCxnSpPr>
            <a:cxnSpLocks/>
          </p:cNvCxnSpPr>
          <p:nvPr/>
        </p:nvCxnSpPr>
        <p:spPr>
          <a:xfrm>
            <a:off x="4777877" y="4688646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651EAD-969F-7DE7-AD16-CDB14FE02D60}"/>
              </a:ext>
            </a:extLst>
          </p:cNvPr>
          <p:cNvCxnSpPr>
            <a:cxnSpLocks/>
          </p:cNvCxnSpPr>
          <p:nvPr/>
        </p:nvCxnSpPr>
        <p:spPr>
          <a:xfrm>
            <a:off x="4777877" y="5342183"/>
            <a:ext cx="30540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723CD2-4E5B-99E8-05F5-823374CDF2DE}"/>
              </a:ext>
            </a:extLst>
          </p:cNvPr>
          <p:cNvSpPr txBox="1"/>
          <p:nvPr/>
        </p:nvSpPr>
        <p:spPr>
          <a:xfrm>
            <a:off x="5179360" y="5454945"/>
            <a:ext cx="180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NCAA March Madness</a:t>
            </a:r>
          </a:p>
        </p:txBody>
      </p:sp>
      <p:pic>
        <p:nvPicPr>
          <p:cNvPr id="16" name="Picture 10" descr="NCAA Womens Final Four Tickets 2023 NCAA Womens Final Four, 48% OFF">
            <a:extLst>
              <a:ext uri="{FF2B5EF4-FFF2-40B4-BE49-F238E27FC236}">
                <a16:creationId xmlns:a16="http://schemas.microsoft.com/office/drawing/2014/main" id="{CCF120A9-C899-04AE-EDF8-ADB9902CCE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9" b="26865"/>
          <a:stretch/>
        </p:blipFill>
        <p:spPr bwMode="auto">
          <a:xfrm>
            <a:off x="4607160" y="5537176"/>
            <a:ext cx="627058" cy="2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CA964DB-4366-5E12-E2A4-824873DBC203}"/>
              </a:ext>
            </a:extLst>
          </p:cNvPr>
          <p:cNvSpPr txBox="1"/>
          <p:nvPr/>
        </p:nvSpPr>
        <p:spPr>
          <a:xfrm>
            <a:off x="7225162" y="5541283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23%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35BA95-31A3-1BFF-919F-DE2A1D3DDEFA}"/>
              </a:ext>
            </a:extLst>
          </p:cNvPr>
          <p:cNvSpPr txBox="1"/>
          <p:nvPr/>
        </p:nvSpPr>
        <p:spPr>
          <a:xfrm>
            <a:off x="1133524" y="4722647"/>
            <a:ext cx="1529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Tennis Grand Slam</a:t>
            </a:r>
          </a:p>
          <a:p>
            <a:r>
              <a:rPr lang="en-US" sz="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(Wimbledon, French Open)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FCD6C7-599F-775A-03E6-68350AD028AB}"/>
              </a:ext>
            </a:extLst>
          </p:cNvPr>
          <p:cNvSpPr txBox="1"/>
          <p:nvPr/>
        </p:nvSpPr>
        <p:spPr>
          <a:xfrm>
            <a:off x="3179326" y="4830368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25%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491B32-2F47-024F-A916-CCB3CE11C9A6}"/>
              </a:ext>
            </a:extLst>
          </p:cNvPr>
          <p:cNvGrpSpPr/>
          <p:nvPr/>
        </p:nvGrpSpPr>
        <p:grpSpPr>
          <a:xfrm>
            <a:off x="537218" y="4770837"/>
            <a:ext cx="628520" cy="509049"/>
            <a:chOff x="8479253" y="5469585"/>
            <a:chExt cx="628520" cy="509049"/>
          </a:xfrm>
        </p:grpSpPr>
        <p:pic>
          <p:nvPicPr>
            <p:cNvPr id="27" name="Picture 12" descr="Wimbledon Ratings: Women's Final Hits High - Sports Media Watch">
              <a:extLst>
                <a:ext uri="{FF2B5EF4-FFF2-40B4-BE49-F238E27FC236}">
                  <a16:creationId xmlns:a16="http://schemas.microsoft.com/office/drawing/2014/main" id="{E46EC43D-1B97-A668-BFA8-BB93E9EBC3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1" r="22314"/>
            <a:stretch/>
          </p:blipFill>
          <p:spPr bwMode="auto">
            <a:xfrm>
              <a:off x="8479253" y="5469585"/>
              <a:ext cx="430364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4" descr="French Open - Wikipedia">
              <a:extLst>
                <a:ext uri="{FF2B5EF4-FFF2-40B4-BE49-F238E27FC236}">
                  <a16:creationId xmlns:a16="http://schemas.microsoft.com/office/drawing/2014/main" id="{7E0A0AF2-5735-B1F1-0882-9986A3519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3486" y="5594347"/>
              <a:ext cx="384287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06353EF-4C23-9077-58A1-B8A93C0F7CB0}"/>
              </a:ext>
            </a:extLst>
          </p:cNvPr>
          <p:cNvSpPr txBox="1"/>
          <p:nvPr/>
        </p:nvSpPr>
        <p:spPr>
          <a:xfrm>
            <a:off x="5194211" y="4722647"/>
            <a:ext cx="1529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Tennis Grand Slam</a:t>
            </a:r>
          </a:p>
          <a:p>
            <a:r>
              <a:rPr lang="en-US" sz="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(Wimbledon, French Open)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5E69FB-EF6F-33A6-FBE2-CA7BD3D55939}"/>
              </a:ext>
            </a:extLst>
          </p:cNvPr>
          <p:cNvSpPr txBox="1"/>
          <p:nvPr/>
        </p:nvSpPr>
        <p:spPr>
          <a:xfrm>
            <a:off x="7240013" y="4830368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24%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CDE7B2-B0F8-05D3-441B-2C94FADD475A}"/>
              </a:ext>
            </a:extLst>
          </p:cNvPr>
          <p:cNvGrpSpPr/>
          <p:nvPr/>
        </p:nvGrpSpPr>
        <p:grpSpPr>
          <a:xfrm>
            <a:off x="4597905" y="4750182"/>
            <a:ext cx="628520" cy="509049"/>
            <a:chOff x="8479253" y="5469585"/>
            <a:chExt cx="628520" cy="509049"/>
          </a:xfrm>
        </p:grpSpPr>
        <p:pic>
          <p:nvPicPr>
            <p:cNvPr id="40" name="Picture 12" descr="Wimbledon Ratings: Women's Final Hits High - Sports Media Watch">
              <a:extLst>
                <a:ext uri="{FF2B5EF4-FFF2-40B4-BE49-F238E27FC236}">
                  <a16:creationId xmlns:a16="http://schemas.microsoft.com/office/drawing/2014/main" id="{06A10B7B-390D-1602-5E24-788742EB4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1" r="22314"/>
            <a:stretch/>
          </p:blipFill>
          <p:spPr bwMode="auto">
            <a:xfrm>
              <a:off x="8479253" y="5469585"/>
              <a:ext cx="430364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4" descr="French Open - Wikipedia">
              <a:extLst>
                <a:ext uri="{FF2B5EF4-FFF2-40B4-BE49-F238E27FC236}">
                  <a16:creationId xmlns:a16="http://schemas.microsoft.com/office/drawing/2014/main" id="{65BC1502-8347-5C19-A9A1-0429A6BEF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3486" y="5594347"/>
              <a:ext cx="384287" cy="38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323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8E986-00C2-5EFB-16C4-8049ABFFD9BD}"/>
              </a:ext>
            </a:extLst>
          </p:cNvPr>
          <p:cNvSpPr/>
          <p:nvPr/>
        </p:nvSpPr>
        <p:spPr>
          <a:xfrm>
            <a:off x="-11443" y="1685013"/>
            <a:ext cx="12203441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7F38A2-6DBF-BCC9-2642-5CF6885948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829505-9D86-5608-AB6A-768E9BCFEED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5ED1B6-2C7A-95ED-0A82-98068B9B8D70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9" name="Rectangle: Rounded Corners 8">
            <a:hlinkClick r:id="rId4"/>
            <a:extLst>
              <a:ext uri="{FF2B5EF4-FFF2-40B4-BE49-F238E27FC236}">
                <a16:creationId xmlns:a16="http://schemas.microsoft.com/office/drawing/2014/main" id="{9A555300-90EE-0139-6999-5F02AC23920E}"/>
              </a:ext>
            </a:extLst>
          </p:cNvPr>
          <p:cNvSpPr/>
          <p:nvPr/>
        </p:nvSpPr>
        <p:spPr>
          <a:xfrm>
            <a:off x="2645967" y="1964986"/>
            <a:ext cx="6888620" cy="3351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Click report cover below to download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E8F6A9-99B0-19E1-9937-B149F2356888}"/>
              </a:ext>
            </a:extLst>
          </p:cNvPr>
          <p:cNvSpPr/>
          <p:nvPr/>
        </p:nvSpPr>
        <p:spPr>
          <a:xfrm>
            <a:off x="171451" y="342576"/>
            <a:ext cx="11832481" cy="892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1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Download our full report below to learn more about the rising popularity of women’s sports and the opportunities that exist for brands</a:t>
            </a:r>
            <a:endParaRPr kumimoji="0" lang="en-US" sz="2601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9CD35AD1-5746-F7B1-99BC-93997A6F9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2910" y="2513181"/>
            <a:ext cx="6706181" cy="3772227"/>
          </a:xfrm>
          <a:prstGeom prst="rect">
            <a:avLst/>
          </a:prstGeom>
          <a:ln>
            <a:solidFill>
              <a:srgbClr val="1B1464"/>
            </a:solidFill>
          </a:ln>
        </p:spPr>
      </p:pic>
    </p:spTree>
    <p:extLst>
      <p:ext uri="{BB962C8B-B14F-4D97-AF65-F5344CB8AC3E}">
        <p14:creationId xmlns:p14="http://schemas.microsoft.com/office/powerpoint/2010/main" val="218520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70" y="221928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70" y="1259935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9" y="4285641"/>
            <a:ext cx="9507740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1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90" y="4177158"/>
            <a:ext cx="934321" cy="9343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7" y="24822"/>
            <a:ext cx="5058525" cy="294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02A1C6-2A05-A900-14E8-8EDEC0C6C6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4BE27CF-35BD-4E13-7630-8AF27171F5AF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6C4784-D73F-6A84-FA59-2FBC676AA899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450180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7" ma:contentTypeDescription="Create a new document." ma:contentTypeScope="" ma:versionID="00f8e3544ea876084e635555b8d6e1e4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638292919b190b699f260c92cef6b5c0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971C41-5673-46DD-B433-1F1442961FBE}">
  <ds:schemaRefs>
    <ds:schemaRef ds:uri="9f6166fe-9f5b-43aa-b8a9-b4d7ad530bda"/>
    <ds:schemaRef ds:uri="a86b28e8-29a6-4ab8-af18-2a7f61acfad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FEF9E08-2724-4875-A371-CAB350FF27E3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DE84B01-4BB2-43FE-9980-51D7A02B9A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1294</Words>
  <Application>Microsoft Office PowerPoint</Application>
  <PresentationFormat>Widescreen</PresentationFormat>
  <Paragraphs>187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Light</vt:lpstr>
      <vt:lpstr>Helvetica</vt:lpstr>
      <vt:lpstr>Helvetica </vt:lpstr>
      <vt:lpstr>Helvetica Light</vt:lpstr>
      <vt:lpstr>Office Theme</vt:lpstr>
      <vt:lpstr>1_Office Theme</vt:lpstr>
      <vt:lpstr>2_Office Theme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Montner Dixon</dc:creator>
  <cp:lastModifiedBy>Leah Montner Dixon</cp:lastModifiedBy>
  <cp:revision>2</cp:revision>
  <dcterms:created xsi:type="dcterms:W3CDTF">2024-07-22T18:02:34Z</dcterms:created>
  <dcterms:modified xsi:type="dcterms:W3CDTF">2024-09-20T17:45:46Z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MediaServiceImageTags">
    <vt:lpwstr/>
  </property>
</Properties>
</file>