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5" r:id="rId6"/>
    <p:sldMasterId id="2147483718" r:id="rId7"/>
    <p:sldMasterId id="2147483739" r:id="rId8"/>
  </p:sldMasterIdLst>
  <p:notesMasterIdLst>
    <p:notesMasterId r:id="rId24"/>
  </p:notesMasterIdLst>
  <p:sldIdLst>
    <p:sldId id="2146846531" r:id="rId9"/>
    <p:sldId id="2146846565" r:id="rId10"/>
    <p:sldId id="2146846491" r:id="rId11"/>
    <p:sldId id="2147376424" r:id="rId12"/>
    <p:sldId id="2147376425" r:id="rId13"/>
    <p:sldId id="2146846201" r:id="rId14"/>
    <p:sldId id="2146846368" r:id="rId15"/>
    <p:sldId id="2146846526" r:id="rId16"/>
    <p:sldId id="2146846218" r:id="rId17"/>
    <p:sldId id="2146846459" r:id="rId18"/>
    <p:sldId id="2146846545" r:id="rId19"/>
    <p:sldId id="2146846509" r:id="rId20"/>
    <p:sldId id="2146846544" r:id="rId21"/>
    <p:sldId id="2146846275" r:id="rId22"/>
    <p:sldId id="214432790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21855EDF-F9CE-3B66-C6A5-06158391F461}" name="Leah Montner Dixon" initials="LMD" userId="S::leahm@thevab.com::d5b2ae9e-9213-4442-b7df-4db8cbe51e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3C8D"/>
    <a:srgbClr val="1B1464"/>
    <a:srgbClr val="FFE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DCBAA-F2F2-49BD-800D-CC803240B739}" v="22" dt="2024-09-11T03:32:43.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1E4DCBAA-F2F2-49BD-800D-CC803240B739}"/>
    <pc:docChg chg="undo custSel addSld delSld modSld sldOrd">
      <pc:chgData name="Jason Wiese" userId="4bff8d5b-7de6-4655-b397-69b0afc81113" providerId="ADAL" clId="{1E4DCBAA-F2F2-49BD-800D-CC803240B739}" dt="2024-09-11T03:34:27.954" v="3472" actId="47"/>
      <pc:docMkLst>
        <pc:docMk/>
      </pc:docMkLst>
      <pc:sldChg chg="addSp delSp modSp mod">
        <pc:chgData name="Jason Wiese" userId="4bff8d5b-7de6-4655-b397-69b0afc81113" providerId="ADAL" clId="{1E4DCBAA-F2F2-49BD-800D-CC803240B739}" dt="2024-09-11T03:13:15.879" v="2779" actId="1035"/>
        <pc:sldMkLst>
          <pc:docMk/>
          <pc:sldMk cId="4192853882" sldId="2146846201"/>
        </pc:sldMkLst>
        <pc:spChg chg="add del mod">
          <ac:chgData name="Jason Wiese" userId="4bff8d5b-7de6-4655-b397-69b0afc81113" providerId="ADAL" clId="{1E4DCBAA-F2F2-49BD-800D-CC803240B739}" dt="2024-09-11T02:41:31.979" v="1500" actId="478"/>
          <ac:spMkLst>
            <pc:docMk/>
            <pc:sldMk cId="4192853882" sldId="2146846201"/>
            <ac:spMk id="2" creationId="{35B8509C-28AD-D3DA-53EF-91D36BC688F7}"/>
          </ac:spMkLst>
        </pc:spChg>
        <pc:spChg chg="mod">
          <ac:chgData name="Jason Wiese" userId="4bff8d5b-7de6-4655-b397-69b0afc81113" providerId="ADAL" clId="{1E4DCBAA-F2F2-49BD-800D-CC803240B739}" dt="2024-09-11T03:13:15.879" v="2779" actId="1035"/>
          <ac:spMkLst>
            <pc:docMk/>
            <pc:sldMk cId="4192853882" sldId="2146846201"/>
            <ac:spMk id="7" creationId="{6BD165E2-77C2-727D-F96F-ADACA591B75F}"/>
          </ac:spMkLst>
        </pc:spChg>
      </pc:sldChg>
      <pc:sldChg chg="addSp delSp modSp mod ord">
        <pc:chgData name="Jason Wiese" userId="4bff8d5b-7de6-4655-b397-69b0afc81113" providerId="ADAL" clId="{1E4DCBAA-F2F2-49BD-800D-CC803240B739}" dt="2024-09-11T03:13:26.954" v="2780" actId="14100"/>
        <pc:sldMkLst>
          <pc:docMk/>
          <pc:sldMk cId="177817587" sldId="2146846218"/>
        </pc:sldMkLst>
        <pc:spChg chg="add mod">
          <ac:chgData name="Jason Wiese" userId="4bff8d5b-7de6-4655-b397-69b0afc81113" providerId="ADAL" clId="{1E4DCBAA-F2F2-49BD-800D-CC803240B739}" dt="2024-09-11T03:13:26.954" v="2780" actId="14100"/>
          <ac:spMkLst>
            <pc:docMk/>
            <pc:sldMk cId="177817587" sldId="2146846218"/>
            <ac:spMk id="2" creationId="{6724962B-9B42-BCE1-3BA3-F177D333CAAD}"/>
          </ac:spMkLst>
        </pc:spChg>
        <pc:spChg chg="del">
          <ac:chgData name="Jason Wiese" userId="4bff8d5b-7de6-4655-b397-69b0afc81113" providerId="ADAL" clId="{1E4DCBAA-F2F2-49BD-800D-CC803240B739}" dt="2024-09-11T02:46:23.911" v="1602" actId="478"/>
          <ac:spMkLst>
            <pc:docMk/>
            <pc:sldMk cId="177817587" sldId="2146846218"/>
            <ac:spMk id="3" creationId="{0FA0B7CC-C7D6-DAB3-C7AC-09439F9A5B80}"/>
          </ac:spMkLst>
        </pc:spChg>
        <pc:spChg chg="mod">
          <ac:chgData name="Jason Wiese" userId="4bff8d5b-7de6-4655-b397-69b0afc81113" providerId="ADAL" clId="{1E4DCBAA-F2F2-49BD-800D-CC803240B739}" dt="2024-09-11T02:46:05.934" v="1530" actId="1076"/>
          <ac:spMkLst>
            <pc:docMk/>
            <pc:sldMk cId="177817587" sldId="2146846218"/>
            <ac:spMk id="16" creationId="{06B534FF-B927-0436-7491-63B3281A01E5}"/>
          </ac:spMkLst>
        </pc:spChg>
        <pc:spChg chg="mod">
          <ac:chgData name="Jason Wiese" userId="4bff8d5b-7de6-4655-b397-69b0afc81113" providerId="ADAL" clId="{1E4DCBAA-F2F2-49BD-800D-CC803240B739}" dt="2024-09-11T02:46:10.254" v="1532" actId="1076"/>
          <ac:spMkLst>
            <pc:docMk/>
            <pc:sldMk cId="177817587" sldId="2146846218"/>
            <ac:spMk id="25" creationId="{13EF0C84-F821-67FB-B0D8-C822D599EF58}"/>
          </ac:spMkLst>
        </pc:spChg>
      </pc:sldChg>
      <pc:sldChg chg="modSp mod">
        <pc:chgData name="Jason Wiese" userId="4bff8d5b-7de6-4655-b397-69b0afc81113" providerId="ADAL" clId="{1E4DCBAA-F2F2-49BD-800D-CC803240B739}" dt="2024-09-11T03:07:00.409" v="2382" actId="14100"/>
        <pc:sldMkLst>
          <pc:docMk/>
          <pc:sldMk cId="1501537896" sldId="2146846368"/>
        </pc:sldMkLst>
        <pc:spChg chg="mod">
          <ac:chgData name="Jason Wiese" userId="4bff8d5b-7de6-4655-b397-69b0afc81113" providerId="ADAL" clId="{1E4DCBAA-F2F2-49BD-800D-CC803240B739}" dt="2024-09-11T03:07:00.409" v="2382" actId="14100"/>
          <ac:spMkLst>
            <pc:docMk/>
            <pc:sldMk cId="1501537896" sldId="2146846368"/>
            <ac:spMk id="7" creationId="{6BD165E2-77C2-727D-F96F-ADACA591B75F}"/>
          </ac:spMkLst>
        </pc:spChg>
      </pc:sldChg>
      <pc:sldChg chg="modSp del mod ord">
        <pc:chgData name="Jason Wiese" userId="4bff8d5b-7de6-4655-b397-69b0afc81113" providerId="ADAL" clId="{1E4DCBAA-F2F2-49BD-800D-CC803240B739}" dt="2024-09-11T02:04:26.789" v="875" actId="47"/>
        <pc:sldMkLst>
          <pc:docMk/>
          <pc:sldMk cId="2930783308" sldId="2146846398"/>
        </pc:sldMkLst>
        <pc:spChg chg="mod">
          <ac:chgData name="Jason Wiese" userId="4bff8d5b-7de6-4655-b397-69b0afc81113" providerId="ADAL" clId="{1E4DCBAA-F2F2-49BD-800D-CC803240B739}" dt="2024-09-11T00:58:38.023" v="46" actId="14100"/>
          <ac:spMkLst>
            <pc:docMk/>
            <pc:sldMk cId="2930783308" sldId="2146846398"/>
            <ac:spMk id="6" creationId="{6D046DA3-333E-5F2C-9CBD-20A3BEB72254}"/>
          </ac:spMkLst>
        </pc:spChg>
        <pc:spChg chg="mod">
          <ac:chgData name="Jason Wiese" userId="4bff8d5b-7de6-4655-b397-69b0afc81113" providerId="ADAL" clId="{1E4DCBAA-F2F2-49BD-800D-CC803240B739}" dt="2024-09-11T01:38:19.650" v="482" actId="14100"/>
          <ac:spMkLst>
            <pc:docMk/>
            <pc:sldMk cId="2930783308" sldId="2146846398"/>
            <ac:spMk id="28" creationId="{7855A208-89E5-7332-7FE5-96C51F1B47CE}"/>
          </ac:spMkLst>
        </pc:spChg>
      </pc:sldChg>
      <pc:sldChg chg="modSp del mod">
        <pc:chgData name="Jason Wiese" userId="4bff8d5b-7de6-4655-b397-69b0afc81113" providerId="ADAL" clId="{1E4DCBAA-F2F2-49BD-800D-CC803240B739}" dt="2024-09-11T03:06:29.658" v="2381" actId="47"/>
        <pc:sldMkLst>
          <pc:docMk/>
          <pc:sldMk cId="135192769" sldId="2146846443"/>
        </pc:sldMkLst>
        <pc:spChg chg="mod ord">
          <ac:chgData name="Jason Wiese" userId="4bff8d5b-7de6-4655-b397-69b0afc81113" providerId="ADAL" clId="{1E4DCBAA-F2F2-49BD-800D-CC803240B739}" dt="2024-09-11T02:21:08.800" v="1304" actId="167"/>
          <ac:spMkLst>
            <pc:docMk/>
            <pc:sldMk cId="135192769" sldId="2146846443"/>
            <ac:spMk id="6" creationId="{C2FD8A8A-F57C-E528-C8FA-5DAFFBDB8B14}"/>
          </ac:spMkLst>
        </pc:spChg>
        <pc:spChg chg="mod">
          <ac:chgData name="Jason Wiese" userId="4bff8d5b-7de6-4655-b397-69b0afc81113" providerId="ADAL" clId="{1E4DCBAA-F2F2-49BD-800D-CC803240B739}" dt="2024-09-11T02:20:26.317" v="1295" actId="1076"/>
          <ac:spMkLst>
            <pc:docMk/>
            <pc:sldMk cId="135192769" sldId="2146846443"/>
            <ac:spMk id="20" creationId="{E20CFB48-9957-DC45-7876-15329A7517A9}"/>
          </ac:spMkLst>
        </pc:spChg>
        <pc:spChg chg="mod">
          <ac:chgData name="Jason Wiese" userId="4bff8d5b-7de6-4655-b397-69b0afc81113" providerId="ADAL" clId="{1E4DCBAA-F2F2-49BD-800D-CC803240B739}" dt="2024-09-11T02:20:14.444" v="1294" actId="14100"/>
          <ac:spMkLst>
            <pc:docMk/>
            <pc:sldMk cId="135192769" sldId="2146846443"/>
            <ac:spMk id="21" creationId="{6A5C9567-F99A-FA4D-59CC-4321C67DDE72}"/>
          </ac:spMkLst>
        </pc:spChg>
        <pc:spChg chg="mod">
          <ac:chgData name="Jason Wiese" userId="4bff8d5b-7de6-4655-b397-69b0afc81113" providerId="ADAL" clId="{1E4DCBAA-F2F2-49BD-800D-CC803240B739}" dt="2024-09-11T02:20:26.317" v="1295" actId="1076"/>
          <ac:spMkLst>
            <pc:docMk/>
            <pc:sldMk cId="135192769" sldId="2146846443"/>
            <ac:spMk id="32" creationId="{D503FA99-D91E-9541-76F1-B172DE68D8AD}"/>
          </ac:spMkLst>
        </pc:spChg>
        <pc:spChg chg="mod ord">
          <ac:chgData name="Jason Wiese" userId="4bff8d5b-7de6-4655-b397-69b0afc81113" providerId="ADAL" clId="{1E4DCBAA-F2F2-49BD-800D-CC803240B739}" dt="2024-09-11T02:21:01.539" v="1302" actId="167"/>
          <ac:spMkLst>
            <pc:docMk/>
            <pc:sldMk cId="135192769" sldId="2146846443"/>
            <ac:spMk id="34" creationId="{CB8F0801-5649-B22C-7374-82E7A2F6DE2C}"/>
          </ac:spMkLst>
        </pc:spChg>
        <pc:spChg chg="mod">
          <ac:chgData name="Jason Wiese" userId="4bff8d5b-7de6-4655-b397-69b0afc81113" providerId="ADAL" clId="{1E4DCBAA-F2F2-49BD-800D-CC803240B739}" dt="2024-09-11T02:20:26.317" v="1295" actId="1076"/>
          <ac:spMkLst>
            <pc:docMk/>
            <pc:sldMk cId="135192769" sldId="2146846443"/>
            <ac:spMk id="36" creationId="{C7BE1688-32B1-AF3F-83DD-165ED23A4CAA}"/>
          </ac:spMkLst>
        </pc:spChg>
        <pc:spChg chg="mod">
          <ac:chgData name="Jason Wiese" userId="4bff8d5b-7de6-4655-b397-69b0afc81113" providerId="ADAL" clId="{1E4DCBAA-F2F2-49BD-800D-CC803240B739}" dt="2024-09-11T02:20:26.317" v="1295" actId="1076"/>
          <ac:spMkLst>
            <pc:docMk/>
            <pc:sldMk cId="135192769" sldId="2146846443"/>
            <ac:spMk id="38" creationId="{682510E2-4F86-8232-9449-26BA01FDABD3}"/>
          </ac:spMkLst>
        </pc:spChg>
        <pc:spChg chg="ord">
          <ac:chgData name="Jason Wiese" userId="4bff8d5b-7de6-4655-b397-69b0afc81113" providerId="ADAL" clId="{1E4DCBAA-F2F2-49BD-800D-CC803240B739}" dt="2024-09-11T02:21:12.603" v="1305" actId="167"/>
          <ac:spMkLst>
            <pc:docMk/>
            <pc:sldMk cId="135192769" sldId="2146846443"/>
            <ac:spMk id="70" creationId="{F777C562-83C3-CFDD-A8FB-7E791489374F}"/>
          </ac:spMkLst>
        </pc:spChg>
        <pc:spChg chg="mod">
          <ac:chgData name="Jason Wiese" userId="4bff8d5b-7de6-4655-b397-69b0afc81113" providerId="ADAL" clId="{1E4DCBAA-F2F2-49BD-800D-CC803240B739}" dt="2024-09-11T02:43:53.198" v="1522" actId="207"/>
          <ac:spMkLst>
            <pc:docMk/>
            <pc:sldMk cId="135192769" sldId="2146846443"/>
            <ac:spMk id="174" creationId="{D5111C60-61B5-4E2C-D0A0-1DE4991C0BE8}"/>
          </ac:spMkLst>
        </pc:spChg>
        <pc:picChg chg="mod">
          <ac:chgData name="Jason Wiese" userId="4bff8d5b-7de6-4655-b397-69b0afc81113" providerId="ADAL" clId="{1E4DCBAA-F2F2-49BD-800D-CC803240B739}" dt="2024-09-11T02:20:33.254" v="1297" actId="14100"/>
          <ac:picMkLst>
            <pc:docMk/>
            <pc:sldMk cId="135192769" sldId="2146846443"/>
            <ac:picMk id="31" creationId="{8846D561-62D2-59D5-132C-DE7506FBBDEE}"/>
          </ac:picMkLst>
        </pc:picChg>
        <pc:picChg chg="mod">
          <ac:chgData name="Jason Wiese" userId="4bff8d5b-7de6-4655-b397-69b0afc81113" providerId="ADAL" clId="{1E4DCBAA-F2F2-49BD-800D-CC803240B739}" dt="2024-09-11T02:20:38.362" v="1298" actId="1076"/>
          <ac:picMkLst>
            <pc:docMk/>
            <pc:sldMk cId="135192769" sldId="2146846443"/>
            <ac:picMk id="1026" creationId="{288834F4-EFA1-C4E7-6310-C8627163BD67}"/>
          </ac:picMkLst>
        </pc:picChg>
        <pc:cxnChg chg="mod">
          <ac:chgData name="Jason Wiese" userId="4bff8d5b-7de6-4655-b397-69b0afc81113" providerId="ADAL" clId="{1E4DCBAA-F2F2-49BD-800D-CC803240B739}" dt="2024-09-11T02:21:21.365" v="1312" actId="1035"/>
          <ac:cxnSpMkLst>
            <pc:docMk/>
            <pc:sldMk cId="135192769" sldId="2146846443"/>
            <ac:cxnSpMk id="13" creationId="{78995B3E-EF33-A69C-5091-F14BCD6A6CFF}"/>
          </ac:cxnSpMkLst>
        </pc:cxnChg>
        <pc:cxnChg chg="mod">
          <ac:chgData name="Jason Wiese" userId="4bff8d5b-7de6-4655-b397-69b0afc81113" providerId="ADAL" clId="{1E4DCBAA-F2F2-49BD-800D-CC803240B739}" dt="2024-09-11T02:20:50.830" v="1299" actId="1076"/>
          <ac:cxnSpMkLst>
            <pc:docMk/>
            <pc:sldMk cId="135192769" sldId="2146846443"/>
            <ac:cxnSpMk id="39" creationId="{A6A56352-9D4A-1A17-5F16-CFA516B2A2F8}"/>
          </ac:cxnSpMkLst>
        </pc:cxnChg>
      </pc:sldChg>
      <pc:sldChg chg="addSp delSp modSp mod">
        <pc:chgData name="Jason Wiese" userId="4bff8d5b-7de6-4655-b397-69b0afc81113" providerId="ADAL" clId="{1E4DCBAA-F2F2-49BD-800D-CC803240B739}" dt="2024-09-11T03:16:28.606" v="2836" actId="14100"/>
        <pc:sldMkLst>
          <pc:docMk/>
          <pc:sldMk cId="1672525181" sldId="2146846459"/>
        </pc:sldMkLst>
        <pc:spChg chg="add del mod">
          <ac:chgData name="Jason Wiese" userId="4bff8d5b-7de6-4655-b397-69b0afc81113" providerId="ADAL" clId="{1E4DCBAA-F2F2-49BD-800D-CC803240B739}" dt="2024-09-11T02:59:08.715" v="2195" actId="478"/>
          <ac:spMkLst>
            <pc:docMk/>
            <pc:sldMk cId="1672525181" sldId="2146846459"/>
            <ac:spMk id="12" creationId="{DD365D4A-02BB-5A76-77BA-C1837A47D25C}"/>
          </ac:spMkLst>
        </pc:spChg>
        <pc:spChg chg="mod">
          <ac:chgData name="Jason Wiese" userId="4bff8d5b-7de6-4655-b397-69b0afc81113" providerId="ADAL" clId="{1E4DCBAA-F2F2-49BD-800D-CC803240B739}" dt="2024-09-11T03:16:28.606" v="2836" actId="14100"/>
          <ac:spMkLst>
            <pc:docMk/>
            <pc:sldMk cId="1672525181" sldId="2146846459"/>
            <ac:spMk id="176" creationId="{6F53BDA5-A420-C638-9F53-76975489570C}"/>
          </ac:spMkLst>
        </pc:spChg>
      </pc:sldChg>
      <pc:sldChg chg="modSp mod ord">
        <pc:chgData name="Jason Wiese" userId="4bff8d5b-7de6-4655-b397-69b0afc81113" providerId="ADAL" clId="{1E4DCBAA-F2F2-49BD-800D-CC803240B739}" dt="2024-09-11T02:06:37.653" v="908" actId="115"/>
        <pc:sldMkLst>
          <pc:docMk/>
          <pc:sldMk cId="2090345695" sldId="2146846491"/>
        </pc:sldMkLst>
        <pc:spChg chg="mod">
          <ac:chgData name="Jason Wiese" userId="4bff8d5b-7de6-4655-b397-69b0afc81113" providerId="ADAL" clId="{1E4DCBAA-F2F2-49BD-800D-CC803240B739}" dt="2024-09-11T02:05:18.801" v="882" actId="14100"/>
          <ac:spMkLst>
            <pc:docMk/>
            <pc:sldMk cId="2090345695" sldId="2146846491"/>
            <ac:spMk id="6" creationId="{C00621EF-DC32-83FB-86E5-7ABF7DA3D7D9}"/>
          </ac:spMkLst>
        </pc:spChg>
        <pc:spChg chg="mod">
          <ac:chgData name="Jason Wiese" userId="4bff8d5b-7de6-4655-b397-69b0afc81113" providerId="ADAL" clId="{1E4DCBAA-F2F2-49BD-800D-CC803240B739}" dt="2024-09-11T00:58:26.796" v="38" actId="14100"/>
          <ac:spMkLst>
            <pc:docMk/>
            <pc:sldMk cId="2090345695" sldId="2146846491"/>
            <ac:spMk id="9" creationId="{F0C174E9-435A-3815-E7BC-B82287950154}"/>
          </ac:spMkLst>
        </pc:spChg>
        <pc:spChg chg="mod">
          <ac:chgData name="Jason Wiese" userId="4bff8d5b-7de6-4655-b397-69b0afc81113" providerId="ADAL" clId="{1E4DCBAA-F2F2-49BD-800D-CC803240B739}" dt="2024-09-11T02:06:37.653" v="908" actId="115"/>
          <ac:spMkLst>
            <pc:docMk/>
            <pc:sldMk cId="2090345695" sldId="2146846491"/>
            <ac:spMk id="24" creationId="{C0AE8228-D5CD-EEF4-D191-A8B84B51D859}"/>
          </ac:spMkLst>
        </pc:spChg>
      </pc:sldChg>
      <pc:sldChg chg="addSp delSp modSp mod ord">
        <pc:chgData name="Jason Wiese" userId="4bff8d5b-7de6-4655-b397-69b0afc81113" providerId="ADAL" clId="{1E4DCBAA-F2F2-49BD-800D-CC803240B739}" dt="2024-09-11T03:14:07.280" v="2821" actId="20577"/>
        <pc:sldMkLst>
          <pc:docMk/>
          <pc:sldMk cId="1401493656" sldId="2146846509"/>
        </pc:sldMkLst>
        <pc:spChg chg="mod">
          <ac:chgData name="Jason Wiese" userId="4bff8d5b-7de6-4655-b397-69b0afc81113" providerId="ADAL" clId="{1E4DCBAA-F2F2-49BD-800D-CC803240B739}" dt="2024-09-11T03:14:07.280" v="2821" actId="20577"/>
          <ac:spMkLst>
            <pc:docMk/>
            <pc:sldMk cId="1401493656" sldId="2146846509"/>
            <ac:spMk id="6" creationId="{3C7F0208-680D-E6E6-CF4D-D264824CC84D}"/>
          </ac:spMkLst>
        </pc:spChg>
        <pc:spChg chg="add del mod">
          <ac:chgData name="Jason Wiese" userId="4bff8d5b-7de6-4655-b397-69b0afc81113" providerId="ADAL" clId="{1E4DCBAA-F2F2-49BD-800D-CC803240B739}" dt="2024-09-11T03:12:01.200" v="2775" actId="478"/>
          <ac:spMkLst>
            <pc:docMk/>
            <pc:sldMk cId="1401493656" sldId="2146846509"/>
            <ac:spMk id="9" creationId="{85B7D891-BA4C-2808-50DA-F2B607ED66D6}"/>
          </ac:spMkLst>
        </pc:spChg>
      </pc:sldChg>
      <pc:sldChg chg="addSp delSp modSp mod">
        <pc:chgData name="Jason Wiese" userId="4bff8d5b-7de6-4655-b397-69b0afc81113" providerId="ADAL" clId="{1E4DCBAA-F2F2-49BD-800D-CC803240B739}" dt="2024-09-11T02:44:49.229" v="1524"/>
        <pc:sldMkLst>
          <pc:docMk/>
          <pc:sldMk cId="4194893929" sldId="2146846526"/>
        </pc:sldMkLst>
        <pc:spChg chg="add mod">
          <ac:chgData name="Jason Wiese" userId="4bff8d5b-7de6-4655-b397-69b0afc81113" providerId="ADAL" clId="{1E4DCBAA-F2F2-49BD-800D-CC803240B739}" dt="2024-09-11T02:44:49.229" v="1524"/>
          <ac:spMkLst>
            <pc:docMk/>
            <pc:sldMk cId="4194893929" sldId="2146846526"/>
            <ac:spMk id="4" creationId="{A71D0AEA-ECB0-B7F3-42C5-89B35EE02C89}"/>
          </ac:spMkLst>
        </pc:spChg>
        <pc:spChg chg="del">
          <ac:chgData name="Jason Wiese" userId="4bff8d5b-7de6-4655-b397-69b0afc81113" providerId="ADAL" clId="{1E4DCBAA-F2F2-49BD-800D-CC803240B739}" dt="2024-09-11T02:44:47.396" v="1523" actId="478"/>
          <ac:spMkLst>
            <pc:docMk/>
            <pc:sldMk cId="4194893929" sldId="2146846526"/>
            <ac:spMk id="5" creationId="{D995F074-0AAE-4E0C-0C79-D837BEE3B363}"/>
          </ac:spMkLst>
        </pc:spChg>
      </pc:sldChg>
      <pc:sldChg chg="modSp mod">
        <pc:chgData name="Jason Wiese" userId="4bff8d5b-7de6-4655-b397-69b0afc81113" providerId="ADAL" clId="{1E4DCBAA-F2F2-49BD-800D-CC803240B739}" dt="2024-09-11T03:27:19.361" v="3469" actId="20577"/>
        <pc:sldMkLst>
          <pc:docMk/>
          <pc:sldMk cId="3197641557" sldId="2146846531"/>
        </pc:sldMkLst>
        <pc:spChg chg="mod">
          <ac:chgData name="Jason Wiese" userId="4bff8d5b-7de6-4655-b397-69b0afc81113" providerId="ADAL" clId="{1E4DCBAA-F2F2-49BD-800D-CC803240B739}" dt="2024-09-11T03:26:24.289" v="3305" actId="20577"/>
          <ac:spMkLst>
            <pc:docMk/>
            <pc:sldMk cId="3197641557" sldId="2146846531"/>
            <ac:spMk id="4" creationId="{74941BC2-D3FE-41AE-21B8-B140DB0CB0A6}"/>
          </ac:spMkLst>
        </pc:spChg>
        <pc:spChg chg="mod">
          <ac:chgData name="Jason Wiese" userId="4bff8d5b-7de6-4655-b397-69b0afc81113" providerId="ADAL" clId="{1E4DCBAA-F2F2-49BD-800D-CC803240B739}" dt="2024-09-11T03:27:19.361" v="3469" actId="20577"/>
          <ac:spMkLst>
            <pc:docMk/>
            <pc:sldMk cId="3197641557" sldId="2146846531"/>
            <ac:spMk id="9" creationId="{0329FF23-0C22-D717-E43B-783F5D24885B}"/>
          </ac:spMkLst>
        </pc:spChg>
        <pc:spChg chg="mod">
          <ac:chgData name="Jason Wiese" userId="4bff8d5b-7de6-4655-b397-69b0afc81113" providerId="ADAL" clId="{1E4DCBAA-F2F2-49BD-800D-CC803240B739}" dt="2024-09-11T03:27:17.039" v="3468" actId="1037"/>
          <ac:spMkLst>
            <pc:docMk/>
            <pc:sldMk cId="3197641557" sldId="2146846531"/>
            <ac:spMk id="10" creationId="{818E2B86-CD9E-E1FE-A820-26308DE81D59}"/>
          </ac:spMkLst>
        </pc:spChg>
      </pc:sldChg>
      <pc:sldChg chg="addSp modSp mod">
        <pc:chgData name="Jason Wiese" userId="4bff8d5b-7de6-4655-b397-69b0afc81113" providerId="ADAL" clId="{1E4DCBAA-F2F2-49BD-800D-CC803240B739}" dt="2024-09-11T03:15:00.543" v="2835" actId="14100"/>
        <pc:sldMkLst>
          <pc:docMk/>
          <pc:sldMk cId="1447171524" sldId="2146846544"/>
        </pc:sldMkLst>
        <pc:spChg chg="add mod">
          <ac:chgData name="Jason Wiese" userId="4bff8d5b-7de6-4655-b397-69b0afc81113" providerId="ADAL" clId="{1E4DCBAA-F2F2-49BD-800D-CC803240B739}" dt="2024-09-11T01:37:29.481" v="480" actId="14100"/>
          <ac:spMkLst>
            <pc:docMk/>
            <pc:sldMk cId="1447171524" sldId="2146846544"/>
            <ac:spMk id="15" creationId="{E50CF023-1172-490F-3AB2-27710FCF18AD}"/>
          </ac:spMkLst>
        </pc:spChg>
        <pc:spChg chg="mod">
          <ac:chgData name="Jason Wiese" userId="4bff8d5b-7de6-4655-b397-69b0afc81113" providerId="ADAL" clId="{1E4DCBAA-F2F2-49BD-800D-CC803240B739}" dt="2024-09-11T01:29:31.841" v="400" actId="1076"/>
          <ac:spMkLst>
            <pc:docMk/>
            <pc:sldMk cId="1447171524" sldId="2146846544"/>
            <ac:spMk id="20" creationId="{D7540C7A-FCFD-E453-4383-D9EE4B3E60BD}"/>
          </ac:spMkLst>
        </pc:spChg>
        <pc:spChg chg="mod">
          <ac:chgData name="Jason Wiese" userId="4bff8d5b-7de6-4655-b397-69b0afc81113" providerId="ADAL" clId="{1E4DCBAA-F2F2-49BD-800D-CC803240B739}" dt="2024-09-11T03:15:00.543" v="2835" actId="14100"/>
          <ac:spMkLst>
            <pc:docMk/>
            <pc:sldMk cId="1447171524" sldId="2146846544"/>
            <ac:spMk id="21" creationId="{896B0367-1EE5-EF2C-8DBB-F191C09CBB48}"/>
          </ac:spMkLst>
        </pc:spChg>
        <pc:spChg chg="mod">
          <ac:chgData name="Jason Wiese" userId="4bff8d5b-7de6-4655-b397-69b0afc81113" providerId="ADAL" clId="{1E4DCBAA-F2F2-49BD-800D-CC803240B739}" dt="2024-09-11T01:37:43.555" v="481" actId="207"/>
          <ac:spMkLst>
            <pc:docMk/>
            <pc:sldMk cId="1447171524" sldId="2146846544"/>
            <ac:spMk id="54" creationId="{B346D4E7-252E-5916-BA3F-0BB1D622EABF}"/>
          </ac:spMkLst>
        </pc:spChg>
        <pc:picChg chg="mod">
          <ac:chgData name="Jason Wiese" userId="4bff8d5b-7de6-4655-b397-69b0afc81113" providerId="ADAL" clId="{1E4DCBAA-F2F2-49BD-800D-CC803240B739}" dt="2024-09-11T01:29:31.841" v="400" actId="1076"/>
          <ac:picMkLst>
            <pc:docMk/>
            <pc:sldMk cId="1447171524" sldId="2146846544"/>
            <ac:picMk id="2" creationId="{55601737-7D1D-9006-7621-4AC61D99D2A7}"/>
          </ac:picMkLst>
        </pc:picChg>
      </pc:sldChg>
      <pc:sldChg chg="modSp mod">
        <pc:chgData name="Jason Wiese" userId="4bff8d5b-7de6-4655-b397-69b0afc81113" providerId="ADAL" clId="{1E4DCBAA-F2F2-49BD-800D-CC803240B739}" dt="2024-09-11T02:57:02.638" v="2026" actId="20577"/>
        <pc:sldMkLst>
          <pc:docMk/>
          <pc:sldMk cId="3285470867" sldId="2146846545"/>
        </pc:sldMkLst>
        <pc:spChg chg="mod">
          <ac:chgData name="Jason Wiese" userId="4bff8d5b-7de6-4655-b397-69b0afc81113" providerId="ADAL" clId="{1E4DCBAA-F2F2-49BD-800D-CC803240B739}" dt="2024-09-11T02:57:02.638" v="2026" actId="20577"/>
          <ac:spMkLst>
            <pc:docMk/>
            <pc:sldMk cId="3285470867" sldId="2146846545"/>
            <ac:spMk id="6" creationId="{0ACE0F90-EA96-F9BB-AD77-69BEFE35ED49}"/>
          </ac:spMkLst>
        </pc:spChg>
      </pc:sldChg>
      <pc:sldChg chg="del">
        <pc:chgData name="Jason Wiese" userId="4bff8d5b-7de6-4655-b397-69b0afc81113" providerId="ADAL" clId="{1E4DCBAA-F2F2-49BD-800D-CC803240B739}" dt="2024-09-11T03:23:45.047" v="3287" actId="47"/>
        <pc:sldMkLst>
          <pc:docMk/>
          <pc:sldMk cId="4074803006" sldId="2146846562"/>
        </pc:sldMkLst>
      </pc:sldChg>
      <pc:sldChg chg="del">
        <pc:chgData name="Jason Wiese" userId="4bff8d5b-7de6-4655-b397-69b0afc81113" providerId="ADAL" clId="{1E4DCBAA-F2F2-49BD-800D-CC803240B739}" dt="2024-09-11T03:30:31.353" v="3471" actId="47"/>
        <pc:sldMkLst>
          <pc:docMk/>
          <pc:sldMk cId="351724006" sldId="2146846563"/>
        </pc:sldMkLst>
      </pc:sldChg>
      <pc:sldChg chg="del">
        <pc:chgData name="Jason Wiese" userId="4bff8d5b-7de6-4655-b397-69b0afc81113" providerId="ADAL" clId="{1E4DCBAA-F2F2-49BD-800D-CC803240B739}" dt="2024-09-11T03:34:27.954" v="3472" actId="47"/>
        <pc:sldMkLst>
          <pc:docMk/>
          <pc:sldMk cId="3125435287" sldId="2146846564"/>
        </pc:sldMkLst>
      </pc:sldChg>
      <pc:sldChg chg="modSp mod">
        <pc:chgData name="Jason Wiese" userId="4bff8d5b-7de6-4655-b397-69b0afc81113" providerId="ADAL" clId="{1E4DCBAA-F2F2-49BD-800D-CC803240B739}" dt="2024-09-11T02:14:00.024" v="1237" actId="20577"/>
        <pc:sldMkLst>
          <pc:docMk/>
          <pc:sldMk cId="3143902864" sldId="2146846565"/>
        </pc:sldMkLst>
        <pc:spChg chg="mod">
          <ac:chgData name="Jason Wiese" userId="4bff8d5b-7de6-4655-b397-69b0afc81113" providerId="ADAL" clId="{1E4DCBAA-F2F2-49BD-800D-CC803240B739}" dt="2024-09-11T02:14:00.024" v="1237" actId="20577"/>
          <ac:spMkLst>
            <pc:docMk/>
            <pc:sldMk cId="3143902864" sldId="2146846565"/>
            <ac:spMk id="2" creationId="{F6B7A030-E637-F2D6-1FD0-235E91134332}"/>
          </ac:spMkLst>
        </pc:spChg>
      </pc:sldChg>
      <pc:sldChg chg="addSp modSp new del mod">
        <pc:chgData name="Jason Wiese" userId="4bff8d5b-7de6-4655-b397-69b0afc81113" providerId="ADAL" clId="{1E4DCBAA-F2F2-49BD-800D-CC803240B739}" dt="2024-09-11T02:10:16.307" v="1231" actId="47"/>
        <pc:sldMkLst>
          <pc:docMk/>
          <pc:sldMk cId="501680146" sldId="2146846566"/>
        </pc:sldMkLst>
        <pc:spChg chg="add mod">
          <ac:chgData name="Jason Wiese" userId="4bff8d5b-7de6-4655-b397-69b0afc81113" providerId="ADAL" clId="{1E4DCBAA-F2F2-49BD-800D-CC803240B739}" dt="2024-09-11T02:07:49.336" v="1020" actId="20577"/>
          <ac:spMkLst>
            <pc:docMk/>
            <pc:sldMk cId="501680146" sldId="2146846566"/>
            <ac:spMk id="2" creationId="{B6539A5F-078C-37EA-AB7D-A8F8AEAA87A9}"/>
          </ac:spMkLst>
        </pc:spChg>
      </pc:sldChg>
      <pc:sldChg chg="addSp delSp modSp mod ord">
        <pc:chgData name="Jason Wiese" userId="4bff8d5b-7de6-4655-b397-69b0afc81113" providerId="ADAL" clId="{1E4DCBAA-F2F2-49BD-800D-CC803240B739}" dt="2024-09-11T02:39:16.030" v="1319" actId="20577"/>
        <pc:sldMkLst>
          <pc:docMk/>
          <pc:sldMk cId="4106848948" sldId="2147376424"/>
        </pc:sldMkLst>
        <pc:spChg chg="add del mod">
          <ac:chgData name="Jason Wiese" userId="4bff8d5b-7de6-4655-b397-69b0afc81113" providerId="ADAL" clId="{1E4DCBAA-F2F2-49BD-800D-CC803240B739}" dt="2024-09-11T02:10:20.073" v="1232" actId="478"/>
          <ac:spMkLst>
            <pc:docMk/>
            <pc:sldMk cId="4106848948" sldId="2147376424"/>
            <ac:spMk id="2" creationId="{7188A98E-0811-89B1-1B2F-AEB82B4625D5}"/>
          </ac:spMkLst>
        </pc:spChg>
        <pc:spChg chg="mod">
          <ac:chgData name="Jason Wiese" userId="4bff8d5b-7de6-4655-b397-69b0afc81113" providerId="ADAL" clId="{1E4DCBAA-F2F2-49BD-800D-CC803240B739}" dt="2024-09-11T02:39:16.030" v="1319" actId="20577"/>
          <ac:spMkLst>
            <pc:docMk/>
            <pc:sldMk cId="4106848948" sldId="2147376424"/>
            <ac:spMk id="3" creationId="{684AB6C7-689C-57A4-493C-977C064B04F3}"/>
          </ac:spMkLst>
        </pc:spChg>
      </pc:sldChg>
      <pc:sldChg chg="modSp mod">
        <pc:chgData name="Jason Wiese" userId="4bff8d5b-7de6-4655-b397-69b0afc81113" providerId="ADAL" clId="{1E4DCBAA-F2F2-49BD-800D-CC803240B739}" dt="2024-09-11T03:06:04.451" v="2380" actId="13926"/>
        <pc:sldMkLst>
          <pc:docMk/>
          <pc:sldMk cId="3360871933" sldId="2147376425"/>
        </pc:sldMkLst>
        <pc:spChg chg="mod">
          <ac:chgData name="Jason Wiese" userId="4bff8d5b-7de6-4655-b397-69b0afc81113" providerId="ADAL" clId="{1E4DCBAA-F2F2-49BD-800D-CC803240B739}" dt="2024-09-11T03:06:04.451" v="2380" actId="13926"/>
          <ac:spMkLst>
            <pc:docMk/>
            <pc:sldMk cId="3360871933" sldId="2147376425"/>
            <ac:spMk id="34" creationId="{CB8F0801-5649-B22C-7374-82E7A2F6DE2C}"/>
          </ac:spMkLst>
        </pc:spChg>
        <pc:spChg chg="mod">
          <ac:chgData name="Jason Wiese" userId="4bff8d5b-7de6-4655-b397-69b0afc81113" providerId="ADAL" clId="{1E4DCBAA-F2F2-49BD-800D-CC803240B739}" dt="2024-09-11T03:05:20.953" v="2325" actId="1035"/>
          <ac:spMkLst>
            <pc:docMk/>
            <pc:sldMk cId="3360871933" sldId="2147376425"/>
            <ac:spMk id="36" creationId="{C7BE1688-32B1-AF3F-83DD-165ED23A4CAA}"/>
          </ac:spMkLst>
        </pc:spChg>
        <pc:cxnChg chg="mod">
          <ac:chgData name="Jason Wiese" userId="4bff8d5b-7de6-4655-b397-69b0afc81113" providerId="ADAL" clId="{1E4DCBAA-F2F2-49BD-800D-CC803240B739}" dt="2024-09-11T03:05:39.409" v="2376" actId="1035"/>
          <ac:cxnSpMkLst>
            <pc:docMk/>
            <pc:sldMk cId="3360871933" sldId="2147376425"/>
            <ac:cxnSpMk id="13" creationId="{78995B3E-EF33-A69C-5091-F14BCD6A6CFF}"/>
          </ac:cxnSpMkLst>
        </pc:cxnChg>
      </pc:sldChg>
      <pc:sldChg chg="addSp delSp modSp del mod">
        <pc:chgData name="Jason Wiese" userId="4bff8d5b-7de6-4655-b397-69b0afc81113" providerId="ADAL" clId="{1E4DCBAA-F2F2-49BD-800D-CC803240B739}" dt="2024-09-11T03:29:10.739" v="3470" actId="2696"/>
        <pc:sldMkLst>
          <pc:docMk/>
          <pc:sldMk cId="1641522694" sldId="2147376426"/>
        </pc:sldMkLst>
        <pc:spChg chg="mod">
          <ac:chgData name="Jason Wiese" userId="4bff8d5b-7de6-4655-b397-69b0afc81113" providerId="ADAL" clId="{1E4DCBAA-F2F2-49BD-800D-CC803240B739}" dt="2024-09-11T03:25:17.940" v="3293" actId="1037"/>
          <ac:spMkLst>
            <pc:docMk/>
            <pc:sldMk cId="1641522694" sldId="2147376426"/>
            <ac:spMk id="4" creationId="{1E05C7C3-F221-4D8A-5801-FA3495A16602}"/>
          </ac:spMkLst>
        </pc:spChg>
        <pc:spChg chg="add del mod">
          <ac:chgData name="Jason Wiese" userId="4bff8d5b-7de6-4655-b397-69b0afc81113" providerId="ADAL" clId="{1E4DCBAA-F2F2-49BD-800D-CC803240B739}" dt="2024-09-11T03:22:52.896" v="3283" actId="478"/>
          <ac:spMkLst>
            <pc:docMk/>
            <pc:sldMk cId="1641522694" sldId="2147376426"/>
            <ac:spMk id="7" creationId="{5CBF724F-0587-BDA8-D4F3-255599FF3927}"/>
          </ac:spMkLst>
        </pc:spChg>
        <pc:picChg chg="add mod">
          <ac:chgData name="Jason Wiese" userId="4bff8d5b-7de6-4655-b397-69b0afc81113" providerId="ADAL" clId="{1E4DCBAA-F2F2-49BD-800D-CC803240B739}" dt="2024-09-11T03:21:15.156" v="3068" actId="1076"/>
          <ac:picMkLst>
            <pc:docMk/>
            <pc:sldMk cId="1641522694" sldId="2147376426"/>
            <ac:picMk id="2" creationId="{024EE5E2-F3F7-9FDC-7890-ADFD2C51FFD3}"/>
          </ac:picMkLst>
        </pc:picChg>
        <pc:picChg chg="mod">
          <ac:chgData name="Jason Wiese" userId="4bff8d5b-7de6-4655-b397-69b0afc81113" providerId="ADAL" clId="{1E4DCBAA-F2F2-49BD-800D-CC803240B739}" dt="2024-09-11T03:25:14.868" v="3289" actId="14100"/>
          <ac:picMkLst>
            <pc:docMk/>
            <pc:sldMk cId="1641522694" sldId="2147376426"/>
            <ac:picMk id="6" creationId="{AEAD7CB7-443D-8BD2-D303-E294EF8B514D}"/>
          </ac:picMkLst>
        </pc:picChg>
      </pc:sldChg>
      <pc:sldMasterChg chg="delSldLayout">
        <pc:chgData name="Jason Wiese" userId="4bff8d5b-7de6-4655-b397-69b0afc81113" providerId="ADAL" clId="{1E4DCBAA-F2F2-49BD-800D-CC803240B739}" dt="2024-09-11T03:29:10.739" v="3470" actId="2696"/>
        <pc:sldMasterMkLst>
          <pc:docMk/>
          <pc:sldMasterMk cId="1328246250" sldId="2147483739"/>
        </pc:sldMasterMkLst>
        <pc:sldLayoutChg chg="del">
          <pc:chgData name="Jason Wiese" userId="4bff8d5b-7de6-4655-b397-69b0afc81113" providerId="ADAL" clId="{1E4DCBAA-F2F2-49BD-800D-CC803240B739}" dt="2024-09-11T03:29:10.739" v="3470" actId="2696"/>
          <pc:sldLayoutMkLst>
            <pc:docMk/>
            <pc:sldMasterMk cId="1328246250" sldId="2147483739"/>
            <pc:sldLayoutMk cId="1248326329" sldId="2147483751"/>
          </pc:sldLayoutMkLst>
        </pc:sldLayoutChg>
      </pc:sldMasterChg>
    </pc:docChg>
  </pc:docChgLst>
  <pc:docChgLst>
    <pc:chgData name="Leah Montner Dixon" userId="d5b2ae9e-9213-4442-b7df-4db8cbe51e5d" providerId="ADAL" clId="{528D1F3D-5A24-4940-AA9C-649E8476CDE3}"/>
    <pc:docChg chg="modSld">
      <pc:chgData name="Leah Montner Dixon" userId="d5b2ae9e-9213-4442-b7df-4db8cbe51e5d" providerId="ADAL" clId="{528D1F3D-5A24-4940-AA9C-649E8476CDE3}" dt="2024-09-11T14:37:27.673" v="2" actId="14100"/>
      <pc:docMkLst>
        <pc:docMk/>
      </pc:docMkLst>
      <pc:sldChg chg="modSp mod">
        <pc:chgData name="Leah Montner Dixon" userId="d5b2ae9e-9213-4442-b7df-4db8cbe51e5d" providerId="ADAL" clId="{528D1F3D-5A24-4940-AA9C-649E8476CDE3}" dt="2024-09-11T14:34:24.870" v="1" actId="20577"/>
        <pc:sldMkLst>
          <pc:docMk/>
          <pc:sldMk cId="3197641557" sldId="2146846531"/>
        </pc:sldMkLst>
        <pc:spChg chg="mod">
          <ac:chgData name="Leah Montner Dixon" userId="d5b2ae9e-9213-4442-b7df-4db8cbe51e5d" providerId="ADAL" clId="{528D1F3D-5A24-4940-AA9C-649E8476CDE3}" dt="2024-09-11T14:34:24.870" v="1" actId="20577"/>
          <ac:spMkLst>
            <pc:docMk/>
            <pc:sldMk cId="3197641557" sldId="2146846531"/>
            <ac:spMk id="4" creationId="{74941BC2-D3FE-41AE-21B8-B140DB0CB0A6}"/>
          </ac:spMkLst>
        </pc:spChg>
      </pc:sldChg>
      <pc:sldChg chg="modSp mod">
        <pc:chgData name="Leah Montner Dixon" userId="d5b2ae9e-9213-4442-b7df-4db8cbe51e5d" providerId="ADAL" clId="{528D1F3D-5A24-4940-AA9C-649E8476CDE3}" dt="2024-09-11T14:37:27.673" v="2" actId="14100"/>
        <pc:sldMkLst>
          <pc:docMk/>
          <pc:sldMk cId="4106848948" sldId="2147376424"/>
        </pc:sldMkLst>
        <pc:spChg chg="mod">
          <ac:chgData name="Leah Montner Dixon" userId="d5b2ae9e-9213-4442-b7df-4db8cbe51e5d" providerId="ADAL" clId="{528D1F3D-5A24-4940-AA9C-649E8476CDE3}" dt="2024-09-11T14:37:27.673" v="2" actId="14100"/>
          <ac:spMkLst>
            <pc:docMk/>
            <pc:sldMk cId="4106848948" sldId="2147376424"/>
            <ac:spMk id="3" creationId="{684AB6C7-689C-57A4-493C-977C064B04F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Distribution for YouTube TrueView In-stream Ad Campaign Budget Spend on YouTube vs. Google Video Parter (GVP) Network</c:v>
                </c:pt>
              </c:strCache>
            </c:strRef>
          </c:tx>
          <c:dPt>
            <c:idx val="0"/>
            <c:bubble3D val="0"/>
            <c:spPr>
              <a:solidFill>
                <a:srgbClr val="E84A99"/>
              </a:solidFill>
              <a:ln w="19050">
                <a:solidFill>
                  <a:schemeClr val="lt1"/>
                </a:solidFill>
              </a:ln>
              <a:effectLst/>
            </c:spPr>
            <c:extLst>
              <c:ext xmlns:c16="http://schemas.microsoft.com/office/drawing/2014/chart" uri="{C3380CC4-5D6E-409C-BE32-E72D297353CC}">
                <c16:uniqueId val="{00000002-7322-47DC-A956-922D605419B3}"/>
              </c:ext>
            </c:extLst>
          </c:dPt>
          <c:dPt>
            <c:idx val="1"/>
            <c:bubble3D val="0"/>
            <c:spPr>
              <a:solidFill>
                <a:srgbClr val="E84A99"/>
              </a:solidFill>
              <a:ln w="19050">
                <a:solidFill>
                  <a:schemeClr val="lt1"/>
                </a:solidFill>
              </a:ln>
              <a:effectLst/>
            </c:spPr>
            <c:extLst>
              <c:ext xmlns:c16="http://schemas.microsoft.com/office/drawing/2014/chart" uri="{C3380CC4-5D6E-409C-BE32-E72D297353CC}">
                <c16:uniqueId val="{00000003-7322-47DC-A956-922D605419B3}"/>
              </c:ext>
            </c:extLst>
          </c:dPt>
          <c:dPt>
            <c:idx val="2"/>
            <c:bubble3D val="0"/>
            <c:spPr>
              <a:solidFill>
                <a:srgbClr val="1F1A62"/>
              </a:solidFill>
              <a:ln w="19050">
                <a:solidFill>
                  <a:schemeClr val="lt1"/>
                </a:solidFill>
              </a:ln>
              <a:effectLst/>
            </c:spPr>
            <c:extLst>
              <c:ext xmlns:c16="http://schemas.microsoft.com/office/drawing/2014/chart" uri="{C3380CC4-5D6E-409C-BE32-E72D297353CC}">
                <c16:uniqueId val="{00000004-7322-47DC-A956-922D605419B3}"/>
              </c:ext>
            </c:extLst>
          </c:dPt>
          <c:dPt>
            <c:idx val="3"/>
            <c:bubble3D val="0"/>
            <c:spPr>
              <a:solidFill>
                <a:srgbClr val="1F1A62"/>
              </a:solidFill>
              <a:ln w="19050">
                <a:solidFill>
                  <a:schemeClr val="lt1"/>
                </a:solidFill>
              </a:ln>
              <a:effectLst/>
            </c:spPr>
            <c:extLst>
              <c:ext xmlns:c16="http://schemas.microsoft.com/office/drawing/2014/chart" uri="{C3380CC4-5D6E-409C-BE32-E72D297353CC}">
                <c16:uniqueId val="{00000005-7322-47DC-A956-922D605419B3}"/>
              </c:ext>
            </c:extLst>
          </c:dPt>
          <c:dPt>
            <c:idx val="4"/>
            <c:bubble3D val="0"/>
            <c:spPr>
              <a:solidFill>
                <a:srgbClr val="1F1A62"/>
              </a:solidFill>
              <a:ln w="19050">
                <a:solidFill>
                  <a:schemeClr val="lt1"/>
                </a:solidFill>
              </a:ln>
              <a:effectLst/>
            </c:spPr>
            <c:extLst>
              <c:ext xmlns:c16="http://schemas.microsoft.com/office/drawing/2014/chart" uri="{C3380CC4-5D6E-409C-BE32-E72D297353CC}">
                <c16:uniqueId val="{00000006-7322-47DC-A956-922D605419B3}"/>
              </c:ext>
            </c:extLst>
          </c:dPt>
          <c:dLbls>
            <c:dLbl>
              <c:idx val="0"/>
              <c:layout>
                <c:manualLayout>
                  <c:x val="-0.18343380905511822"/>
                  <c:y val="-1.39931862674973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7322-47DC-A956-922D605419B3}"/>
                </c:ext>
              </c:extLst>
            </c:dLbl>
            <c:dLbl>
              <c:idx val="1"/>
              <c:layout>
                <c:manualLayout>
                  <c:x val="0.13763423544451592"/>
                  <c:y val="-0.158001873433498"/>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layout>
                    <c:manualLayout>
                      <c:w val="9.5086168090867867E-2"/>
                      <c:h val="7.1931468783620389E-2"/>
                    </c:manualLayout>
                  </c15:layout>
                </c:ext>
                <c:ext xmlns:c16="http://schemas.microsoft.com/office/drawing/2014/chart" uri="{C3380CC4-5D6E-409C-BE32-E72D297353CC}">
                  <c16:uniqueId val="{00000003-7322-47DC-A956-922D605419B3}"/>
                </c:ext>
              </c:extLst>
            </c:dLbl>
            <c:dLbl>
              <c:idx val="2"/>
              <c:layout>
                <c:manualLayout>
                  <c:x val="0.12345671006549001"/>
                  <c:y val="9.462272405316445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7322-47DC-A956-922D605419B3}"/>
                </c:ext>
              </c:extLst>
            </c:dLbl>
            <c:dLbl>
              <c:idx val="3"/>
              <c:layout>
                <c:manualLayout>
                  <c:x val="6.1597220083173421E-2"/>
                  <c:y val="0.13799647236920684"/>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7322-47DC-A956-922D605419B3}"/>
                </c:ext>
              </c:extLst>
            </c:dLbl>
            <c:dLbl>
              <c:idx val="4"/>
              <c:delete val="1"/>
              <c:extLst>
                <c:ext xmlns:c15="http://schemas.microsoft.com/office/drawing/2012/chart" uri="{CE6537A1-D6FC-4f65-9D91-7224C49458BB}"/>
                <c:ext xmlns:c16="http://schemas.microsoft.com/office/drawing/2014/chart" uri="{C3380CC4-5D6E-409C-BE32-E72D297353CC}">
                  <c16:uniqueId val="{00000006-7322-47DC-A956-922D605419B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GVP Webpage Invalid TrueView</c:v>
                </c:pt>
                <c:pt idx="1">
                  <c:v>GVP Mobile Application Invalid TrueView</c:v>
                </c:pt>
                <c:pt idx="2">
                  <c:v>YouTube Channel Valid TrueView</c:v>
                </c:pt>
                <c:pt idx="3">
                  <c:v>GVP Webpage Valid TrueView</c:v>
                </c:pt>
                <c:pt idx="4">
                  <c:v>GVP Mobile Application Valid TrueView</c:v>
                </c:pt>
              </c:strCache>
            </c:strRef>
          </c:cat>
          <c:val>
            <c:numRef>
              <c:f>Sheet1!$B$2:$B$6</c:f>
              <c:numCache>
                <c:formatCode>0%</c:formatCode>
                <c:ptCount val="5"/>
                <c:pt idx="0">
                  <c:v>0.51</c:v>
                </c:pt>
                <c:pt idx="1">
                  <c:v>0.22</c:v>
                </c:pt>
                <c:pt idx="2">
                  <c:v>0.16</c:v>
                </c:pt>
                <c:pt idx="3">
                  <c:v>0.105</c:v>
                </c:pt>
                <c:pt idx="4" formatCode="0.00%">
                  <c:v>5.0000000000000001E-3</c:v>
                </c:pt>
              </c:numCache>
            </c:numRef>
          </c:val>
          <c:extLst>
            <c:ext xmlns:c16="http://schemas.microsoft.com/office/drawing/2014/chart" uri="{C3380CC4-5D6E-409C-BE32-E72D297353CC}">
              <c16:uniqueId val="{00000000-7322-47DC-A956-922D605419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9DAE3-0214-46BE-B248-08887ED68AC7}"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39942-5D7B-48EA-9172-B28F5B604664}" type="slidenum">
              <a:rPr lang="en-US" smtClean="0"/>
              <a:t>‹#›</a:t>
            </a:fld>
            <a:endParaRPr lang="en-US"/>
          </a:p>
        </p:txBody>
      </p:sp>
    </p:spTree>
    <p:extLst>
      <p:ext uri="{BB962C8B-B14F-4D97-AF65-F5344CB8AC3E}">
        <p14:creationId xmlns:p14="http://schemas.microsoft.com/office/powerpoint/2010/main" val="241737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ADBD-70E4-4513-A844-E5DF5EA68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998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594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584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586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9A3D0-BB59-3095-254E-A2BB89766D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7FA53-7B47-99EC-938B-FB4C7FB605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43E44C-7F73-36E8-26D1-FA538E0AB5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3EAF25-9488-7DA4-43A8-48DDB5BC99ED}"/>
              </a:ext>
            </a:extLst>
          </p:cNvPr>
          <p:cNvSpPr>
            <a:spLocks noGrp="1"/>
          </p:cNvSpPr>
          <p:nvPr>
            <p:ph type="sldNum" sz="quarter" idx="5"/>
          </p:nvPr>
        </p:nvSpPr>
        <p:spPr/>
        <p:txBody>
          <a:bodyPr/>
          <a:lstStyle/>
          <a:p>
            <a:pPr defTabSz="924285">
              <a:defRPr/>
            </a:pPr>
            <a:fld id="{7EAACFB9-4676-4C0B-B187-FBB2AEA93B14}" type="slidenum">
              <a:rPr lang="en-US">
                <a:solidFill>
                  <a:prstClr val="black"/>
                </a:solidFill>
                <a:latin typeface="Calibri" panose="020F0502020204030204"/>
              </a:rPr>
              <a:pPr defTabSz="924285">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482576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6303"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6303"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432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188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58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9/11/2024</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229858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9/11/2024</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408369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9/11/2024</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379937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0C5B514B-DA56-42A1-8710-41ED4FABE842}" type="datetime1">
              <a:rPr lang="en-US" smtClean="0"/>
              <a:t>9/11/2024</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590230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F527261-22C8-452C-AEE8-C50F669C15AE}" type="datetime1">
              <a:rPr lang="en-US" smtClean="0"/>
              <a:t>9/11/2024</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92631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832C527E-4173-4FAC-8A7F-42C6E68FD0A9}" type="datetime1">
              <a:rPr lang="en-US" smtClean="0"/>
              <a:t>9/11/2024</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605756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D6C292AF-5184-426E-82C8-799E42B843F1}" type="datetime1">
              <a:rPr lang="en-US" smtClean="0"/>
              <a:t>9/11/2024</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103290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EBC0C8CD-DFCD-49AC-9A63-541DF66F2CC6}" type="datetime1">
              <a:rPr lang="en-US" smtClean="0"/>
              <a:t>9/11/2024</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504930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A32EDF6-B0AC-435B-A222-8D5942E2E43F}" type="datetime1">
              <a:rPr lang="en-US" smtClean="0"/>
              <a:t>9/11/2024</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312611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22822AB3-F6D7-4545-82AA-56A1B85B6803}" type="datetime1">
              <a:rPr lang="en-US" smtClean="0"/>
              <a:t>9/11/2024</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78487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36FE930D-6837-45FC-8C9B-7435FBDB3C4D}" type="datetime1">
              <a:rPr lang="en-US" smtClean="0"/>
              <a:t>9/11/2024</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928181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9/11/2024</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674044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E998A49B-E2D0-4C81-A500-CCE670D932C7}" type="datetime1">
              <a:rPr lang="en-US" smtClean="0"/>
              <a:t>9/11/2024</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726847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F6D50880-88B5-4AE8-BC55-52D35CEF6F40}" type="datetime1">
              <a:rPr lang="en-US" smtClean="0"/>
              <a:t>9/11/2024</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347126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C3E9E94E-CDA9-495B-9F9E-7F23CC901E50}" type="datetime1">
              <a:rPr lang="en-US" smtClean="0"/>
              <a:t>9/11/2024</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559684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1286331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1"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4001" y="3602038"/>
            <a:ext cx="9144001"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fld id="{EF675F10-90BA-9A4B-97C5-0F6D45F15F4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193188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840434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75F10-90BA-9A4B-97C5-0F6D45F15F4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87483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675F10-90BA-9A4B-97C5-0F6D45F15F43}"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206055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675F10-90BA-9A4B-97C5-0F6D45F15F43}" type="datetimeFigureOut">
              <a:rPr lang="en-US" smtClean="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94358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675F10-90BA-9A4B-97C5-0F6D45F15F43}" type="datetimeFigureOut">
              <a:rPr lang="en-US" smtClean="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90828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9/11/2024</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65290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75F10-90BA-9A4B-97C5-0F6D45F15F43}" type="datetimeFigureOut">
              <a:rPr lang="en-US" smtClean="0"/>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242975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EF675F10-90BA-9A4B-97C5-0F6D45F15F43}"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544592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2"/>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EF675F10-90BA-9A4B-97C5-0F6D45F15F43}"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956598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535247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010547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1">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4" y="0"/>
            <a:ext cx="6015278"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10" y="5689604"/>
            <a:ext cx="2270009" cy="904633"/>
          </a:xfrm>
          <a:prstGeom prst="rect">
            <a:avLst/>
          </a:prstGeom>
        </p:spPr>
      </p:pic>
    </p:spTree>
    <p:extLst>
      <p:ext uri="{BB962C8B-B14F-4D97-AF65-F5344CB8AC3E}">
        <p14:creationId xmlns:p14="http://schemas.microsoft.com/office/powerpoint/2010/main" val="27316859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1">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21"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10" y="5689604"/>
            <a:ext cx="2270009" cy="904633"/>
          </a:xfrm>
          <a:prstGeom prst="rect">
            <a:avLst/>
          </a:prstGeom>
        </p:spPr>
      </p:pic>
    </p:spTree>
    <p:extLst>
      <p:ext uri="{BB962C8B-B14F-4D97-AF65-F5344CB8AC3E}">
        <p14:creationId xmlns:p14="http://schemas.microsoft.com/office/powerpoint/2010/main" val="38944441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1">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7"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1"/>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21"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8" y="5689604"/>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1"/>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1"/>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1"/>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1"/>
              </a:p>
            </p:txBody>
          </p:sp>
        </p:grpSp>
      </p:grpSp>
    </p:spTree>
    <p:extLst>
      <p:ext uri="{BB962C8B-B14F-4D97-AF65-F5344CB8AC3E}">
        <p14:creationId xmlns:p14="http://schemas.microsoft.com/office/powerpoint/2010/main" val="35547222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3" y="3199443"/>
            <a:ext cx="3815324" cy="1803400"/>
          </a:xfrm>
        </p:spPr>
        <p:txBody>
          <a:bodyPr/>
          <a:lstStyle>
            <a:lvl1pPr>
              <a:lnSpc>
                <a:spcPct val="100000"/>
              </a:lnSpc>
              <a:defRPr sz="3751">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9749680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3" y="3199443"/>
            <a:ext cx="3815324" cy="1803400"/>
          </a:xfrm>
        </p:spPr>
        <p:txBody>
          <a:bodyPr/>
          <a:lstStyle>
            <a:lvl1pPr>
              <a:lnSpc>
                <a:spcPct val="100000"/>
              </a:lnSpc>
              <a:defRPr sz="3751">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15888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9/11/2024</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4491270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2" y="3802059"/>
            <a:ext cx="5146391" cy="1147650"/>
          </a:xfrm>
        </p:spPr>
        <p:txBody>
          <a:bodyPr/>
          <a:lstStyle>
            <a:lvl1pPr>
              <a:lnSpc>
                <a:spcPct val="100000"/>
              </a:lnSpc>
              <a:defRPr sz="3751">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1"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4338502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60" y="2751004"/>
            <a:ext cx="5146391" cy="1147650"/>
          </a:xfrm>
        </p:spPr>
        <p:txBody>
          <a:bodyPr/>
          <a:lstStyle>
            <a:lvl1pPr>
              <a:lnSpc>
                <a:spcPct val="100000"/>
              </a:lnSpc>
              <a:defRPr sz="3751">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8"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7100800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9" y="0"/>
            <a:ext cx="5088348"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1">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1"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10" y="5689604"/>
            <a:ext cx="2270009" cy="904633"/>
          </a:xfrm>
          <a:prstGeom prst="rect">
            <a:avLst/>
          </a:prstGeom>
        </p:spPr>
      </p:pic>
    </p:spTree>
    <p:extLst>
      <p:ext uri="{BB962C8B-B14F-4D97-AF65-F5344CB8AC3E}">
        <p14:creationId xmlns:p14="http://schemas.microsoft.com/office/powerpoint/2010/main" val="8123536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8" y="0"/>
            <a:ext cx="70727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6" y="4846320"/>
            <a:ext cx="4250694"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60" y="1837406"/>
            <a:ext cx="4422047" cy="2592575"/>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9"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4" y="5000008"/>
            <a:ext cx="4060167" cy="655190"/>
          </a:xfrm>
          <a:noFill/>
        </p:spPr>
        <p:txBody>
          <a:bodyPr tIns="0" bIns="0" anchor="t">
            <a:noAutofit/>
          </a:bodyPr>
          <a:lstStyle>
            <a:lvl1pPr marL="0" indent="0" algn="ctr">
              <a:lnSpc>
                <a:spcPts val="1703"/>
              </a:lnSpc>
              <a:spcBef>
                <a:spcPts val="0"/>
              </a:spcBef>
              <a:spcAft>
                <a:spcPts val="0"/>
              </a:spcAft>
              <a:buNone/>
              <a:defRPr sz="1021"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1"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Tree>
    <p:extLst>
      <p:ext uri="{BB962C8B-B14F-4D97-AF65-F5344CB8AC3E}">
        <p14:creationId xmlns:p14="http://schemas.microsoft.com/office/powerpoint/2010/main" val="267253435"/>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6" y="5162554"/>
            <a:ext cx="4250694"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60" y="1837402"/>
            <a:ext cx="4422047" cy="2772990"/>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9"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4" y="5333222"/>
            <a:ext cx="4060167" cy="655190"/>
          </a:xfrm>
          <a:noFill/>
        </p:spPr>
        <p:txBody>
          <a:bodyPr tIns="0" bIns="0" anchor="t">
            <a:noAutofit/>
          </a:bodyPr>
          <a:lstStyle>
            <a:lvl1pPr marL="0" indent="0" algn="ctr">
              <a:lnSpc>
                <a:spcPts val="1703"/>
              </a:lnSpc>
              <a:spcBef>
                <a:spcPts val="0"/>
              </a:spcBef>
              <a:spcAft>
                <a:spcPts val="0"/>
              </a:spcAft>
              <a:buNone/>
              <a:defRPr sz="1021"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8" y="0"/>
            <a:ext cx="70727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804701387"/>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6" y="4846320"/>
            <a:ext cx="4250694"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60" y="1837406"/>
            <a:ext cx="4422047" cy="2592575"/>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9"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4" y="5000008"/>
            <a:ext cx="4060167" cy="655190"/>
          </a:xfrm>
          <a:noFill/>
        </p:spPr>
        <p:txBody>
          <a:bodyPr tIns="0" bIns="0" anchor="t">
            <a:noAutofit/>
          </a:bodyPr>
          <a:lstStyle>
            <a:lvl1pPr marL="0" indent="0" algn="ctr">
              <a:lnSpc>
                <a:spcPts val="1703"/>
              </a:lnSpc>
              <a:spcBef>
                <a:spcPts val="0"/>
              </a:spcBef>
              <a:spcAft>
                <a:spcPts val="0"/>
              </a:spcAft>
              <a:buNone/>
              <a:defRPr sz="1021"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1"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8" y="0"/>
            <a:ext cx="70727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1028021648"/>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5"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2" y="4469481"/>
            <a:ext cx="4089075" cy="1931323"/>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81"/>
            <a:ext cx="4089076" cy="1931323"/>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3"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637189033"/>
      </p:ext>
    </p:extLst>
  </p:cSld>
  <p:clrMapOvr>
    <a:masterClrMapping/>
  </p:clrMapOvr>
  <p:extLst>
    <p:ext uri="{DCECCB84-F9BA-43D5-87BE-67443E8EF086}">
      <p15:sldGuideLst xmlns:p15="http://schemas.microsoft.com/office/powerpoint/2012/main">
        <p15:guide id="1" orient="horz" pos="2842">
          <p15:clr>
            <a:srgbClr val="FBAE40"/>
          </p15:clr>
        </p15:guide>
        <p15:guide id="2" pos="2943">
          <p15:clr>
            <a:srgbClr val="FBAE40"/>
          </p15:clr>
        </p15:guide>
        <p15:guide id="3" pos="3112">
          <p15:clr>
            <a:srgbClr val="FBAE40"/>
          </p15:clr>
        </p15:guide>
        <p15:guide id="4" pos="572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42"/>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2" y="1642127"/>
            <a:ext cx="4089075" cy="902954"/>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431465791"/>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2" y="1642127"/>
            <a:ext cx="4089075" cy="902954"/>
          </a:xfrm>
          <a:noFill/>
        </p:spPr>
        <p:txBody>
          <a:bodyPr tIns="0" bIns="0" anchor="t">
            <a:noAutofit/>
          </a:bodyPr>
          <a:lstStyle>
            <a:lvl1pPr marL="0" indent="0">
              <a:lnSpc>
                <a:spcPts val="1501"/>
              </a:lnSpc>
              <a:spcBef>
                <a:spcPts val="0"/>
              </a:spcBef>
              <a:spcAft>
                <a:spcPts val="0"/>
              </a:spcAft>
              <a:buNone/>
              <a:defRPr sz="1021">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1"/>
              </a:lnSpc>
              <a:spcBef>
                <a:spcPts val="0"/>
              </a:spcBef>
              <a:spcAft>
                <a:spcPts val="0"/>
              </a:spcAft>
              <a:buNone/>
              <a:defRPr sz="1021">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30"/>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918617270"/>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7" y="3333784"/>
            <a:ext cx="4051431"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3" y="212791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10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4059316"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4" y="2891539"/>
            <a:ext cx="4059316"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4" y="3333784"/>
            <a:ext cx="4051431"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12808434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9/11/2024</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1958263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7" y="3333784"/>
            <a:ext cx="3213678"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10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8" y="2891539"/>
            <a:ext cx="3213678"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10" y="3333784"/>
            <a:ext cx="3213678"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10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1" y="2891539"/>
            <a:ext cx="3213678"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8" y="3333784"/>
            <a:ext cx="3213678"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10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9" y="2891539"/>
            <a:ext cx="3213678"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15724178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5" y="1392789"/>
            <a:ext cx="6219760" cy="941983"/>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6" y="834162"/>
            <a:ext cx="3213678" cy="332562"/>
          </a:xfrm>
          <a:noFill/>
        </p:spPr>
        <p:txBody>
          <a:bodyPr tIns="182880" bIns="91440" anchor="ctr">
            <a:noAutofit/>
          </a:bodyPr>
          <a:lstStyle>
            <a:lvl1pPr marL="0" indent="0">
              <a:lnSpc>
                <a:spcPts val="1501"/>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4"/>
            <a:ext cx="6219760" cy="941983"/>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9" y="3188917"/>
            <a:ext cx="3213678" cy="332562"/>
          </a:xfrm>
          <a:noFill/>
        </p:spPr>
        <p:txBody>
          <a:bodyPr tIns="182880" bIns="91440" anchor="ctr">
            <a:noAutofit/>
          </a:bodyPr>
          <a:lstStyle>
            <a:lvl1pPr marL="0" indent="0">
              <a:lnSpc>
                <a:spcPts val="1501"/>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05592675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8" y="2470445"/>
            <a:ext cx="3821814"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84688285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8" y="2470445"/>
            <a:ext cx="3821814"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66769681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05040269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9/11/2024</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7032928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9/11/2024</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3009015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9/11/2024</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7620006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9/11/2024</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708999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9/11/2024</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18248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9/11/2024</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6685135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9/11/2024</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9438603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9/11/2024</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3535481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9/11/2024</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480334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9/11/2024</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2727331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9/11/2024</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7186806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9/11/2024</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65365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9/11/2024</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319793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9/11/2024</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573434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9/11/2024</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193142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heme" Target="../theme/theme4.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9/11/2024</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2336487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E195D-6B42-41DA-B23E-9C2644B64656}" type="datetime1">
              <a:rPr lang="en-US" smtClean="0"/>
              <a:t>9/11/2024</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35044707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C764DE79-268F-4C1A-8933-263129D2AF90}" type="datetimeFigureOut">
              <a:rPr lang="en-US" dirty="0"/>
              <a:t>9/11/2024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272821475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4"/>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4"/>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5" y="6356372"/>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72"/>
            <a:ext cx="2743201"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94344426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Lst>
  <p:hf hdr="0" ftr="0" dt="0"/>
  <p:txStyles>
    <p:titleStyle>
      <a:lvl1pPr algn="l" defTabSz="944154" rtl="0" eaLnBrk="1" latinLnBrk="0" hangingPunct="1">
        <a:lnSpc>
          <a:spcPct val="100000"/>
        </a:lnSpc>
        <a:spcBef>
          <a:spcPct val="0"/>
        </a:spcBef>
        <a:buNone/>
        <a:defRPr sz="3751" kern="1200">
          <a:solidFill>
            <a:schemeClr val="tx1"/>
          </a:solidFill>
          <a:latin typeface="+mj-lt"/>
          <a:ea typeface="+mj-ea"/>
          <a:cs typeface="+mj-cs"/>
        </a:defRPr>
      </a:lvl1pPr>
    </p:titleStyle>
    <p:bodyStyle>
      <a:lvl1pPr marL="236039" indent="-236039" algn="l" defTabSz="944154" rtl="0" eaLnBrk="1" latinLnBrk="0" hangingPunct="1">
        <a:lnSpc>
          <a:spcPts val="1501"/>
        </a:lnSpc>
        <a:spcBef>
          <a:spcPts val="1034"/>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1pPr>
      <a:lvl2pPr marL="708115" indent="-236039" algn="l" defTabSz="944154" rtl="0" eaLnBrk="1" latinLnBrk="0" hangingPunct="1">
        <a:lnSpc>
          <a:spcPts val="1501"/>
        </a:lnSpc>
        <a:spcBef>
          <a:spcPts val="517"/>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2pPr>
      <a:lvl3pPr marL="1180191" indent="-236039" algn="l" defTabSz="944154" rtl="0" eaLnBrk="1" latinLnBrk="0" hangingPunct="1">
        <a:lnSpc>
          <a:spcPts val="1501"/>
        </a:lnSpc>
        <a:spcBef>
          <a:spcPts val="517"/>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3pPr>
      <a:lvl4pPr marL="1652271" indent="-236039" algn="l" defTabSz="944154" rtl="0" eaLnBrk="1" latinLnBrk="0" hangingPunct="1">
        <a:lnSpc>
          <a:spcPts val="1501"/>
        </a:lnSpc>
        <a:spcBef>
          <a:spcPts val="517"/>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4pPr>
      <a:lvl5pPr marL="2124346" indent="-236039" algn="l" defTabSz="944154" rtl="0" eaLnBrk="1" latinLnBrk="0" hangingPunct="1">
        <a:lnSpc>
          <a:spcPts val="1501"/>
        </a:lnSpc>
        <a:spcBef>
          <a:spcPts val="517"/>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5pPr>
      <a:lvl6pPr marL="2596422" indent="-236039" algn="l" defTabSz="944154" rtl="0" eaLnBrk="1" latinLnBrk="0" hangingPunct="1">
        <a:lnSpc>
          <a:spcPct val="90000"/>
        </a:lnSpc>
        <a:spcBef>
          <a:spcPts val="517"/>
        </a:spcBef>
        <a:buFont typeface="Arial" panose="020B0604020202020204" pitchFamily="34" charset="0"/>
        <a:buChar char="•"/>
        <a:defRPr sz="1859" kern="1200">
          <a:solidFill>
            <a:schemeClr val="tx1"/>
          </a:solidFill>
          <a:latin typeface="+mn-lt"/>
          <a:ea typeface="+mn-ea"/>
          <a:cs typeface="+mn-cs"/>
        </a:defRPr>
      </a:lvl6pPr>
      <a:lvl7pPr marL="3068498" indent="-236039" algn="l" defTabSz="944154" rtl="0" eaLnBrk="1" latinLnBrk="0" hangingPunct="1">
        <a:lnSpc>
          <a:spcPct val="90000"/>
        </a:lnSpc>
        <a:spcBef>
          <a:spcPts val="517"/>
        </a:spcBef>
        <a:buFont typeface="Arial" panose="020B0604020202020204" pitchFamily="34" charset="0"/>
        <a:buChar char="•"/>
        <a:defRPr sz="1859" kern="1200">
          <a:solidFill>
            <a:schemeClr val="tx1"/>
          </a:solidFill>
          <a:latin typeface="+mn-lt"/>
          <a:ea typeface="+mn-ea"/>
          <a:cs typeface="+mn-cs"/>
        </a:defRPr>
      </a:lvl7pPr>
      <a:lvl8pPr marL="3540576" indent="-236039" algn="l" defTabSz="944154" rtl="0" eaLnBrk="1" latinLnBrk="0" hangingPunct="1">
        <a:lnSpc>
          <a:spcPct val="90000"/>
        </a:lnSpc>
        <a:spcBef>
          <a:spcPts val="517"/>
        </a:spcBef>
        <a:buFont typeface="Arial" panose="020B0604020202020204" pitchFamily="34" charset="0"/>
        <a:buChar char="•"/>
        <a:defRPr sz="1859" kern="1200">
          <a:solidFill>
            <a:schemeClr val="tx1"/>
          </a:solidFill>
          <a:latin typeface="+mn-lt"/>
          <a:ea typeface="+mn-ea"/>
          <a:cs typeface="+mn-cs"/>
        </a:defRPr>
      </a:lvl8pPr>
      <a:lvl9pPr marL="4012653" indent="-236039" algn="l" defTabSz="944154" rtl="0" eaLnBrk="1" latinLnBrk="0" hangingPunct="1">
        <a:lnSpc>
          <a:spcPct val="90000"/>
        </a:lnSpc>
        <a:spcBef>
          <a:spcPts val="517"/>
        </a:spcBef>
        <a:buFont typeface="Arial" panose="020B0604020202020204" pitchFamily="34" charset="0"/>
        <a:buChar char="•"/>
        <a:defRPr sz="1859" kern="1200">
          <a:solidFill>
            <a:schemeClr val="tx1"/>
          </a:solidFill>
          <a:latin typeface="+mn-lt"/>
          <a:ea typeface="+mn-ea"/>
          <a:cs typeface="+mn-cs"/>
        </a:defRPr>
      </a:lvl9pPr>
    </p:bodyStyle>
    <p:otherStyle>
      <a:defPPr>
        <a:defRPr lang="en-US"/>
      </a:defPPr>
      <a:lvl1pPr marL="0" algn="l" defTabSz="944154" rtl="0" eaLnBrk="1" latinLnBrk="0" hangingPunct="1">
        <a:defRPr sz="1859" kern="1200">
          <a:solidFill>
            <a:schemeClr val="tx1"/>
          </a:solidFill>
          <a:latin typeface="+mn-lt"/>
          <a:ea typeface="+mn-ea"/>
          <a:cs typeface="+mn-cs"/>
        </a:defRPr>
      </a:lvl1pPr>
      <a:lvl2pPr marL="472076" algn="l" defTabSz="944154" rtl="0" eaLnBrk="1" latinLnBrk="0" hangingPunct="1">
        <a:defRPr sz="1859" kern="1200">
          <a:solidFill>
            <a:schemeClr val="tx1"/>
          </a:solidFill>
          <a:latin typeface="+mn-lt"/>
          <a:ea typeface="+mn-ea"/>
          <a:cs typeface="+mn-cs"/>
        </a:defRPr>
      </a:lvl2pPr>
      <a:lvl3pPr marL="944154" algn="l" defTabSz="944154" rtl="0" eaLnBrk="1" latinLnBrk="0" hangingPunct="1">
        <a:defRPr sz="1859" kern="1200">
          <a:solidFill>
            <a:schemeClr val="tx1"/>
          </a:solidFill>
          <a:latin typeface="+mn-lt"/>
          <a:ea typeface="+mn-ea"/>
          <a:cs typeface="+mn-cs"/>
        </a:defRPr>
      </a:lvl3pPr>
      <a:lvl4pPr marL="1416230" algn="l" defTabSz="944154" rtl="0" eaLnBrk="1" latinLnBrk="0" hangingPunct="1">
        <a:defRPr sz="1859" kern="1200">
          <a:solidFill>
            <a:schemeClr val="tx1"/>
          </a:solidFill>
          <a:latin typeface="+mn-lt"/>
          <a:ea typeface="+mn-ea"/>
          <a:cs typeface="+mn-cs"/>
        </a:defRPr>
      </a:lvl4pPr>
      <a:lvl5pPr marL="1888307" algn="l" defTabSz="944154" rtl="0" eaLnBrk="1" latinLnBrk="0" hangingPunct="1">
        <a:defRPr sz="1859" kern="1200">
          <a:solidFill>
            <a:schemeClr val="tx1"/>
          </a:solidFill>
          <a:latin typeface="+mn-lt"/>
          <a:ea typeface="+mn-ea"/>
          <a:cs typeface="+mn-cs"/>
        </a:defRPr>
      </a:lvl5pPr>
      <a:lvl6pPr marL="2360383" algn="l" defTabSz="944154" rtl="0" eaLnBrk="1" latinLnBrk="0" hangingPunct="1">
        <a:defRPr sz="1859" kern="1200">
          <a:solidFill>
            <a:schemeClr val="tx1"/>
          </a:solidFill>
          <a:latin typeface="+mn-lt"/>
          <a:ea typeface="+mn-ea"/>
          <a:cs typeface="+mn-cs"/>
        </a:defRPr>
      </a:lvl6pPr>
      <a:lvl7pPr marL="2832462" algn="l" defTabSz="944154" rtl="0" eaLnBrk="1" latinLnBrk="0" hangingPunct="1">
        <a:defRPr sz="1859" kern="1200">
          <a:solidFill>
            <a:schemeClr val="tx1"/>
          </a:solidFill>
          <a:latin typeface="+mn-lt"/>
          <a:ea typeface="+mn-ea"/>
          <a:cs typeface="+mn-cs"/>
        </a:defRPr>
      </a:lvl7pPr>
      <a:lvl8pPr marL="3304537" algn="l" defTabSz="944154" rtl="0" eaLnBrk="1" latinLnBrk="0" hangingPunct="1">
        <a:defRPr sz="1859" kern="1200">
          <a:solidFill>
            <a:schemeClr val="tx1"/>
          </a:solidFill>
          <a:latin typeface="+mn-lt"/>
          <a:ea typeface="+mn-ea"/>
          <a:cs typeface="+mn-cs"/>
        </a:defRPr>
      </a:lvl8pPr>
      <a:lvl9pPr marL="3776613" algn="l" defTabSz="944154" rtl="0" eaLnBrk="1" latinLnBrk="0" hangingPunct="1">
        <a:defRPr sz="185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7">
          <p15:clr>
            <a:srgbClr val="F26B43"/>
          </p15:clr>
        </p15:guide>
        <p15:guide id="3" pos="7192">
          <p15:clr>
            <a:srgbClr val="F26B43"/>
          </p15:clr>
        </p15:guide>
        <p15:guide id="4" orient="horz" pos="4032">
          <p15:clr>
            <a:srgbClr val="F26B43"/>
          </p15:clr>
        </p15:guide>
        <p15:guide id="5" pos="30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9/11/2024</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132824625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image" Target="../media/image36.png"/><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hyperlink" Target="https://thevab.com/grab-go/prem-video1" TargetMode="External"/><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hyperlink" Target="https://thevab.com/insight/exposed-mfaq-3" TargetMode="External"/><Relationship Id="rId3" Type="http://schemas.openxmlformats.org/officeDocument/2006/relationships/image" Target="../media/image13.png"/><Relationship Id="rId7" Type="http://schemas.openxmlformats.org/officeDocument/2006/relationships/hyperlink" Target="https://thevab.com/insight/exposed-mfaq-5" TargetMode="External"/><Relationship Id="rId12" Type="http://schemas.openxmlformats.org/officeDocument/2006/relationships/image" Target="../media/image66.jpeg"/><Relationship Id="rId2" Type="http://schemas.openxmlformats.org/officeDocument/2006/relationships/notesSlide" Target="../notesSlides/notesSlide8.xml"/><Relationship Id="rId16" Type="http://schemas.openxmlformats.org/officeDocument/2006/relationships/image" Target="../media/image68.png"/><Relationship Id="rId1" Type="http://schemas.openxmlformats.org/officeDocument/2006/relationships/slideLayout" Target="../slideLayouts/slideLayout54.xml"/><Relationship Id="rId6" Type="http://schemas.openxmlformats.org/officeDocument/2006/relationships/image" Target="../media/image63.jpeg"/><Relationship Id="rId11" Type="http://schemas.openxmlformats.org/officeDocument/2006/relationships/hyperlink" Target="https://thevab.com/insight/exposed-mfaq-1" TargetMode="External"/><Relationship Id="rId5" Type="http://schemas.openxmlformats.org/officeDocument/2006/relationships/image" Target="../media/image62.png"/><Relationship Id="rId15" Type="http://schemas.openxmlformats.org/officeDocument/2006/relationships/hyperlink" Target="https://thevab.com/insight/exposed-mfaq-2" TargetMode="External"/><Relationship Id="rId10" Type="http://schemas.openxmlformats.org/officeDocument/2006/relationships/image" Target="../media/image65.png"/><Relationship Id="rId4" Type="http://schemas.openxmlformats.org/officeDocument/2006/relationships/hyperlink" Target="https://thevab.com/insight/exposed" TargetMode="External"/><Relationship Id="rId9" Type="http://schemas.openxmlformats.org/officeDocument/2006/relationships/hyperlink" Target="https://thevab.com/insight/exposed-mfaq-4" TargetMode="External"/><Relationship Id="rId14" Type="http://schemas.openxmlformats.org/officeDocument/2006/relationships/image" Target="../media/image67.png"/></Relationships>
</file>

<file path=ppt/slides/_rels/slide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thevab.com/" TargetMode="Externa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adweek.com/programmatic/google-pay-agencies-sway-media-buys-antitrust-lawsuit/" TargetMode="External"/><Relationship Id="rId2" Type="http://schemas.openxmlformats.org/officeDocument/2006/relationships/image" Target="../media/image21.png"/><Relationship Id="rId1" Type="http://schemas.openxmlformats.org/officeDocument/2006/relationships/slideLayout" Target="../slideLayouts/slideLayout30.xml"/><Relationship Id="rId5" Type="http://schemas.openxmlformats.org/officeDocument/2006/relationships/image" Target="../media/image13.png"/><Relationship Id="rId4" Type="http://schemas.openxmlformats.org/officeDocument/2006/relationships/hyperlink" Target="https://www.adweek.com/programmatic/agencies-receive-perks-media-owners-not-disclosed-clients/"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hyperlink" Target="https://adalytics.io/blog/invalid-google-video-partner-trueview-ad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thevab.com/insight/what-is-digital-ad-fraud" TargetMode="External"/><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13.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hyperlink" Target="https://thevab.com/insight/what-is-digital-ad-fraud"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FE36B7-3031-7F4B-AAE5-77DACD8C439A}"/>
              </a:ext>
            </a:extLst>
          </p:cNvPr>
          <p:cNvPicPr>
            <a:picLocks noChangeAspect="1"/>
          </p:cNvPicPr>
          <p:nvPr/>
        </p:nvPicPr>
        <p:blipFill>
          <a:blip r:embed="rId3"/>
          <a:stretch>
            <a:fillRect/>
          </a:stretch>
        </p:blipFill>
        <p:spPr>
          <a:xfrm>
            <a:off x="1868289" y="8485"/>
            <a:ext cx="10308630" cy="600179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861DB6AF-7105-1F2D-DF4E-D4A53A1D605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6516" y="5876673"/>
            <a:ext cx="1982242" cy="627710"/>
          </a:xfrm>
          <a:prstGeom prst="rect">
            <a:avLst/>
          </a:prstGeom>
        </p:spPr>
      </p:pic>
      <p:sp>
        <p:nvSpPr>
          <p:cNvPr id="2" name="TextBox 1">
            <a:extLst>
              <a:ext uri="{FF2B5EF4-FFF2-40B4-BE49-F238E27FC236}">
                <a16:creationId xmlns:a16="http://schemas.microsoft.com/office/drawing/2014/main" id="{D3BADE3C-179E-5C94-82BC-12A46004E110}"/>
              </a:ext>
            </a:extLst>
          </p:cNvPr>
          <p:cNvSpPr txBox="1"/>
          <p:nvPr/>
        </p:nvSpPr>
        <p:spPr>
          <a:xfrm>
            <a:off x="390040" y="2899451"/>
            <a:ext cx="6330576" cy="644920"/>
          </a:xfrm>
          <a:prstGeom prst="rect">
            <a:avLst/>
          </a:prstGeom>
          <a:noFill/>
        </p:spPr>
        <p:txBody>
          <a:bodyPr wrap="square" rtlCol="0">
            <a:spAutoFit/>
          </a:bodyPr>
          <a:lstStyle/>
          <a:p>
            <a:pPr marL="0" marR="0" lvl="0" indent="0" algn="l" defTabSz="585261" rtl="0" eaLnBrk="1" fontAlgn="auto" latinLnBrk="0" hangingPunct="1">
              <a:lnSpc>
                <a:spcPct val="100000"/>
              </a:lnSpc>
              <a:spcBef>
                <a:spcPts val="0"/>
              </a:spcBef>
              <a:spcAft>
                <a:spcPts val="0"/>
              </a:spcAft>
              <a:buClrTx/>
              <a:buSzTx/>
              <a:buFontTx/>
              <a:buNone/>
              <a:tabLst/>
              <a:defRPr/>
            </a:pPr>
            <a:r>
              <a:rPr kumimoji="0" lang="en-US" sz="3591" b="1" i="0" u="sng"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Question of the Week:</a:t>
            </a:r>
          </a:p>
        </p:txBody>
      </p:sp>
      <p:sp>
        <p:nvSpPr>
          <p:cNvPr id="4" name="TextBox 3">
            <a:extLst>
              <a:ext uri="{FF2B5EF4-FFF2-40B4-BE49-F238E27FC236}">
                <a16:creationId xmlns:a16="http://schemas.microsoft.com/office/drawing/2014/main" id="{74941BC2-D3FE-41AE-21B8-B140DB0CB0A6}"/>
              </a:ext>
            </a:extLst>
          </p:cNvPr>
          <p:cNvSpPr txBox="1"/>
          <p:nvPr/>
        </p:nvSpPr>
        <p:spPr>
          <a:xfrm>
            <a:off x="413297" y="1783800"/>
            <a:ext cx="28581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ED3C8D"/>
                </a:solidFill>
                <a:effectLst/>
                <a:uLnTx/>
                <a:uFillTx/>
                <a:latin typeface="Helvetica" pitchFamily="2" charset="0"/>
                <a:ea typeface="+mn-ea"/>
                <a:cs typeface="+mn-cs"/>
              </a:rPr>
              <a:t>September 13, 2024</a:t>
            </a:r>
          </a:p>
        </p:txBody>
      </p:sp>
      <p:cxnSp>
        <p:nvCxnSpPr>
          <p:cNvPr id="5" name="Straight Connector 4">
            <a:extLst>
              <a:ext uri="{FF2B5EF4-FFF2-40B4-BE49-F238E27FC236}">
                <a16:creationId xmlns:a16="http://schemas.microsoft.com/office/drawing/2014/main" id="{648EE4F0-5B73-4A9E-38E5-6FEB108CDC45}"/>
              </a:ext>
            </a:extLst>
          </p:cNvPr>
          <p:cNvCxnSpPr/>
          <p:nvPr/>
        </p:nvCxnSpPr>
        <p:spPr>
          <a:xfrm>
            <a:off x="508924" y="1703520"/>
            <a:ext cx="521208" cy="0"/>
          </a:xfrm>
          <a:prstGeom prst="line">
            <a:avLst/>
          </a:prstGeom>
          <a:ln>
            <a:solidFill>
              <a:srgbClr val="ED3C8D"/>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0329FF23-0C22-D717-E43B-783F5D24885B}"/>
              </a:ext>
            </a:extLst>
          </p:cNvPr>
          <p:cNvSpPr txBox="1"/>
          <p:nvPr/>
        </p:nvSpPr>
        <p:spPr>
          <a:xfrm>
            <a:off x="390040" y="3951856"/>
            <a:ext cx="6825009" cy="1477712"/>
          </a:xfrm>
          <a:prstGeom prst="rect">
            <a:avLst/>
          </a:prstGeom>
          <a:noFill/>
        </p:spPr>
        <p:txBody>
          <a:bodyPr wrap="square" rtlCol="0">
            <a:spAutoFit/>
          </a:bodyPr>
          <a:lstStyle/>
          <a:p>
            <a:pPr marL="0" marR="0" lvl="0" indent="0" algn="l" defTabSz="883859" rtl="0" eaLnBrk="1" fontAlgn="auto" latinLnBrk="0" hangingPunct="1">
              <a:lnSpc>
                <a:spcPct val="100000"/>
              </a:lnSpc>
              <a:spcBef>
                <a:spcPts val="0"/>
              </a:spcBef>
              <a:spcAft>
                <a:spcPts val="0"/>
              </a:spcAft>
              <a:buClrTx/>
              <a:buSzTx/>
              <a:buFontTx/>
              <a:buNone/>
              <a:tabLst/>
              <a:defRPr/>
            </a:pPr>
            <a:r>
              <a:rPr kumimoji="0" lang="en-US" sz="3001" b="1" i="0" u="none" strike="noStrike" kern="1200" cap="none" spc="0" normalizeH="0" baseline="0" noProof="0" dirty="0">
                <a:ln>
                  <a:noFill/>
                </a:ln>
                <a:solidFill>
                  <a:srgbClr val="ED3C8D"/>
                </a:solidFill>
                <a:effectLst/>
                <a:uLnTx/>
                <a:uFillTx/>
                <a:latin typeface="Helvetica" pitchFamily="2" charset="0"/>
                <a:ea typeface="+mn-ea"/>
                <a:cs typeface="+mn-cs"/>
              </a:rPr>
              <a:t>Are there potential risks associated with incentives provided by digital platforms? </a:t>
            </a:r>
          </a:p>
        </p:txBody>
      </p:sp>
      <p:sp>
        <p:nvSpPr>
          <p:cNvPr id="10" name="TextBox 9">
            <a:extLst>
              <a:ext uri="{FF2B5EF4-FFF2-40B4-BE49-F238E27FC236}">
                <a16:creationId xmlns:a16="http://schemas.microsoft.com/office/drawing/2014/main" id="{818E2B86-CD9E-E1FE-A820-26308DE81D59}"/>
              </a:ext>
            </a:extLst>
          </p:cNvPr>
          <p:cNvSpPr txBox="1"/>
          <p:nvPr/>
        </p:nvSpPr>
        <p:spPr>
          <a:xfrm>
            <a:off x="2412896" y="4819676"/>
            <a:ext cx="430696" cy="600164"/>
          </a:xfrm>
          <a:prstGeom prst="rect">
            <a:avLst/>
          </a:prstGeom>
          <a:noFill/>
        </p:spPr>
        <p:txBody>
          <a:bodyPr wrap="square" rtlCol="0">
            <a:spAutoFit/>
          </a:bodyPr>
          <a:lstStyle/>
          <a:p>
            <a:pPr marL="0" marR="0" lvl="0" indent="0" algn="l" defTabSz="586163"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a:t>
            </a:r>
            <a:endParaRPr kumimoji="0" lang="en-US" sz="1132"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E4CB0F70-4C0D-8528-1D3B-83012FEF05FC}"/>
              </a:ext>
            </a:extLst>
          </p:cNvPr>
          <p:cNvSpPr txBox="1"/>
          <p:nvPr/>
        </p:nvSpPr>
        <p:spPr>
          <a:xfrm>
            <a:off x="141085" y="3823253"/>
            <a:ext cx="430696" cy="600164"/>
          </a:xfrm>
          <a:prstGeom prst="rect">
            <a:avLst/>
          </a:prstGeom>
          <a:noFill/>
        </p:spPr>
        <p:txBody>
          <a:bodyPr wrap="square" rtlCol="0">
            <a:spAutoFit/>
          </a:bodyPr>
          <a:lstStyle/>
          <a:p>
            <a:pPr marL="0" marR="0" lvl="0" indent="0" algn="l" defTabSz="586163"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t>
            </a:r>
            <a:endParaRPr kumimoji="0" lang="en-US" sz="1132"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197641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26549-3ADB-1EC5-EF50-7C78B3D83F85}"/>
            </a:ext>
          </a:extLst>
        </p:cNvPr>
        <p:cNvGrpSpPr/>
        <p:nvPr/>
      </p:nvGrpSpPr>
      <p:grpSpPr>
        <a:xfrm>
          <a:off x="0" y="0"/>
          <a:ext cx="0" cy="0"/>
          <a:chOff x="0" y="0"/>
          <a:chExt cx="0" cy="0"/>
        </a:xfrm>
      </p:grpSpPr>
      <p:sp>
        <p:nvSpPr>
          <p:cNvPr id="176" name="Rectangle 175">
            <a:extLst>
              <a:ext uri="{FF2B5EF4-FFF2-40B4-BE49-F238E27FC236}">
                <a16:creationId xmlns:a16="http://schemas.microsoft.com/office/drawing/2014/main" id="{6F53BDA5-A420-C638-9F53-76975489570C}"/>
              </a:ext>
            </a:extLst>
          </p:cNvPr>
          <p:cNvSpPr/>
          <p:nvPr/>
        </p:nvSpPr>
        <p:spPr>
          <a:xfrm>
            <a:off x="279943" y="398076"/>
            <a:ext cx="1156834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itchFamily="2" charset="0"/>
              </a:rPr>
              <a:t>A lack of transparency can also lead to </a:t>
            </a:r>
            <a:r>
              <a:rPr lang="en-US" sz="2600" b="1" dirty="0">
                <a:solidFill>
                  <a:srgbClr val="ED3C8D"/>
                </a:solidFill>
                <a:latin typeface="Helvetica" pitchFamily="2" charset="0"/>
              </a:rPr>
              <a:t>alleged fraudulent advertising activities, </a:t>
            </a:r>
            <a:r>
              <a:rPr lang="en-US" sz="2600" b="1" dirty="0">
                <a:solidFill>
                  <a:srgbClr val="1B1464"/>
                </a:solidFill>
                <a:latin typeface="Helvetica" pitchFamily="2" charset="0"/>
              </a:rPr>
              <a:t>including metric inflation and ad placement misrepresentation</a:t>
            </a:r>
            <a:endParaRPr kumimoji="0" lang="en-US" sz="2600" b="1" i="0" u="none" strike="noStrike" kern="1200" cap="none" spc="0" normalizeH="0" baseline="0" noProof="0" dirty="0">
              <a:ln>
                <a:noFill/>
              </a:ln>
              <a:solidFill>
                <a:srgbClr val="1B1464"/>
              </a:solidFill>
              <a:effectLst/>
              <a:uLnTx/>
              <a:uFillTx/>
              <a:latin typeface="Helvetica" pitchFamily="2" charset="0"/>
            </a:endParaRPr>
          </a:p>
        </p:txBody>
      </p:sp>
      <p:sp>
        <p:nvSpPr>
          <p:cNvPr id="3" name="Rectangle 2">
            <a:extLst>
              <a:ext uri="{FF2B5EF4-FFF2-40B4-BE49-F238E27FC236}">
                <a16:creationId xmlns:a16="http://schemas.microsoft.com/office/drawing/2014/main" id="{6A3D8855-BF55-7412-B66A-88DA3DAA29C2}"/>
              </a:ext>
            </a:extLst>
          </p:cNvPr>
          <p:cNvSpPr>
            <a:spLocks/>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82E103F5-3929-E646-364D-8EE87669652A}"/>
              </a:ext>
            </a:extLst>
          </p:cNvPr>
          <p:cNvGrpSpPr/>
          <p:nvPr/>
        </p:nvGrpSpPr>
        <p:grpSpPr>
          <a:xfrm>
            <a:off x="116429" y="4212120"/>
            <a:ext cx="4193480" cy="1109112"/>
            <a:chOff x="483207" y="5148316"/>
            <a:chExt cx="5368010" cy="1251865"/>
          </a:xfrm>
        </p:grpSpPr>
        <p:sp>
          <p:nvSpPr>
            <p:cNvPr id="150" name="Rectangle: Rounded Corners 149">
              <a:extLst>
                <a:ext uri="{FF2B5EF4-FFF2-40B4-BE49-F238E27FC236}">
                  <a16:creationId xmlns:a16="http://schemas.microsoft.com/office/drawing/2014/main" id="{763D8415-F7A2-2DA8-36B9-A59BB342BA1F}"/>
                </a:ext>
              </a:extLst>
            </p:cNvPr>
            <p:cNvSpPr/>
            <p:nvPr/>
          </p:nvSpPr>
          <p:spPr>
            <a:xfrm>
              <a:off x="483207" y="5148316"/>
              <a:ext cx="5368010" cy="1251865"/>
            </a:xfrm>
            <a:prstGeom prst="roundRect">
              <a:avLst/>
            </a:prstGeom>
            <a:solidFill>
              <a:schemeClr val="bg1"/>
            </a:solid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B1464"/>
                </a:solidFill>
              </a:endParaRPr>
            </a:p>
          </p:txBody>
        </p:sp>
        <p:sp>
          <p:nvSpPr>
            <p:cNvPr id="151" name="TextBox 150">
              <a:extLst>
                <a:ext uri="{FF2B5EF4-FFF2-40B4-BE49-F238E27FC236}">
                  <a16:creationId xmlns:a16="http://schemas.microsoft.com/office/drawing/2014/main" id="{0AB022C6-FF1F-26D1-8864-EE61406A26D7}"/>
                </a:ext>
              </a:extLst>
            </p:cNvPr>
            <p:cNvSpPr txBox="1"/>
            <p:nvPr/>
          </p:nvSpPr>
          <p:spPr>
            <a:xfrm>
              <a:off x="3621898" y="5245540"/>
              <a:ext cx="2003404" cy="295282"/>
            </a:xfrm>
            <a:prstGeom prst="rect">
              <a:avLst/>
            </a:prstGeom>
            <a:noFill/>
          </p:spPr>
          <p:txBody>
            <a:bodyPr wrap="square" rtlCol="0">
              <a:spAutoFit/>
            </a:bodyPr>
            <a:lstStyle/>
            <a:p>
              <a:pPr algn="r"/>
              <a:r>
                <a:rPr lang="en-US" sz="1100">
                  <a:solidFill>
                    <a:srgbClr val="1B1464"/>
                  </a:solidFill>
                  <a:latin typeface="Helvetica" panose="020B0604020202020204" pitchFamily="34" charset="0"/>
                  <a:cs typeface="Helvetica" panose="020B0604020202020204" pitchFamily="34" charset="0"/>
                </a:rPr>
                <a:t>August 20, 2018</a:t>
              </a:r>
            </a:p>
          </p:txBody>
        </p:sp>
        <p:pic>
          <p:nvPicPr>
            <p:cNvPr id="4" name="Picture 3">
              <a:extLst>
                <a:ext uri="{FF2B5EF4-FFF2-40B4-BE49-F238E27FC236}">
                  <a16:creationId xmlns:a16="http://schemas.microsoft.com/office/drawing/2014/main" id="{8A68743E-E428-EFA5-40DF-5019480ED7D9}"/>
                </a:ext>
              </a:extLst>
            </p:cNvPr>
            <p:cNvPicPr>
              <a:picLocks noChangeAspect="1"/>
            </p:cNvPicPr>
            <p:nvPr/>
          </p:nvPicPr>
          <p:blipFill>
            <a:blip r:embed="rId2"/>
            <a:stretch>
              <a:fillRect/>
            </a:stretch>
          </p:blipFill>
          <p:spPr>
            <a:xfrm>
              <a:off x="556681" y="5656866"/>
              <a:ext cx="5221060" cy="637943"/>
            </a:xfrm>
            <a:prstGeom prst="rect">
              <a:avLst/>
            </a:prstGeom>
          </p:spPr>
        </p:pic>
        <p:pic>
          <p:nvPicPr>
            <p:cNvPr id="5" name="Picture 2" descr="AdNews">
              <a:extLst>
                <a:ext uri="{FF2B5EF4-FFF2-40B4-BE49-F238E27FC236}">
                  <a16:creationId xmlns:a16="http://schemas.microsoft.com/office/drawing/2014/main" id="{E3581090-96A0-BD6A-BAED-A3FEFAD5507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761" y="5353934"/>
              <a:ext cx="1163385" cy="2262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7" name="Group 156">
            <a:extLst>
              <a:ext uri="{FF2B5EF4-FFF2-40B4-BE49-F238E27FC236}">
                <a16:creationId xmlns:a16="http://schemas.microsoft.com/office/drawing/2014/main" id="{6C42AD4B-44C2-3173-7C7E-F04220A94844}"/>
              </a:ext>
            </a:extLst>
          </p:cNvPr>
          <p:cNvGrpSpPr/>
          <p:nvPr/>
        </p:nvGrpSpPr>
        <p:grpSpPr>
          <a:xfrm>
            <a:off x="4413225" y="3629448"/>
            <a:ext cx="3866448" cy="1246044"/>
            <a:chOff x="5697710" y="3623700"/>
            <a:chExt cx="4253093" cy="1370648"/>
          </a:xfrm>
        </p:grpSpPr>
        <p:sp>
          <p:nvSpPr>
            <p:cNvPr id="155" name="Rectangle: Rounded Corners 154">
              <a:extLst>
                <a:ext uri="{FF2B5EF4-FFF2-40B4-BE49-F238E27FC236}">
                  <a16:creationId xmlns:a16="http://schemas.microsoft.com/office/drawing/2014/main" id="{F6FD9E6D-F007-59AA-9E49-CAFF16D0715F}"/>
                </a:ext>
              </a:extLst>
            </p:cNvPr>
            <p:cNvSpPr/>
            <p:nvPr/>
          </p:nvSpPr>
          <p:spPr>
            <a:xfrm>
              <a:off x="5697710" y="3623700"/>
              <a:ext cx="4253093" cy="1370648"/>
            </a:xfrm>
            <a:prstGeom prst="roundRect">
              <a:avLst/>
            </a:prstGeom>
            <a:solidFill>
              <a:schemeClr val="bg1"/>
            </a:solid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B1464"/>
                </a:solidFill>
              </a:endParaRPr>
            </a:p>
          </p:txBody>
        </p:sp>
        <p:sp>
          <p:nvSpPr>
            <p:cNvPr id="156" name="TextBox 155">
              <a:extLst>
                <a:ext uri="{FF2B5EF4-FFF2-40B4-BE49-F238E27FC236}">
                  <a16:creationId xmlns:a16="http://schemas.microsoft.com/office/drawing/2014/main" id="{E61DDA37-C622-B66B-59BC-1469FD533341}"/>
                </a:ext>
              </a:extLst>
            </p:cNvPr>
            <p:cNvSpPr txBox="1"/>
            <p:nvPr/>
          </p:nvSpPr>
          <p:spPr>
            <a:xfrm>
              <a:off x="8004124" y="3687988"/>
              <a:ext cx="1821277" cy="287771"/>
            </a:xfrm>
            <a:prstGeom prst="rect">
              <a:avLst/>
            </a:prstGeom>
            <a:noFill/>
          </p:spPr>
          <p:txBody>
            <a:bodyPr wrap="square" rtlCol="0">
              <a:spAutoFit/>
            </a:bodyPr>
            <a:lstStyle/>
            <a:p>
              <a:pPr algn="r"/>
              <a:r>
                <a:rPr lang="en-US" sz="1100">
                  <a:solidFill>
                    <a:srgbClr val="1B1464"/>
                  </a:solidFill>
                  <a:latin typeface="Helvetica" panose="020B0604020202020204" pitchFamily="34" charset="0"/>
                  <a:cs typeface="Helvetica" panose="020B0604020202020204" pitchFamily="34" charset="0"/>
                </a:rPr>
                <a:t>June 28, 2023</a:t>
              </a:r>
            </a:p>
          </p:txBody>
        </p:sp>
        <p:pic>
          <p:nvPicPr>
            <p:cNvPr id="154" name="Picture 153">
              <a:extLst>
                <a:ext uri="{FF2B5EF4-FFF2-40B4-BE49-F238E27FC236}">
                  <a16:creationId xmlns:a16="http://schemas.microsoft.com/office/drawing/2014/main" id="{7A66E2E3-101C-307C-94A2-1EA5E73321D3}"/>
                </a:ext>
              </a:extLst>
            </p:cNvPr>
            <p:cNvPicPr>
              <a:picLocks noChangeAspect="1"/>
            </p:cNvPicPr>
            <p:nvPr/>
          </p:nvPicPr>
          <p:blipFill>
            <a:blip r:embed="rId4">
              <a:clrChange>
                <a:clrFrom>
                  <a:srgbClr val="FCFCFC"/>
                </a:clrFrom>
                <a:clrTo>
                  <a:srgbClr val="FCFCFC">
                    <a:alpha val="0"/>
                  </a:srgbClr>
                </a:clrTo>
              </a:clrChange>
            </a:blip>
            <a:stretch>
              <a:fillRect/>
            </a:stretch>
          </p:blipFill>
          <p:spPr>
            <a:xfrm>
              <a:off x="5835153" y="4012513"/>
              <a:ext cx="4039450" cy="934455"/>
            </a:xfrm>
            <a:prstGeom prst="rect">
              <a:avLst/>
            </a:prstGeom>
          </p:spPr>
        </p:pic>
        <p:pic>
          <p:nvPicPr>
            <p:cNvPr id="1028" name="Picture 4" descr="Forbes Logo and symbol, meaning, history, PNG, brand">
              <a:extLst>
                <a:ext uri="{FF2B5EF4-FFF2-40B4-BE49-F238E27FC236}">
                  <a16:creationId xmlns:a16="http://schemas.microsoft.com/office/drawing/2014/main" id="{4C5C0FCF-C628-6361-4A25-F83AB64B4005}"/>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t="24570" b="24732"/>
            <a:stretch/>
          </p:blipFill>
          <p:spPr bwMode="auto">
            <a:xfrm>
              <a:off x="5815356" y="3687988"/>
              <a:ext cx="1022976" cy="2917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2" name="Group 161">
            <a:extLst>
              <a:ext uri="{FF2B5EF4-FFF2-40B4-BE49-F238E27FC236}">
                <a16:creationId xmlns:a16="http://schemas.microsoft.com/office/drawing/2014/main" id="{613396B6-42F7-F59E-B381-F5B1C7542001}"/>
              </a:ext>
            </a:extLst>
          </p:cNvPr>
          <p:cNvGrpSpPr/>
          <p:nvPr/>
        </p:nvGrpSpPr>
        <p:grpSpPr>
          <a:xfrm>
            <a:off x="279944" y="5399060"/>
            <a:ext cx="3866448" cy="1049560"/>
            <a:chOff x="5450945" y="1988028"/>
            <a:chExt cx="4880009" cy="1370648"/>
          </a:xfrm>
        </p:grpSpPr>
        <p:sp>
          <p:nvSpPr>
            <p:cNvPr id="160" name="Rectangle: Rounded Corners 159">
              <a:extLst>
                <a:ext uri="{FF2B5EF4-FFF2-40B4-BE49-F238E27FC236}">
                  <a16:creationId xmlns:a16="http://schemas.microsoft.com/office/drawing/2014/main" id="{68FCDC1B-F03F-8062-42E8-2D956018924E}"/>
                </a:ext>
              </a:extLst>
            </p:cNvPr>
            <p:cNvSpPr/>
            <p:nvPr/>
          </p:nvSpPr>
          <p:spPr>
            <a:xfrm>
              <a:off x="5450945" y="1988028"/>
              <a:ext cx="4880009" cy="1370648"/>
            </a:xfrm>
            <a:prstGeom prst="roundRect">
              <a:avLst/>
            </a:prstGeom>
            <a:solidFill>
              <a:schemeClr val="bg1"/>
            </a:solid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B1464"/>
                </a:solidFill>
              </a:endParaRPr>
            </a:p>
          </p:txBody>
        </p:sp>
        <p:sp>
          <p:nvSpPr>
            <p:cNvPr id="161" name="TextBox 160">
              <a:extLst>
                <a:ext uri="{FF2B5EF4-FFF2-40B4-BE49-F238E27FC236}">
                  <a16:creationId xmlns:a16="http://schemas.microsoft.com/office/drawing/2014/main" id="{8E4A86BD-C41A-38EA-1DCF-BE97CFB70E41}"/>
                </a:ext>
              </a:extLst>
            </p:cNvPr>
            <p:cNvSpPr txBox="1"/>
            <p:nvPr/>
          </p:nvSpPr>
          <p:spPr>
            <a:xfrm>
              <a:off x="8368392" y="2081568"/>
              <a:ext cx="1821277" cy="287771"/>
            </a:xfrm>
            <a:prstGeom prst="rect">
              <a:avLst/>
            </a:prstGeom>
            <a:noFill/>
          </p:spPr>
          <p:txBody>
            <a:bodyPr wrap="square" rtlCol="0">
              <a:spAutoFit/>
            </a:bodyPr>
            <a:lstStyle/>
            <a:p>
              <a:pPr algn="r"/>
              <a:r>
                <a:rPr lang="en-US" sz="1100">
                  <a:solidFill>
                    <a:srgbClr val="1B1464"/>
                  </a:solidFill>
                  <a:latin typeface="Helvetica" panose="020B0604020202020204" pitchFamily="34" charset="0"/>
                  <a:cs typeface="Helvetica" panose="020B0604020202020204" pitchFamily="34" charset="0"/>
                </a:rPr>
                <a:t>February 19, 2021</a:t>
              </a:r>
            </a:p>
          </p:txBody>
        </p:sp>
        <p:pic>
          <p:nvPicPr>
            <p:cNvPr id="159" name="Picture 158">
              <a:extLst>
                <a:ext uri="{FF2B5EF4-FFF2-40B4-BE49-F238E27FC236}">
                  <a16:creationId xmlns:a16="http://schemas.microsoft.com/office/drawing/2014/main" id="{0F097D6D-FBF1-D354-33FC-50F7C7A550A0}"/>
                </a:ext>
              </a:extLst>
            </p:cNvPr>
            <p:cNvPicPr>
              <a:picLocks noChangeAspect="1"/>
            </p:cNvPicPr>
            <p:nvPr/>
          </p:nvPicPr>
          <p:blipFill>
            <a:blip r:embed="rId6"/>
            <a:stretch>
              <a:fillRect/>
            </a:stretch>
          </p:blipFill>
          <p:spPr>
            <a:xfrm>
              <a:off x="5628812" y="2360038"/>
              <a:ext cx="4524273" cy="872539"/>
            </a:xfrm>
            <a:prstGeom prst="rect">
              <a:avLst/>
            </a:prstGeom>
          </p:spPr>
        </p:pic>
        <p:pic>
          <p:nvPicPr>
            <p:cNvPr id="1030" name="Picture 6">
              <a:extLst>
                <a:ext uri="{FF2B5EF4-FFF2-40B4-BE49-F238E27FC236}">
                  <a16:creationId xmlns:a16="http://schemas.microsoft.com/office/drawing/2014/main" id="{826307F0-55AB-3829-CB99-5E202944D30D}"/>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5693136" y="2027365"/>
              <a:ext cx="406615" cy="3248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7" name="Group 166">
            <a:extLst>
              <a:ext uri="{FF2B5EF4-FFF2-40B4-BE49-F238E27FC236}">
                <a16:creationId xmlns:a16="http://schemas.microsoft.com/office/drawing/2014/main" id="{49518EB3-4E00-C2AB-24FF-F01C7B5FF608}"/>
              </a:ext>
            </a:extLst>
          </p:cNvPr>
          <p:cNvGrpSpPr/>
          <p:nvPr/>
        </p:nvGrpSpPr>
        <p:grpSpPr>
          <a:xfrm>
            <a:off x="5175107" y="1905922"/>
            <a:ext cx="3866448" cy="1497113"/>
            <a:chOff x="5806238" y="1741886"/>
            <a:chExt cx="4253093" cy="1646826"/>
          </a:xfrm>
        </p:grpSpPr>
        <p:sp>
          <p:nvSpPr>
            <p:cNvPr id="165" name="Rectangle: Rounded Corners 164">
              <a:extLst>
                <a:ext uri="{FF2B5EF4-FFF2-40B4-BE49-F238E27FC236}">
                  <a16:creationId xmlns:a16="http://schemas.microsoft.com/office/drawing/2014/main" id="{4FE8B55D-A059-E362-D4AF-42A343B3EB33}"/>
                </a:ext>
              </a:extLst>
            </p:cNvPr>
            <p:cNvSpPr/>
            <p:nvPr/>
          </p:nvSpPr>
          <p:spPr>
            <a:xfrm>
              <a:off x="5806238" y="1741886"/>
              <a:ext cx="4253093" cy="1646826"/>
            </a:xfrm>
            <a:prstGeom prst="roundRect">
              <a:avLst/>
            </a:prstGeom>
            <a:solidFill>
              <a:schemeClr val="bg1"/>
            </a:solid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B1464"/>
                </a:solidFill>
              </a:endParaRPr>
            </a:p>
          </p:txBody>
        </p:sp>
        <p:sp>
          <p:nvSpPr>
            <p:cNvPr id="166" name="TextBox 165">
              <a:extLst>
                <a:ext uri="{FF2B5EF4-FFF2-40B4-BE49-F238E27FC236}">
                  <a16:creationId xmlns:a16="http://schemas.microsoft.com/office/drawing/2014/main" id="{07EEDAAA-32CD-1AF0-B246-EC94B614F1C1}"/>
                </a:ext>
              </a:extLst>
            </p:cNvPr>
            <p:cNvSpPr txBox="1"/>
            <p:nvPr/>
          </p:nvSpPr>
          <p:spPr>
            <a:xfrm>
              <a:off x="7990183" y="1824885"/>
              <a:ext cx="1821277" cy="287771"/>
            </a:xfrm>
            <a:prstGeom prst="rect">
              <a:avLst/>
            </a:prstGeom>
            <a:noFill/>
          </p:spPr>
          <p:txBody>
            <a:bodyPr wrap="square" rtlCol="0">
              <a:spAutoFit/>
            </a:bodyPr>
            <a:lstStyle/>
            <a:p>
              <a:pPr algn="r"/>
              <a:r>
                <a:rPr lang="en-US" sz="1100">
                  <a:solidFill>
                    <a:srgbClr val="1B1464"/>
                  </a:solidFill>
                  <a:latin typeface="Helvetica" panose="020B0604020202020204" pitchFamily="34" charset="0"/>
                  <a:cs typeface="Helvetica" panose="020B0604020202020204" pitchFamily="34" charset="0"/>
                </a:rPr>
                <a:t>June 27, 2023</a:t>
              </a:r>
            </a:p>
          </p:txBody>
        </p:sp>
        <p:pic>
          <p:nvPicPr>
            <p:cNvPr id="164" name="Picture 163">
              <a:extLst>
                <a:ext uri="{FF2B5EF4-FFF2-40B4-BE49-F238E27FC236}">
                  <a16:creationId xmlns:a16="http://schemas.microsoft.com/office/drawing/2014/main" id="{1F4BA5C1-8540-9425-763B-24841665EE86}"/>
                </a:ext>
              </a:extLst>
            </p:cNvPr>
            <p:cNvPicPr>
              <a:picLocks noChangeAspect="1"/>
            </p:cNvPicPr>
            <p:nvPr/>
          </p:nvPicPr>
          <p:blipFill>
            <a:blip r:embed="rId8"/>
            <a:stretch>
              <a:fillRect/>
            </a:stretch>
          </p:blipFill>
          <p:spPr>
            <a:xfrm>
              <a:off x="5940750" y="2156856"/>
              <a:ext cx="3984070" cy="1166726"/>
            </a:xfrm>
            <a:prstGeom prst="rect">
              <a:avLst/>
            </a:prstGeom>
          </p:spPr>
        </p:pic>
        <p:pic>
          <p:nvPicPr>
            <p:cNvPr id="1032" name="Picture 8" descr="The Wall Street Journal Logo and symbol, meaning, history ...">
              <a:extLst>
                <a:ext uri="{FF2B5EF4-FFF2-40B4-BE49-F238E27FC236}">
                  <a16:creationId xmlns:a16="http://schemas.microsoft.com/office/drawing/2014/main" id="{764790F1-472D-209C-A435-D6CABA3ADCDB}"/>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t="32250" b="41497"/>
            <a:stretch/>
          </p:blipFill>
          <p:spPr bwMode="auto">
            <a:xfrm>
              <a:off x="5835153" y="1823023"/>
              <a:ext cx="2192839" cy="3238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85BBB364-B74D-9057-57DB-69B99C7EA9C8}"/>
              </a:ext>
            </a:extLst>
          </p:cNvPr>
          <p:cNvGrpSpPr/>
          <p:nvPr/>
        </p:nvGrpSpPr>
        <p:grpSpPr>
          <a:xfrm>
            <a:off x="4452533" y="5123134"/>
            <a:ext cx="3866448" cy="1255270"/>
            <a:chOff x="4287579" y="5059895"/>
            <a:chExt cx="3866448" cy="1255270"/>
          </a:xfrm>
        </p:grpSpPr>
        <p:grpSp>
          <p:nvGrpSpPr>
            <p:cNvPr id="17" name="Group 16">
              <a:extLst>
                <a:ext uri="{FF2B5EF4-FFF2-40B4-BE49-F238E27FC236}">
                  <a16:creationId xmlns:a16="http://schemas.microsoft.com/office/drawing/2014/main" id="{D7FDD3A5-DCC8-5F79-DBB9-60508A2EED43}"/>
                </a:ext>
              </a:extLst>
            </p:cNvPr>
            <p:cNvGrpSpPr/>
            <p:nvPr/>
          </p:nvGrpSpPr>
          <p:grpSpPr>
            <a:xfrm>
              <a:off x="4287579" y="5059895"/>
              <a:ext cx="3866448" cy="1255270"/>
              <a:chOff x="4334714" y="5050468"/>
              <a:chExt cx="3866448" cy="1255270"/>
            </a:xfrm>
          </p:grpSpPr>
          <p:sp>
            <p:nvSpPr>
              <p:cNvPr id="7" name="Rectangle: Rounded Corners 6">
                <a:extLst>
                  <a:ext uri="{FF2B5EF4-FFF2-40B4-BE49-F238E27FC236}">
                    <a16:creationId xmlns:a16="http://schemas.microsoft.com/office/drawing/2014/main" id="{33781987-1489-4FB1-E874-1D90C0EE728B}"/>
                  </a:ext>
                </a:extLst>
              </p:cNvPr>
              <p:cNvSpPr/>
              <p:nvPr/>
            </p:nvSpPr>
            <p:spPr>
              <a:xfrm>
                <a:off x="4334714" y="5050468"/>
                <a:ext cx="3866448" cy="1255270"/>
              </a:xfrm>
              <a:prstGeom prst="roundRect">
                <a:avLst/>
              </a:prstGeom>
              <a:solidFill>
                <a:schemeClr val="bg1"/>
              </a:solid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B1464"/>
                  </a:solidFill>
                </a:endParaRPr>
              </a:p>
            </p:txBody>
          </p:sp>
          <p:sp>
            <p:nvSpPr>
              <p:cNvPr id="16" name="TextBox 15">
                <a:extLst>
                  <a:ext uri="{FF2B5EF4-FFF2-40B4-BE49-F238E27FC236}">
                    <a16:creationId xmlns:a16="http://schemas.microsoft.com/office/drawing/2014/main" id="{9AD73111-2ED2-6107-179B-1BB797A819AA}"/>
                  </a:ext>
                </a:extLst>
              </p:cNvPr>
              <p:cNvSpPr txBox="1"/>
              <p:nvPr/>
            </p:nvSpPr>
            <p:spPr>
              <a:xfrm>
                <a:off x="6505144" y="5133553"/>
                <a:ext cx="1565056" cy="261610"/>
              </a:xfrm>
              <a:prstGeom prst="rect">
                <a:avLst/>
              </a:prstGeom>
              <a:noFill/>
            </p:spPr>
            <p:txBody>
              <a:bodyPr wrap="square" rtlCol="0">
                <a:spAutoFit/>
              </a:bodyPr>
              <a:lstStyle/>
              <a:p>
                <a:pPr algn="r"/>
                <a:r>
                  <a:rPr lang="en-US" sz="1100">
                    <a:solidFill>
                      <a:srgbClr val="1B1464"/>
                    </a:solidFill>
                    <a:latin typeface="Helvetica" panose="020B0604020202020204" pitchFamily="34" charset="0"/>
                    <a:cs typeface="Helvetica" panose="020B0604020202020204" pitchFamily="34" charset="0"/>
                  </a:rPr>
                  <a:t>November 28, 2023</a:t>
                </a:r>
              </a:p>
            </p:txBody>
          </p:sp>
        </p:grpSp>
        <p:pic>
          <p:nvPicPr>
            <p:cNvPr id="26" name="Picture 25">
              <a:extLst>
                <a:ext uri="{FF2B5EF4-FFF2-40B4-BE49-F238E27FC236}">
                  <a16:creationId xmlns:a16="http://schemas.microsoft.com/office/drawing/2014/main" id="{7AB68BCD-6E78-CD4D-5520-A0A1A87C59D4}"/>
                </a:ext>
              </a:extLst>
            </p:cNvPr>
            <p:cNvPicPr>
              <a:picLocks noChangeAspect="1"/>
            </p:cNvPicPr>
            <p:nvPr/>
          </p:nvPicPr>
          <p:blipFill>
            <a:blip r:embed="rId10"/>
            <a:stretch>
              <a:fillRect/>
            </a:stretch>
          </p:blipFill>
          <p:spPr>
            <a:xfrm>
              <a:off x="4353169" y="5487675"/>
              <a:ext cx="3728082" cy="742062"/>
            </a:xfrm>
            <a:prstGeom prst="rect">
              <a:avLst/>
            </a:prstGeom>
          </p:spPr>
        </p:pic>
        <p:pic>
          <p:nvPicPr>
            <p:cNvPr id="31" name="Picture 30">
              <a:extLst>
                <a:ext uri="{FF2B5EF4-FFF2-40B4-BE49-F238E27FC236}">
                  <a16:creationId xmlns:a16="http://schemas.microsoft.com/office/drawing/2014/main" id="{7EC9AB88-6C56-A152-F5F7-8BB9663D3E6A}"/>
                </a:ext>
              </a:extLst>
            </p:cNvPr>
            <p:cNvPicPr>
              <a:picLocks noChangeAspect="1"/>
            </p:cNvPicPr>
            <p:nvPr/>
          </p:nvPicPr>
          <p:blipFill>
            <a:blip r:embed="rId11"/>
            <a:stretch>
              <a:fillRect/>
            </a:stretch>
          </p:blipFill>
          <p:spPr>
            <a:xfrm>
              <a:off x="4439166" y="5169256"/>
              <a:ext cx="1141975" cy="288826"/>
            </a:xfrm>
            <a:prstGeom prst="rect">
              <a:avLst/>
            </a:prstGeom>
          </p:spPr>
        </p:pic>
      </p:grpSp>
      <p:grpSp>
        <p:nvGrpSpPr>
          <p:cNvPr id="43" name="Group 42">
            <a:extLst>
              <a:ext uri="{FF2B5EF4-FFF2-40B4-BE49-F238E27FC236}">
                <a16:creationId xmlns:a16="http://schemas.microsoft.com/office/drawing/2014/main" id="{136DF392-99A0-964F-B819-5BEA214F71E8}"/>
              </a:ext>
            </a:extLst>
          </p:cNvPr>
          <p:cNvGrpSpPr/>
          <p:nvPr/>
        </p:nvGrpSpPr>
        <p:grpSpPr>
          <a:xfrm>
            <a:off x="8423660" y="5109907"/>
            <a:ext cx="3681468" cy="1205258"/>
            <a:chOff x="8245345" y="5109907"/>
            <a:chExt cx="3859783" cy="1274548"/>
          </a:xfrm>
        </p:grpSpPr>
        <p:grpSp>
          <p:nvGrpSpPr>
            <p:cNvPr id="24" name="Group 23">
              <a:extLst>
                <a:ext uri="{FF2B5EF4-FFF2-40B4-BE49-F238E27FC236}">
                  <a16:creationId xmlns:a16="http://schemas.microsoft.com/office/drawing/2014/main" id="{B5FEFBB5-0AAB-F45A-4436-93C4F7851FAE}"/>
                </a:ext>
              </a:extLst>
            </p:cNvPr>
            <p:cNvGrpSpPr/>
            <p:nvPr/>
          </p:nvGrpSpPr>
          <p:grpSpPr>
            <a:xfrm>
              <a:off x="8245345" y="5109907"/>
              <a:ext cx="3859783" cy="1274548"/>
              <a:chOff x="8245345" y="5109907"/>
              <a:chExt cx="3859783" cy="1274548"/>
            </a:xfrm>
          </p:grpSpPr>
          <p:sp>
            <p:nvSpPr>
              <p:cNvPr id="8" name="Rectangle: Rounded Corners 7">
                <a:extLst>
                  <a:ext uri="{FF2B5EF4-FFF2-40B4-BE49-F238E27FC236}">
                    <a16:creationId xmlns:a16="http://schemas.microsoft.com/office/drawing/2014/main" id="{1E301323-25CC-4BD3-D87E-107BB9EE0FF3}"/>
                  </a:ext>
                </a:extLst>
              </p:cNvPr>
              <p:cNvSpPr/>
              <p:nvPr/>
            </p:nvSpPr>
            <p:spPr>
              <a:xfrm>
                <a:off x="8245345" y="5109907"/>
                <a:ext cx="3859783" cy="1274548"/>
              </a:xfrm>
              <a:prstGeom prst="roundRect">
                <a:avLst/>
              </a:prstGeom>
              <a:solidFill>
                <a:schemeClr val="bg1"/>
              </a:solid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B1464"/>
                  </a:solidFill>
                </a:endParaRPr>
              </a:p>
            </p:txBody>
          </p:sp>
          <p:sp>
            <p:nvSpPr>
              <p:cNvPr id="21" name="TextBox 20">
                <a:extLst>
                  <a:ext uri="{FF2B5EF4-FFF2-40B4-BE49-F238E27FC236}">
                    <a16:creationId xmlns:a16="http://schemas.microsoft.com/office/drawing/2014/main" id="{A6D1F01E-B7BE-C68F-3C8E-DBD77AA9A992}"/>
                  </a:ext>
                </a:extLst>
              </p:cNvPr>
              <p:cNvSpPr txBox="1"/>
              <p:nvPr/>
            </p:nvSpPr>
            <p:spPr>
              <a:xfrm>
                <a:off x="10467596" y="5158521"/>
                <a:ext cx="1565056" cy="261610"/>
              </a:xfrm>
              <a:prstGeom prst="rect">
                <a:avLst/>
              </a:prstGeom>
              <a:noFill/>
            </p:spPr>
            <p:txBody>
              <a:bodyPr wrap="square" rtlCol="0">
                <a:spAutoFit/>
              </a:bodyPr>
              <a:lstStyle/>
              <a:p>
                <a:pPr algn="r"/>
                <a:r>
                  <a:rPr lang="en-US" sz="1100">
                    <a:solidFill>
                      <a:srgbClr val="1B1464"/>
                    </a:solidFill>
                    <a:latin typeface="Helvetica" panose="020B0604020202020204" pitchFamily="34" charset="0"/>
                    <a:cs typeface="Helvetica" panose="020B0604020202020204" pitchFamily="34" charset="0"/>
                  </a:rPr>
                  <a:t>July 11, 2023</a:t>
                </a:r>
              </a:p>
            </p:txBody>
          </p:sp>
        </p:grpSp>
        <p:pic>
          <p:nvPicPr>
            <p:cNvPr id="38" name="Picture 37">
              <a:extLst>
                <a:ext uri="{FF2B5EF4-FFF2-40B4-BE49-F238E27FC236}">
                  <a16:creationId xmlns:a16="http://schemas.microsoft.com/office/drawing/2014/main" id="{97C110FB-EF88-326A-ABB1-DA5C9E6802F5}"/>
                </a:ext>
              </a:extLst>
            </p:cNvPr>
            <p:cNvPicPr>
              <a:picLocks noChangeAspect="1"/>
            </p:cNvPicPr>
            <p:nvPr/>
          </p:nvPicPr>
          <p:blipFill>
            <a:blip r:embed="rId12"/>
            <a:stretch>
              <a:fillRect/>
            </a:stretch>
          </p:blipFill>
          <p:spPr>
            <a:xfrm>
              <a:off x="8277292" y="5439139"/>
              <a:ext cx="3795889" cy="817245"/>
            </a:xfrm>
            <a:prstGeom prst="rect">
              <a:avLst/>
            </a:prstGeom>
          </p:spPr>
        </p:pic>
        <p:pic>
          <p:nvPicPr>
            <p:cNvPr id="42" name="Picture 4">
              <a:extLst>
                <a:ext uri="{FF2B5EF4-FFF2-40B4-BE49-F238E27FC236}">
                  <a16:creationId xmlns:a16="http://schemas.microsoft.com/office/drawing/2014/main" id="{12B0B80B-EB0D-A84C-89F6-184AC06BBB7B}"/>
                </a:ext>
              </a:extLst>
            </p:cNvPr>
            <p:cNvPicPr>
              <a:picLocks noChangeAspect="1" noChangeArrowheads="1"/>
            </p:cNvPicPr>
            <p:nvPr/>
          </p:nvPicPr>
          <p:blipFill>
            <a:blip r:embed="rId13" cstate="hqprint">
              <a:extLst>
                <a:ext uri="{28A0092B-C50C-407E-A947-70E740481C1C}">
                  <a14:useLocalDpi xmlns:a14="http://schemas.microsoft.com/office/drawing/2010/main"/>
                </a:ext>
              </a:extLst>
            </a:blip>
            <a:srcRect/>
            <a:stretch>
              <a:fillRect/>
            </a:stretch>
          </p:blipFill>
          <p:spPr bwMode="auto">
            <a:xfrm>
              <a:off x="8505057" y="5199966"/>
              <a:ext cx="577443" cy="2075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Group 51">
            <a:extLst>
              <a:ext uri="{FF2B5EF4-FFF2-40B4-BE49-F238E27FC236}">
                <a16:creationId xmlns:a16="http://schemas.microsoft.com/office/drawing/2014/main" id="{EDA18550-F16A-6C66-4C1C-89C393F6041E}"/>
              </a:ext>
            </a:extLst>
          </p:cNvPr>
          <p:cNvGrpSpPr/>
          <p:nvPr/>
        </p:nvGrpSpPr>
        <p:grpSpPr>
          <a:xfrm>
            <a:off x="9299643" y="1848897"/>
            <a:ext cx="2825842" cy="1299563"/>
            <a:chOff x="8594916" y="1848897"/>
            <a:chExt cx="3530569" cy="1497113"/>
          </a:xfrm>
        </p:grpSpPr>
        <p:grpSp>
          <p:nvGrpSpPr>
            <p:cNvPr id="41" name="Group 40">
              <a:extLst>
                <a:ext uri="{FF2B5EF4-FFF2-40B4-BE49-F238E27FC236}">
                  <a16:creationId xmlns:a16="http://schemas.microsoft.com/office/drawing/2014/main" id="{5C06F694-A7C0-AC14-A50F-E382CD612395}"/>
                </a:ext>
              </a:extLst>
            </p:cNvPr>
            <p:cNvGrpSpPr/>
            <p:nvPr/>
          </p:nvGrpSpPr>
          <p:grpSpPr>
            <a:xfrm>
              <a:off x="8594916" y="1848897"/>
              <a:ext cx="3530569" cy="1497113"/>
              <a:chOff x="8594916" y="1848897"/>
              <a:chExt cx="3530569" cy="1497113"/>
            </a:xfrm>
          </p:grpSpPr>
          <p:sp>
            <p:nvSpPr>
              <p:cNvPr id="9" name="Rectangle: Rounded Corners 8">
                <a:extLst>
                  <a:ext uri="{FF2B5EF4-FFF2-40B4-BE49-F238E27FC236}">
                    <a16:creationId xmlns:a16="http://schemas.microsoft.com/office/drawing/2014/main" id="{0C78883B-E8F8-58B9-24C9-2785F5F95660}"/>
                  </a:ext>
                </a:extLst>
              </p:cNvPr>
              <p:cNvSpPr/>
              <p:nvPr/>
            </p:nvSpPr>
            <p:spPr>
              <a:xfrm>
                <a:off x="8594916" y="1848897"/>
                <a:ext cx="3530569" cy="1497113"/>
              </a:xfrm>
              <a:prstGeom prst="roundRect">
                <a:avLst/>
              </a:prstGeom>
              <a:solidFill>
                <a:schemeClr val="bg1"/>
              </a:solid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B1464"/>
                  </a:solidFill>
                </a:endParaRPr>
              </a:p>
            </p:txBody>
          </p:sp>
          <p:pic>
            <p:nvPicPr>
              <p:cNvPr id="39" name="Picture 38">
                <a:extLst>
                  <a:ext uri="{FF2B5EF4-FFF2-40B4-BE49-F238E27FC236}">
                    <a16:creationId xmlns:a16="http://schemas.microsoft.com/office/drawing/2014/main" id="{0884A436-BC65-7DF7-0119-5F77343FB59E}"/>
                  </a:ext>
                </a:extLst>
              </p:cNvPr>
              <p:cNvPicPr>
                <a:picLocks noChangeAspect="1"/>
              </p:cNvPicPr>
              <p:nvPr/>
            </p:nvPicPr>
            <p:blipFill>
              <a:blip r:embed="rId14"/>
              <a:stretch>
                <a:fillRect/>
              </a:stretch>
            </p:blipFill>
            <p:spPr>
              <a:xfrm>
                <a:off x="8730916" y="1921085"/>
                <a:ext cx="944827" cy="272694"/>
              </a:xfrm>
              <a:prstGeom prst="rect">
                <a:avLst/>
              </a:prstGeom>
            </p:spPr>
          </p:pic>
          <p:sp>
            <p:nvSpPr>
              <p:cNvPr id="40" name="TextBox 39">
                <a:extLst>
                  <a:ext uri="{FF2B5EF4-FFF2-40B4-BE49-F238E27FC236}">
                    <a16:creationId xmlns:a16="http://schemas.microsoft.com/office/drawing/2014/main" id="{FEAF33F3-BA41-5B35-035B-9843C2151C27}"/>
                  </a:ext>
                </a:extLst>
              </p:cNvPr>
              <p:cNvSpPr txBox="1"/>
              <p:nvPr/>
            </p:nvSpPr>
            <p:spPr>
              <a:xfrm>
                <a:off x="10262039" y="1888595"/>
                <a:ext cx="1655706" cy="261610"/>
              </a:xfrm>
              <a:prstGeom prst="rect">
                <a:avLst/>
              </a:prstGeom>
              <a:noFill/>
            </p:spPr>
            <p:txBody>
              <a:bodyPr wrap="square" rtlCol="0">
                <a:spAutoFit/>
              </a:bodyPr>
              <a:lstStyle/>
              <a:p>
                <a:pPr algn="r"/>
                <a:r>
                  <a:rPr lang="en-US" sz="1100">
                    <a:solidFill>
                      <a:srgbClr val="1B1464"/>
                    </a:solidFill>
                    <a:latin typeface="Helvetica" panose="020B0604020202020204" pitchFamily="34" charset="0"/>
                    <a:cs typeface="Helvetica" panose="020B0604020202020204" pitchFamily="34" charset="0"/>
                  </a:rPr>
                  <a:t>July 26, 2023</a:t>
                </a:r>
              </a:p>
            </p:txBody>
          </p:sp>
        </p:grpSp>
        <p:pic>
          <p:nvPicPr>
            <p:cNvPr id="51" name="Picture 50">
              <a:extLst>
                <a:ext uri="{FF2B5EF4-FFF2-40B4-BE49-F238E27FC236}">
                  <a16:creationId xmlns:a16="http://schemas.microsoft.com/office/drawing/2014/main" id="{FF32DF8A-840D-852E-3F31-8FA79C364C21}"/>
                </a:ext>
              </a:extLst>
            </p:cNvPr>
            <p:cNvPicPr>
              <a:picLocks noChangeAspect="1"/>
            </p:cNvPicPr>
            <p:nvPr/>
          </p:nvPicPr>
          <p:blipFill>
            <a:blip r:embed="rId15"/>
            <a:stretch>
              <a:fillRect/>
            </a:stretch>
          </p:blipFill>
          <p:spPr>
            <a:xfrm>
              <a:off x="8727993" y="2186206"/>
              <a:ext cx="3264414" cy="1119545"/>
            </a:xfrm>
            <a:prstGeom prst="rect">
              <a:avLst/>
            </a:prstGeom>
          </p:spPr>
        </p:pic>
      </p:grpSp>
      <p:grpSp>
        <p:nvGrpSpPr>
          <p:cNvPr id="25" name="Group 24">
            <a:extLst>
              <a:ext uri="{FF2B5EF4-FFF2-40B4-BE49-F238E27FC236}">
                <a16:creationId xmlns:a16="http://schemas.microsoft.com/office/drawing/2014/main" id="{AF4C638F-1F32-7765-0023-2594D7E964B6}"/>
              </a:ext>
            </a:extLst>
          </p:cNvPr>
          <p:cNvGrpSpPr/>
          <p:nvPr/>
        </p:nvGrpSpPr>
        <p:grpSpPr>
          <a:xfrm>
            <a:off x="252912" y="2897307"/>
            <a:ext cx="4035236" cy="1246044"/>
            <a:chOff x="8477884" y="3550923"/>
            <a:chExt cx="3668396" cy="1187447"/>
          </a:xfrm>
        </p:grpSpPr>
        <p:grpSp>
          <p:nvGrpSpPr>
            <p:cNvPr id="36" name="Group 35">
              <a:extLst>
                <a:ext uri="{FF2B5EF4-FFF2-40B4-BE49-F238E27FC236}">
                  <a16:creationId xmlns:a16="http://schemas.microsoft.com/office/drawing/2014/main" id="{907D5BF2-432B-CA2D-4BD5-05893433B05D}"/>
                </a:ext>
              </a:extLst>
            </p:cNvPr>
            <p:cNvGrpSpPr/>
            <p:nvPr/>
          </p:nvGrpSpPr>
          <p:grpSpPr>
            <a:xfrm>
              <a:off x="8477884" y="3550923"/>
              <a:ext cx="3668396" cy="1187447"/>
              <a:chOff x="1595425" y="2090065"/>
              <a:chExt cx="4085528" cy="1198207"/>
            </a:xfrm>
          </p:grpSpPr>
          <p:sp>
            <p:nvSpPr>
              <p:cNvPr id="10" name="Rectangle: Rounded Corners 9">
                <a:extLst>
                  <a:ext uri="{FF2B5EF4-FFF2-40B4-BE49-F238E27FC236}">
                    <a16:creationId xmlns:a16="http://schemas.microsoft.com/office/drawing/2014/main" id="{1FBEA4DE-0105-D852-9A09-22632408F6F1}"/>
                  </a:ext>
                </a:extLst>
              </p:cNvPr>
              <p:cNvSpPr/>
              <p:nvPr/>
            </p:nvSpPr>
            <p:spPr>
              <a:xfrm>
                <a:off x="1595425" y="2090065"/>
                <a:ext cx="4085528" cy="1198207"/>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A439538E-7A52-F54E-CD73-E0EC4D3945F9}"/>
                  </a:ext>
                </a:extLst>
              </p:cNvPr>
              <p:cNvSpPr txBox="1"/>
              <p:nvPr/>
            </p:nvSpPr>
            <p:spPr>
              <a:xfrm>
                <a:off x="3682168" y="2135133"/>
                <a:ext cx="1911061" cy="25621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March 29, 2024</a:t>
                </a:r>
              </a:p>
            </p:txBody>
          </p:sp>
        </p:grpSp>
        <p:pic>
          <p:nvPicPr>
            <p:cNvPr id="15" name="Picture 14">
              <a:extLst>
                <a:ext uri="{FF2B5EF4-FFF2-40B4-BE49-F238E27FC236}">
                  <a16:creationId xmlns:a16="http://schemas.microsoft.com/office/drawing/2014/main" id="{23B33216-CE21-5BA5-A2E1-3C395CFCA42A}"/>
                </a:ext>
              </a:extLst>
            </p:cNvPr>
            <p:cNvPicPr>
              <a:picLocks noChangeAspect="1"/>
            </p:cNvPicPr>
            <p:nvPr/>
          </p:nvPicPr>
          <p:blipFill>
            <a:blip r:embed="rId16"/>
            <a:stretch>
              <a:fillRect/>
            </a:stretch>
          </p:blipFill>
          <p:spPr>
            <a:xfrm>
              <a:off x="8594473" y="3616581"/>
              <a:ext cx="1402773" cy="277091"/>
            </a:xfrm>
            <a:prstGeom prst="rect">
              <a:avLst/>
            </a:prstGeom>
          </p:spPr>
        </p:pic>
        <p:pic>
          <p:nvPicPr>
            <p:cNvPr id="2" name="Picture 1">
              <a:extLst>
                <a:ext uri="{FF2B5EF4-FFF2-40B4-BE49-F238E27FC236}">
                  <a16:creationId xmlns:a16="http://schemas.microsoft.com/office/drawing/2014/main" id="{E7B131A5-F925-F28C-547E-D805CED4E8FF}"/>
                </a:ext>
              </a:extLst>
            </p:cNvPr>
            <p:cNvPicPr>
              <a:picLocks noChangeAspect="1"/>
            </p:cNvPicPr>
            <p:nvPr/>
          </p:nvPicPr>
          <p:blipFill>
            <a:blip r:embed="rId17"/>
            <a:stretch>
              <a:fillRect/>
            </a:stretch>
          </p:blipFill>
          <p:spPr>
            <a:xfrm>
              <a:off x="8641242" y="3877013"/>
              <a:ext cx="3280682" cy="796888"/>
            </a:xfrm>
            <a:prstGeom prst="rect">
              <a:avLst/>
            </a:prstGeom>
          </p:spPr>
        </p:pic>
      </p:grpSp>
      <p:grpSp>
        <p:nvGrpSpPr>
          <p:cNvPr id="33" name="Group 32">
            <a:extLst>
              <a:ext uri="{FF2B5EF4-FFF2-40B4-BE49-F238E27FC236}">
                <a16:creationId xmlns:a16="http://schemas.microsoft.com/office/drawing/2014/main" id="{21CC712C-D6BE-F5F7-9EB0-D3F1B31F4E71}"/>
              </a:ext>
            </a:extLst>
          </p:cNvPr>
          <p:cNvGrpSpPr/>
          <p:nvPr/>
        </p:nvGrpSpPr>
        <p:grpSpPr>
          <a:xfrm>
            <a:off x="48956" y="1771725"/>
            <a:ext cx="5005390" cy="1059951"/>
            <a:chOff x="-1477303" y="3304074"/>
            <a:chExt cx="5487255" cy="1000784"/>
          </a:xfrm>
        </p:grpSpPr>
        <p:sp>
          <p:nvSpPr>
            <p:cNvPr id="18" name="Rectangle: Rounded Corners 17">
              <a:extLst>
                <a:ext uri="{FF2B5EF4-FFF2-40B4-BE49-F238E27FC236}">
                  <a16:creationId xmlns:a16="http://schemas.microsoft.com/office/drawing/2014/main" id="{CD3B12BF-7F7B-4698-7A97-24D445426E49}"/>
                </a:ext>
              </a:extLst>
            </p:cNvPr>
            <p:cNvSpPr/>
            <p:nvPr/>
          </p:nvSpPr>
          <p:spPr>
            <a:xfrm>
              <a:off x="-1477303" y="3304074"/>
              <a:ext cx="5487255" cy="100078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8D1D6C5-F3C9-023A-E3EF-9915D96623B4}"/>
                </a:ext>
              </a:extLst>
            </p:cNvPr>
            <p:cNvPicPr>
              <a:picLocks noChangeAspect="1"/>
            </p:cNvPicPr>
            <p:nvPr/>
          </p:nvPicPr>
          <p:blipFill rotWithShape="1">
            <a:blip r:embed="rId18" cstate="hqprint">
              <a:extLst>
                <a:ext uri="{28A0092B-C50C-407E-A947-70E740481C1C}">
                  <a14:useLocalDpi xmlns:a14="http://schemas.microsoft.com/office/drawing/2010/main"/>
                </a:ext>
              </a:extLst>
            </a:blip>
            <a:srcRect/>
            <a:stretch/>
          </p:blipFill>
          <p:spPr>
            <a:xfrm>
              <a:off x="-1387193" y="3637612"/>
              <a:ext cx="5209915" cy="584646"/>
            </a:xfrm>
            <a:prstGeom prst="rect">
              <a:avLst/>
            </a:prstGeom>
          </p:spPr>
        </p:pic>
        <p:pic>
          <p:nvPicPr>
            <p:cNvPr id="22" name="Picture 21">
              <a:extLst>
                <a:ext uri="{FF2B5EF4-FFF2-40B4-BE49-F238E27FC236}">
                  <a16:creationId xmlns:a16="http://schemas.microsoft.com/office/drawing/2014/main" id="{F2288A4E-E787-5E4F-3ABB-36A32D3465CF}"/>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1315507" y="3369246"/>
              <a:ext cx="1280229" cy="282648"/>
            </a:xfrm>
            <a:prstGeom prst="rect">
              <a:avLst/>
            </a:prstGeom>
          </p:spPr>
        </p:pic>
        <p:sp>
          <p:nvSpPr>
            <p:cNvPr id="23" name="TextBox 22">
              <a:extLst>
                <a:ext uri="{FF2B5EF4-FFF2-40B4-BE49-F238E27FC236}">
                  <a16:creationId xmlns:a16="http://schemas.microsoft.com/office/drawing/2014/main" id="{5E0C527F-102E-7647-3132-A9019B19459B}"/>
                </a:ext>
              </a:extLst>
            </p:cNvPr>
            <p:cNvSpPr txBox="1"/>
            <p:nvPr/>
          </p:nvSpPr>
          <p:spPr>
            <a:xfrm>
              <a:off x="2415410" y="3343905"/>
              <a:ext cx="1482859" cy="261610"/>
            </a:xfrm>
            <a:prstGeom prst="rect">
              <a:avLst/>
            </a:prstGeom>
            <a:noFill/>
          </p:spPr>
          <p:txBody>
            <a:bodyPr wrap="square" rtlCol="0">
              <a:spAutoFit/>
            </a:bodyPr>
            <a:lstStyle/>
            <a:p>
              <a:pPr algn="r"/>
              <a:r>
                <a:rPr lang="en-US" sz="1100">
                  <a:solidFill>
                    <a:srgbClr val="002060"/>
                  </a:solidFill>
                  <a:latin typeface="Helvetica" panose="020B0604020202020204" pitchFamily="34" charset="0"/>
                  <a:cs typeface="Helvetica" panose="020B0604020202020204" pitchFamily="34" charset="0"/>
                </a:rPr>
                <a:t>April 2, 2024</a:t>
              </a:r>
            </a:p>
          </p:txBody>
        </p:sp>
      </p:grpSp>
      <p:grpSp>
        <p:nvGrpSpPr>
          <p:cNvPr id="37" name="Group 36">
            <a:extLst>
              <a:ext uri="{FF2B5EF4-FFF2-40B4-BE49-F238E27FC236}">
                <a16:creationId xmlns:a16="http://schemas.microsoft.com/office/drawing/2014/main" id="{4493F94A-5A13-DEFB-4219-C9284937D12E}"/>
              </a:ext>
            </a:extLst>
          </p:cNvPr>
          <p:cNvGrpSpPr/>
          <p:nvPr/>
        </p:nvGrpSpPr>
        <p:grpSpPr>
          <a:xfrm>
            <a:off x="8449216" y="3514455"/>
            <a:ext cx="3620526" cy="1439670"/>
            <a:chOff x="8449216" y="3572823"/>
            <a:chExt cx="3620526" cy="1439670"/>
          </a:xfrm>
        </p:grpSpPr>
        <p:sp>
          <p:nvSpPr>
            <p:cNvPr id="35" name="Rectangle: Rounded Corners 34">
              <a:extLst>
                <a:ext uri="{FF2B5EF4-FFF2-40B4-BE49-F238E27FC236}">
                  <a16:creationId xmlns:a16="http://schemas.microsoft.com/office/drawing/2014/main" id="{6A1F64EC-C01F-C619-1645-793B41ED45F9}"/>
                </a:ext>
              </a:extLst>
            </p:cNvPr>
            <p:cNvSpPr/>
            <p:nvPr/>
          </p:nvSpPr>
          <p:spPr>
            <a:xfrm>
              <a:off x="8449216" y="3572823"/>
              <a:ext cx="3620526" cy="143967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F0D6BA83-2DC5-D94B-6AA2-941B99D38EDD}"/>
                </a:ext>
              </a:extLst>
            </p:cNvPr>
            <p:cNvPicPr>
              <a:picLocks noChangeAspect="1"/>
            </p:cNvPicPr>
            <p:nvPr/>
          </p:nvPicPr>
          <p:blipFill rotWithShape="1">
            <a:blip r:embed="rId20" cstate="hqprint">
              <a:extLst>
                <a:ext uri="{28A0092B-C50C-407E-A947-70E740481C1C}">
                  <a14:useLocalDpi xmlns:a14="http://schemas.microsoft.com/office/drawing/2010/main"/>
                </a:ext>
              </a:extLst>
            </a:blip>
            <a:srcRect r="3477" b="13449"/>
            <a:stretch/>
          </p:blipFill>
          <p:spPr>
            <a:xfrm>
              <a:off x="8534319" y="3896981"/>
              <a:ext cx="3450319" cy="997281"/>
            </a:xfrm>
            <a:prstGeom prst="rect">
              <a:avLst/>
            </a:prstGeom>
          </p:spPr>
        </p:pic>
        <p:pic>
          <p:nvPicPr>
            <p:cNvPr id="19" name="Picture 18">
              <a:extLst>
                <a:ext uri="{FF2B5EF4-FFF2-40B4-BE49-F238E27FC236}">
                  <a16:creationId xmlns:a16="http://schemas.microsoft.com/office/drawing/2014/main" id="{41B46F4D-BA0D-7199-B96D-9259BB3326B2}"/>
                </a:ext>
              </a:extLst>
            </p:cNvPr>
            <p:cNvPicPr>
              <a:picLocks noChangeAspect="1"/>
            </p:cNvPicPr>
            <p:nvPr/>
          </p:nvPicPr>
          <p:blipFill>
            <a:blip r:embed="rId21" cstate="hqprint">
              <a:extLst>
                <a:ext uri="{28A0092B-C50C-407E-A947-70E740481C1C}">
                  <a14:useLocalDpi xmlns:a14="http://schemas.microsoft.com/office/drawing/2010/main"/>
                </a:ext>
              </a:extLst>
            </a:blip>
            <a:stretch>
              <a:fillRect/>
            </a:stretch>
          </p:blipFill>
          <p:spPr>
            <a:xfrm>
              <a:off x="8701373" y="3686074"/>
              <a:ext cx="1280229" cy="282648"/>
            </a:xfrm>
            <a:prstGeom prst="rect">
              <a:avLst/>
            </a:prstGeom>
          </p:spPr>
        </p:pic>
        <p:sp>
          <p:nvSpPr>
            <p:cNvPr id="20" name="TextBox 19">
              <a:extLst>
                <a:ext uri="{FF2B5EF4-FFF2-40B4-BE49-F238E27FC236}">
                  <a16:creationId xmlns:a16="http://schemas.microsoft.com/office/drawing/2014/main" id="{1D78207A-1200-9A9E-29BC-508AC7E374F8}"/>
                </a:ext>
              </a:extLst>
            </p:cNvPr>
            <p:cNvSpPr txBox="1"/>
            <p:nvPr/>
          </p:nvSpPr>
          <p:spPr>
            <a:xfrm>
              <a:off x="10536111" y="3680912"/>
              <a:ext cx="1482859" cy="261610"/>
            </a:xfrm>
            <a:prstGeom prst="rect">
              <a:avLst/>
            </a:prstGeom>
            <a:noFill/>
          </p:spPr>
          <p:txBody>
            <a:bodyPr wrap="square" rtlCol="0">
              <a:spAutoFit/>
            </a:bodyPr>
            <a:lstStyle/>
            <a:p>
              <a:r>
                <a:rPr lang="en-US" sz="1100">
                  <a:solidFill>
                    <a:srgbClr val="002060"/>
                  </a:solidFill>
                  <a:latin typeface="Helvetica" panose="020B0604020202020204" pitchFamily="34" charset="0"/>
                  <a:cs typeface="Helvetica" panose="020B0604020202020204" pitchFamily="34" charset="0"/>
                </a:rPr>
                <a:t>December 15, 2023</a:t>
              </a:r>
            </a:p>
          </p:txBody>
        </p:sp>
      </p:grpSp>
      <p:pic>
        <p:nvPicPr>
          <p:cNvPr id="11" name="Picture 10">
            <a:extLst>
              <a:ext uri="{FF2B5EF4-FFF2-40B4-BE49-F238E27FC236}">
                <a16:creationId xmlns:a16="http://schemas.microsoft.com/office/drawing/2014/main" id="{DDF46D95-FEB3-E0F2-C951-B1C9260278B6}"/>
              </a:ext>
            </a:extLst>
          </p:cNvPr>
          <p:cNvPicPr>
            <a:picLocks noChangeAspect="1"/>
          </p:cNvPicPr>
          <p:nvPr/>
        </p:nvPicPr>
        <p:blipFill rotWithShape="1">
          <a:blip r:embed="rId22"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13" name="Slide Number Placeholder 5">
            <a:extLst>
              <a:ext uri="{FF2B5EF4-FFF2-40B4-BE49-F238E27FC236}">
                <a16:creationId xmlns:a16="http://schemas.microsoft.com/office/drawing/2014/main" id="{9DD17450-7D87-926B-FBA1-3E0B7366071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9" name="Rectangle 28">
            <a:extLst>
              <a:ext uri="{FF2B5EF4-FFF2-40B4-BE49-F238E27FC236}">
                <a16:creationId xmlns:a16="http://schemas.microsoft.com/office/drawing/2014/main" id="{9D7C39E1-A26C-E715-9317-29F77D5FB7C9}"/>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672525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FC5B6-AB0C-45EE-FFFB-19511226CB25}"/>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CDF7B538-2D33-5B61-BC84-E63B3D4C30A6}"/>
              </a:ext>
            </a:extLst>
          </p:cNvPr>
          <p:cNvSpPr/>
          <p:nvPr/>
        </p:nvSpPr>
        <p:spPr>
          <a:xfrm>
            <a:off x="-19878" y="-1"/>
            <a:ext cx="5587439" cy="686915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mn-cs"/>
              </a:rPr>
              <a:t>half</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 of all adults</a:t>
            </a:r>
          </a:p>
        </p:txBody>
      </p:sp>
      <p:pic>
        <p:nvPicPr>
          <p:cNvPr id="4" name="Picture 3">
            <a:extLst>
              <a:ext uri="{FF2B5EF4-FFF2-40B4-BE49-F238E27FC236}">
                <a16:creationId xmlns:a16="http://schemas.microsoft.com/office/drawing/2014/main" id="{C6CD1135-13B3-6B9D-8772-8DDB862F6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59190" y="0"/>
            <a:ext cx="1532810" cy="892552"/>
          </a:xfrm>
          <a:prstGeom prst="rect">
            <a:avLst/>
          </a:prstGeom>
        </p:spPr>
      </p:pic>
      <p:pic>
        <p:nvPicPr>
          <p:cNvPr id="59" name="Picture 58">
            <a:extLst>
              <a:ext uri="{FF2B5EF4-FFF2-40B4-BE49-F238E27FC236}">
                <a16:creationId xmlns:a16="http://schemas.microsoft.com/office/drawing/2014/main" id="{547004A6-9420-281B-632D-DEC2FA5ED7D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707999" y="990557"/>
            <a:ext cx="3110951" cy="1688803"/>
          </a:xfrm>
          <a:prstGeom prst="rect">
            <a:avLst/>
          </a:prstGeom>
        </p:spPr>
      </p:pic>
      <p:pic>
        <p:nvPicPr>
          <p:cNvPr id="2" name="Picture 1">
            <a:extLst>
              <a:ext uri="{FF2B5EF4-FFF2-40B4-BE49-F238E27FC236}">
                <a16:creationId xmlns:a16="http://schemas.microsoft.com/office/drawing/2014/main" id="{FFBB231B-2322-C8AD-2041-1A0D01462BE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938431" y="974397"/>
            <a:ext cx="3127111" cy="1704963"/>
          </a:xfrm>
          <a:prstGeom prst="rect">
            <a:avLst/>
          </a:prstGeom>
        </p:spPr>
      </p:pic>
      <p:pic>
        <p:nvPicPr>
          <p:cNvPr id="3" name="Picture 2">
            <a:extLst>
              <a:ext uri="{FF2B5EF4-FFF2-40B4-BE49-F238E27FC236}">
                <a16:creationId xmlns:a16="http://schemas.microsoft.com/office/drawing/2014/main" id="{4D2BE885-665D-3A30-5DA8-ECEB812B0BD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694019" y="2851607"/>
            <a:ext cx="3110951" cy="1663997"/>
          </a:xfrm>
          <a:prstGeom prst="rect">
            <a:avLst/>
          </a:prstGeom>
        </p:spPr>
      </p:pic>
      <p:pic>
        <p:nvPicPr>
          <p:cNvPr id="5" name="Picture 4">
            <a:extLst>
              <a:ext uri="{FF2B5EF4-FFF2-40B4-BE49-F238E27FC236}">
                <a16:creationId xmlns:a16="http://schemas.microsoft.com/office/drawing/2014/main" id="{6C927272-C54D-3AEE-89CD-86448D2884DB}"/>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938430" y="2823848"/>
            <a:ext cx="3127111" cy="1719513"/>
          </a:xfrm>
          <a:prstGeom prst="rect">
            <a:avLst/>
          </a:prstGeom>
        </p:spPr>
      </p:pic>
      <p:sp>
        <p:nvSpPr>
          <p:cNvPr id="6" name="TextBox 5">
            <a:extLst>
              <a:ext uri="{FF2B5EF4-FFF2-40B4-BE49-F238E27FC236}">
                <a16:creationId xmlns:a16="http://schemas.microsoft.com/office/drawing/2014/main" id="{0ACE0F90-EA96-F9BB-AD77-69BEFE35ED49}"/>
              </a:ext>
            </a:extLst>
          </p:cNvPr>
          <p:cNvSpPr txBox="1"/>
          <p:nvPr/>
        </p:nvSpPr>
        <p:spPr>
          <a:xfrm>
            <a:off x="251104" y="1818748"/>
            <a:ext cx="5125966" cy="2677656"/>
          </a:xfrm>
          <a:prstGeom prst="rect">
            <a:avLst/>
          </a:prstGeom>
          <a:noFill/>
        </p:spPr>
        <p:txBody>
          <a:bodyPr wrap="square">
            <a:spAutoFit/>
          </a:body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panose="020B0604020202020204" pitchFamily="34" charset="0"/>
                <a:ea typeface="+mn-ea"/>
                <a:cs typeface="+mn-cs"/>
              </a:rPr>
              <a:t>Marketers can protect the integrity of their digital campaign buys by </a:t>
            </a:r>
            <a:r>
              <a:rPr kumimoji="0" lang="en-US" sz="2800" b="1" i="0" u="none" strike="noStrike" kern="1200" cap="none" spc="0" normalizeH="0" baseline="0" noProof="0" dirty="0">
                <a:ln>
                  <a:noFill/>
                </a:ln>
                <a:solidFill>
                  <a:srgbClr val="00BFF2"/>
                </a:solidFill>
                <a:effectLst/>
                <a:uLnTx/>
                <a:uFillTx/>
                <a:latin typeface="Helvetica" panose="020B0604020202020204" pitchFamily="34" charset="0"/>
                <a:ea typeface="+mn-ea"/>
                <a:cs typeface="+mn-cs"/>
              </a:rPr>
              <a:t>taking </a:t>
            </a:r>
            <a:br>
              <a:rPr kumimoji="0" lang="en-US" sz="2800" b="1" i="0" u="none" strike="noStrike" kern="1200" cap="none" spc="0" normalizeH="0" baseline="0" noProof="0" dirty="0">
                <a:ln>
                  <a:noFill/>
                </a:ln>
                <a:solidFill>
                  <a:srgbClr val="00BFF2"/>
                </a:solidFill>
                <a:effectLst/>
                <a:uLnTx/>
                <a:uFillTx/>
                <a:latin typeface="Helvetica" panose="020B0604020202020204" pitchFamily="34" charset="0"/>
                <a:ea typeface="+mn-ea"/>
                <a:cs typeface="+mn-cs"/>
              </a:rPr>
            </a:br>
            <a:r>
              <a:rPr kumimoji="0" lang="en-US" sz="2800" b="1" i="0" u="none" strike="noStrike" kern="1200" cap="none" spc="0" normalizeH="0" baseline="0" noProof="0" dirty="0">
                <a:ln>
                  <a:noFill/>
                </a:ln>
                <a:solidFill>
                  <a:srgbClr val="00BFF2"/>
                </a:solidFill>
                <a:effectLst/>
                <a:uLnTx/>
                <a:uFillTx/>
                <a:latin typeface="Helvetica" panose="020B0604020202020204" pitchFamily="34" charset="0"/>
                <a:ea typeface="+mn-ea"/>
                <a:cs typeface="+mn-cs"/>
              </a:rPr>
              <a:t>an active role in demanding transparency</a:t>
            </a:r>
            <a:r>
              <a:rPr kumimoji="0" lang="en-US" sz="2800" b="1" i="0" u="none" strike="noStrike" kern="1200" cap="none" spc="0" normalizeH="0" baseline="0" noProof="0" dirty="0">
                <a:ln>
                  <a:noFill/>
                </a:ln>
                <a:solidFill>
                  <a:prstClr val="white"/>
                </a:solidFill>
                <a:effectLst/>
                <a:uLnTx/>
                <a:uFillTx/>
                <a:latin typeface="Helvetica" panose="020B0604020202020204" pitchFamily="34" charset="0"/>
                <a:ea typeface="+mn-ea"/>
                <a:cs typeface="+mn-cs"/>
              </a:rPr>
              <a:t> across all their media &amp; verification partners</a:t>
            </a:r>
          </a:p>
        </p:txBody>
      </p:sp>
      <p:sp>
        <p:nvSpPr>
          <p:cNvPr id="7" name="Rectangle: Beveled 6">
            <a:hlinkClick r:id="rId8"/>
            <a:extLst>
              <a:ext uri="{FF2B5EF4-FFF2-40B4-BE49-F238E27FC236}">
                <a16:creationId xmlns:a16="http://schemas.microsoft.com/office/drawing/2014/main" id="{C702551A-A621-D8AC-9F90-B0ACC61B3AA3}"/>
              </a:ext>
            </a:extLst>
          </p:cNvPr>
          <p:cNvSpPr/>
          <p:nvPr/>
        </p:nvSpPr>
        <p:spPr>
          <a:xfrm>
            <a:off x="6276010" y="5397219"/>
            <a:ext cx="5207540" cy="817123"/>
          </a:xfrm>
          <a:prstGeom prst="bevel">
            <a:avLst/>
          </a:prstGeom>
          <a:solidFill>
            <a:srgbClr val="2C82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Buying Premium Video:</a:t>
            </a:r>
            <a:b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 Definitive Checklist</a:t>
            </a:r>
            <a:endPar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ACD667A4-0AE0-4B14-55E4-E4336DACC862}"/>
              </a:ext>
            </a:extLst>
          </p:cNvPr>
          <p:cNvSpPr txBox="1"/>
          <p:nvPr/>
        </p:nvSpPr>
        <p:spPr>
          <a:xfrm>
            <a:off x="5567560" y="4894223"/>
            <a:ext cx="660292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Also, the FreeWheel Council for Premium Video and the VAB have partnered to advocate </a:t>
            </a:r>
            <a:b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for the value of premium standards. </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Click below to download and learn more!</a:t>
            </a:r>
          </a:p>
        </p:txBody>
      </p:sp>
      <p:pic>
        <p:nvPicPr>
          <p:cNvPr id="8" name="Picture 7">
            <a:extLst>
              <a:ext uri="{FF2B5EF4-FFF2-40B4-BE49-F238E27FC236}">
                <a16:creationId xmlns:a16="http://schemas.microsoft.com/office/drawing/2014/main" id="{3A484F88-4030-96F8-E101-43786D943281}"/>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9" name="Slide Number Placeholder 5">
            <a:extLst>
              <a:ext uri="{FF2B5EF4-FFF2-40B4-BE49-F238E27FC236}">
                <a16:creationId xmlns:a16="http://schemas.microsoft.com/office/drawing/2014/main" id="{C785EF6C-B1B8-FB0F-3134-A591B92966F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2AA3B7E5-72D0-F3CE-6D91-8F9E1951B52E}"/>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3285470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CBF2B-C695-8187-56E1-262249C6AFA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7A31EB1-D12F-C52B-ACDE-C73C33396D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59190" y="0"/>
            <a:ext cx="1532810" cy="892552"/>
          </a:xfrm>
          <a:prstGeom prst="rect">
            <a:avLst/>
          </a:prstGeom>
        </p:spPr>
      </p:pic>
      <p:sp>
        <p:nvSpPr>
          <p:cNvPr id="2" name="Rectangle 1">
            <a:extLst>
              <a:ext uri="{FF2B5EF4-FFF2-40B4-BE49-F238E27FC236}">
                <a16:creationId xmlns:a16="http://schemas.microsoft.com/office/drawing/2014/main" id="{2974C25C-309F-05F1-7C02-CEA8D664C026}"/>
              </a:ext>
            </a:extLst>
          </p:cNvPr>
          <p:cNvSpPr/>
          <p:nvPr/>
        </p:nvSpPr>
        <p:spPr>
          <a:xfrm>
            <a:off x="-19878" y="-1"/>
            <a:ext cx="5587439" cy="686915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mn-cs"/>
              </a:rPr>
              <a:t>half</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 of all adults</a:t>
            </a:r>
          </a:p>
        </p:txBody>
      </p:sp>
      <p:sp>
        <p:nvSpPr>
          <p:cNvPr id="6" name="Rectangle 5">
            <a:extLst>
              <a:ext uri="{FF2B5EF4-FFF2-40B4-BE49-F238E27FC236}">
                <a16:creationId xmlns:a16="http://schemas.microsoft.com/office/drawing/2014/main" id="{3C7F0208-680D-E6E6-CF4D-D264824CC84D}"/>
              </a:ext>
            </a:extLst>
          </p:cNvPr>
          <p:cNvSpPr/>
          <p:nvPr/>
        </p:nvSpPr>
        <p:spPr>
          <a:xfrm>
            <a:off x="5747802" y="1247373"/>
            <a:ext cx="5935117" cy="4832092"/>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b="0" i="0" u="none" strike="noStrike" kern="1200" cap="none" spc="0" normalizeH="0" baseline="0" noProof="0" dirty="0">
                <a:ln>
                  <a:noFill/>
                </a:ln>
                <a:solidFill>
                  <a:srgbClr val="1B1464"/>
                </a:solidFill>
                <a:effectLst/>
                <a:uLnTx/>
                <a:uFillTx/>
                <a:latin typeface="Helvetica" panose="020B0604020202020204" pitchFamily="2" charset="0"/>
                <a:ea typeface="+mn-ea"/>
                <a:cs typeface="+mn-cs"/>
              </a:rPr>
              <a:t>Media buy incentives from digital partners may sometimes favor the platform's goals over the advertiser’s objectives which can affect campaign choices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lang="en-US" sz="2800" dirty="0">
              <a:solidFill>
                <a:srgbClr val="1B1464"/>
              </a:solidFill>
              <a:latin typeface="Helvetica" panose="020B0604020202020204" pitchFamily="2"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b="0" i="0" u="none" strike="noStrike" kern="1200" cap="none" spc="0" normalizeH="0" baseline="0" noProof="0" dirty="0">
                <a:ln>
                  <a:noFill/>
                </a:ln>
                <a:solidFill>
                  <a:srgbClr val="1B1464"/>
                </a:solidFill>
                <a:effectLst/>
                <a:uLnTx/>
                <a:uFillTx/>
                <a:latin typeface="Helvetica" panose="020B0604020202020204" pitchFamily="2" charset="0"/>
                <a:ea typeface="+mn-ea"/>
                <a:cs typeface="+mn-cs"/>
              </a:rPr>
              <a:t>Lack of </a:t>
            </a:r>
            <a:r>
              <a:rPr lang="en-US" dirty="0">
                <a:solidFill>
                  <a:srgbClr val="1B1464"/>
                </a:solidFill>
                <a:latin typeface="Helvetica" panose="020B0604020202020204" pitchFamily="2" charset="0"/>
              </a:rPr>
              <a:t>campaign transparency with digital partners </a:t>
            </a:r>
            <a:r>
              <a:rPr kumimoji="0" lang="en-US" b="0" i="0" u="none" strike="noStrike" kern="1200" cap="none" spc="0" normalizeH="0" baseline="0" noProof="0" dirty="0">
                <a:ln>
                  <a:noFill/>
                </a:ln>
                <a:solidFill>
                  <a:srgbClr val="1B1464"/>
                </a:solidFill>
                <a:effectLst/>
                <a:uLnTx/>
                <a:uFillTx/>
                <a:latin typeface="Helvetica" panose="020B0604020202020204" pitchFamily="2" charset="0"/>
                <a:ea typeface="+mn-ea"/>
                <a:cs typeface="+mn-cs"/>
              </a:rPr>
              <a:t>can lead to ads appearing in poor environments and placements that were unknown to marketers which can impact brand safety</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lang="en-US" sz="2800" dirty="0">
              <a:solidFill>
                <a:srgbClr val="1B1464"/>
              </a:solidFill>
              <a:latin typeface="Helvetica" panose="020B0604020202020204" pitchFamily="2"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dirty="0">
                <a:solidFill>
                  <a:srgbClr val="1B1464"/>
                </a:solidFill>
                <a:latin typeface="Helvetica" panose="020B0604020202020204" pitchFamily="2" charset="0"/>
              </a:rPr>
              <a:t>Even if they receive incentives like discounts, free media or rebates for their ad investments, marketers</a:t>
            </a:r>
            <a:r>
              <a:rPr kumimoji="0" lang="en-US" b="0" i="0" u="none" strike="noStrike" kern="1200" cap="none" spc="0" normalizeH="0" baseline="0" noProof="0" dirty="0">
                <a:ln>
                  <a:noFill/>
                </a:ln>
                <a:solidFill>
                  <a:srgbClr val="1B1464"/>
                </a:solidFill>
                <a:effectLst/>
                <a:uLnTx/>
                <a:uFillTx/>
                <a:latin typeface="Helvetica" panose="020B0604020202020204" pitchFamily="2" charset="0"/>
                <a:ea typeface="+mn-ea"/>
                <a:cs typeface="+mn-cs"/>
              </a:rPr>
              <a:t> should seek full transparency from their media partners to protect against brand safety risks and</a:t>
            </a:r>
            <a:r>
              <a:rPr lang="en-US" dirty="0">
                <a:solidFill>
                  <a:srgbClr val="1B1464"/>
                </a:solidFill>
                <a:latin typeface="Helvetica" panose="020B0604020202020204" pitchFamily="2" charset="0"/>
              </a:rPr>
              <a:t> ensure the campaign is</a:t>
            </a:r>
            <a:r>
              <a:rPr kumimoji="0" lang="en-US" b="0" i="0" u="none" strike="noStrike" kern="1200" cap="none" spc="0" normalizeH="0" baseline="0" noProof="0" dirty="0">
                <a:ln>
                  <a:noFill/>
                </a:ln>
                <a:solidFill>
                  <a:srgbClr val="1B1464"/>
                </a:solidFill>
                <a:effectLst/>
                <a:uLnTx/>
                <a:uFillTx/>
                <a:latin typeface="Helvetica" panose="020B0604020202020204" pitchFamily="2" charset="0"/>
                <a:ea typeface="+mn-ea"/>
                <a:cs typeface="+mn-cs"/>
              </a:rPr>
              <a:t> supporting their overall business objectives</a:t>
            </a:r>
          </a:p>
        </p:txBody>
      </p:sp>
      <p:sp>
        <p:nvSpPr>
          <p:cNvPr id="8" name="Rectangle 7">
            <a:extLst>
              <a:ext uri="{FF2B5EF4-FFF2-40B4-BE49-F238E27FC236}">
                <a16:creationId xmlns:a16="http://schemas.microsoft.com/office/drawing/2014/main" id="{698D71DD-F34C-08BF-7AFC-761188D7FEE9}"/>
              </a:ext>
            </a:extLst>
          </p:cNvPr>
          <p:cNvSpPr/>
          <p:nvPr/>
        </p:nvSpPr>
        <p:spPr>
          <a:xfrm>
            <a:off x="251103" y="2204517"/>
            <a:ext cx="504547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Key Marketer Takeaways</a:t>
            </a:r>
          </a:p>
        </p:txBody>
      </p:sp>
      <p:pic>
        <p:nvPicPr>
          <p:cNvPr id="3" name="Picture 2">
            <a:extLst>
              <a:ext uri="{FF2B5EF4-FFF2-40B4-BE49-F238E27FC236}">
                <a16:creationId xmlns:a16="http://schemas.microsoft.com/office/drawing/2014/main" id="{1748DD82-A808-9F0D-B8AC-271D23CBC7C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5" name="Slide Number Placeholder 5">
            <a:extLst>
              <a:ext uri="{FF2B5EF4-FFF2-40B4-BE49-F238E27FC236}">
                <a16:creationId xmlns:a16="http://schemas.microsoft.com/office/drawing/2014/main" id="{EA7D6BBC-C911-CD3F-2532-7107896CEA9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F2AFD9A6-5C67-4F95-F907-CAAF3E027033}"/>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401493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3A14606-5543-8036-DC4B-8E89EEC9E5C7}"/>
              </a:ext>
            </a:extLst>
          </p:cNvPr>
          <p:cNvSpPr/>
          <p:nvPr/>
        </p:nvSpPr>
        <p:spPr>
          <a:xfrm>
            <a:off x="4273908" y="1697732"/>
            <a:ext cx="7918092" cy="4575745"/>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4C7C6D4-381C-3EA8-20FC-48E44D7B17F3}"/>
              </a:ext>
            </a:extLst>
          </p:cNvPr>
          <p:cNvSpPr/>
          <p:nvPr/>
        </p:nvSpPr>
        <p:spPr>
          <a:xfrm>
            <a:off x="-1" y="1697732"/>
            <a:ext cx="4273909" cy="45757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B346D4E7-252E-5916-BA3F-0BB1D622EABF}"/>
              </a:ext>
            </a:extLst>
          </p:cNvPr>
          <p:cNvSpPr/>
          <p:nvPr/>
        </p:nvSpPr>
        <p:spPr>
          <a:xfrm>
            <a:off x="171450" y="283254"/>
            <a:ext cx="12020550" cy="892809"/>
          </a:xfrm>
          <a:prstGeom prst="rect">
            <a:avLst/>
          </a:prstGeom>
        </p:spPr>
        <p:txBody>
          <a:bodyPr wrap="square">
            <a:spAutoFit/>
          </a:bodyPr>
          <a:lstStyle/>
          <a:p>
            <a:pPr defTabSz="914494">
              <a:defRPr/>
            </a:pPr>
            <a:r>
              <a:rPr lang="en-US" sz="2601" b="1" dirty="0">
                <a:solidFill>
                  <a:srgbClr val="1B1464"/>
                </a:solidFill>
                <a:latin typeface="Helvetica" pitchFamily="2" charset="0"/>
              </a:rPr>
              <a:t>Download these </a:t>
            </a:r>
            <a:r>
              <a:rPr lang="en-US" sz="2601" b="1" dirty="0">
                <a:solidFill>
                  <a:srgbClr val="ED3C8D"/>
                </a:solidFill>
                <a:latin typeface="Helvetica" pitchFamily="2" charset="0"/>
              </a:rPr>
              <a:t>other VAB resources</a:t>
            </a:r>
            <a:r>
              <a:rPr lang="en-US" sz="2601" b="1" dirty="0">
                <a:solidFill>
                  <a:srgbClr val="1B1464"/>
                </a:solidFill>
                <a:latin typeface="Helvetica" pitchFamily="2" charset="0"/>
              </a:rPr>
              <a:t> from our ‘Exposed’ marketer’s guide to understand marketers’ views on transparency and brand safety in media</a:t>
            </a:r>
            <a:endParaRPr lang="en-US" sz="2601" b="1" dirty="0">
              <a:solidFill>
                <a:srgbClr val="ED3C8D"/>
              </a:solidFill>
              <a:latin typeface="Helvetica" pitchFamily="2" charset="0"/>
            </a:endParaRPr>
          </a:p>
        </p:txBody>
      </p:sp>
      <p:pic>
        <p:nvPicPr>
          <p:cNvPr id="12" name="Picture 11">
            <a:extLst>
              <a:ext uri="{FF2B5EF4-FFF2-40B4-BE49-F238E27FC236}">
                <a16:creationId xmlns:a16="http://schemas.microsoft.com/office/drawing/2014/main" id="{347BE892-4C08-0DED-6CD3-F4FA7ECEFAE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13" name="Slide Number Placeholder 5">
            <a:extLst>
              <a:ext uri="{FF2B5EF4-FFF2-40B4-BE49-F238E27FC236}">
                <a16:creationId xmlns:a16="http://schemas.microsoft.com/office/drawing/2014/main" id="{634FB562-31CB-EF8C-0893-FF7D496E10B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1365D73-B0D4-7C25-67B2-72D10C2A5983}"/>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2" name="Picture 1">
            <a:hlinkClick r:id="rId4"/>
            <a:extLst>
              <a:ext uri="{FF2B5EF4-FFF2-40B4-BE49-F238E27FC236}">
                <a16:creationId xmlns:a16="http://schemas.microsoft.com/office/drawing/2014/main" id="{55601737-7D1D-9006-7621-4AC61D99D2A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65233" y="3214284"/>
            <a:ext cx="3943441" cy="2218187"/>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20" name="Rectangle: Rounded Corners 19">
            <a:hlinkClick r:id="rId4"/>
            <a:extLst>
              <a:ext uri="{FF2B5EF4-FFF2-40B4-BE49-F238E27FC236}">
                <a16:creationId xmlns:a16="http://schemas.microsoft.com/office/drawing/2014/main" id="{D7540C7A-FCFD-E453-4383-D9EE4B3E60BD}"/>
              </a:ext>
            </a:extLst>
          </p:cNvPr>
          <p:cNvSpPr/>
          <p:nvPr/>
        </p:nvSpPr>
        <p:spPr>
          <a:xfrm>
            <a:off x="993953" y="5271102"/>
            <a:ext cx="2286000" cy="289603"/>
          </a:xfrm>
          <a:prstGeom prst="roundRect">
            <a:avLst/>
          </a:prstGeom>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Click to Download</a:t>
            </a:r>
          </a:p>
        </p:txBody>
      </p:sp>
      <p:pic>
        <p:nvPicPr>
          <p:cNvPr id="3" name="Picture 2">
            <a:hlinkClick r:id="rId7"/>
            <a:extLst>
              <a:ext uri="{FF2B5EF4-FFF2-40B4-BE49-F238E27FC236}">
                <a16:creationId xmlns:a16="http://schemas.microsoft.com/office/drawing/2014/main" id="{D772BC90-6CF0-B010-8851-4BCEEA54EFDB}"/>
              </a:ext>
            </a:extLst>
          </p:cNvPr>
          <p:cNvPicPr>
            <a:picLocks noChangeAspect="1"/>
          </p:cNvPicPr>
          <p:nvPr/>
        </p:nvPicPr>
        <p:blipFill>
          <a:blip r:embed="rId8"/>
          <a:stretch>
            <a:fillRect/>
          </a:stretch>
        </p:blipFill>
        <p:spPr>
          <a:xfrm>
            <a:off x="8452140" y="4292601"/>
            <a:ext cx="2350476" cy="1322143"/>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4" name="TextBox 3">
            <a:hlinkClick r:id="rId7"/>
            <a:extLst>
              <a:ext uri="{FF2B5EF4-FFF2-40B4-BE49-F238E27FC236}">
                <a16:creationId xmlns:a16="http://schemas.microsoft.com/office/drawing/2014/main" id="{49BA5B7D-81E9-7A35-87D8-B4C69373AA41}"/>
              </a:ext>
            </a:extLst>
          </p:cNvPr>
          <p:cNvSpPr txBox="1"/>
          <p:nvPr/>
        </p:nvSpPr>
        <p:spPr>
          <a:xfrm>
            <a:off x="8183891" y="5666337"/>
            <a:ext cx="28869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Does ad fraud pose any risks beyond affecting my campaign metrics?</a:t>
            </a:r>
            <a:endPar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endParaRPr>
          </a:p>
        </p:txBody>
      </p:sp>
      <p:pic>
        <p:nvPicPr>
          <p:cNvPr id="5" name="Picture 4">
            <a:hlinkClick r:id="rId9"/>
            <a:extLst>
              <a:ext uri="{FF2B5EF4-FFF2-40B4-BE49-F238E27FC236}">
                <a16:creationId xmlns:a16="http://schemas.microsoft.com/office/drawing/2014/main" id="{6B534C94-41C0-95FB-3134-74DD13219B77}"/>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614229" y="4292600"/>
            <a:ext cx="2350477" cy="1322144"/>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8" name="TextBox 7">
            <a:hlinkClick r:id="rId9"/>
            <a:extLst>
              <a:ext uri="{FF2B5EF4-FFF2-40B4-BE49-F238E27FC236}">
                <a16:creationId xmlns:a16="http://schemas.microsoft.com/office/drawing/2014/main" id="{94F6B83C-FAE5-7A81-56E6-0951FAD87C9E}"/>
              </a:ext>
            </a:extLst>
          </p:cNvPr>
          <p:cNvSpPr txBox="1"/>
          <p:nvPr/>
        </p:nvSpPr>
        <p:spPr>
          <a:xfrm>
            <a:off x="5395043" y="5666337"/>
            <a:ext cx="27888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What are the misconceptions about ad fraud across media platforms?</a:t>
            </a:r>
            <a:endPar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endParaRPr>
          </a:p>
        </p:txBody>
      </p:sp>
      <p:pic>
        <p:nvPicPr>
          <p:cNvPr id="7" name="Picture 6">
            <a:hlinkClick r:id="rId11"/>
            <a:extLst>
              <a:ext uri="{FF2B5EF4-FFF2-40B4-BE49-F238E27FC236}">
                <a16:creationId xmlns:a16="http://schemas.microsoft.com/office/drawing/2014/main" id="{699EC078-A68A-E1F8-0854-7BB0D4AE825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4481806" y="2208761"/>
            <a:ext cx="2350476" cy="1322143"/>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9" name="TextBox 8">
            <a:hlinkClick r:id="rId11"/>
            <a:extLst>
              <a:ext uri="{FF2B5EF4-FFF2-40B4-BE49-F238E27FC236}">
                <a16:creationId xmlns:a16="http://schemas.microsoft.com/office/drawing/2014/main" id="{036A3877-B19D-6323-CD84-4F1CD57DDA18}"/>
              </a:ext>
            </a:extLst>
          </p:cNvPr>
          <p:cNvSpPr txBox="1"/>
          <p:nvPr/>
        </p:nvSpPr>
        <p:spPr>
          <a:xfrm>
            <a:off x="4317285" y="3597963"/>
            <a:ext cx="26795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Who is responsible for monitoring ad fraud within my campaign?</a:t>
            </a:r>
            <a:endPar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endParaRPr>
          </a:p>
        </p:txBody>
      </p:sp>
      <p:pic>
        <p:nvPicPr>
          <p:cNvPr id="6" name="Picture 5">
            <a:hlinkClick r:id="rId13"/>
            <a:extLst>
              <a:ext uri="{FF2B5EF4-FFF2-40B4-BE49-F238E27FC236}">
                <a16:creationId xmlns:a16="http://schemas.microsoft.com/office/drawing/2014/main" id="{BEEE8C81-54B4-4429-F989-060A1DD8C372}"/>
              </a:ext>
            </a:extLst>
          </p:cNvPr>
          <p:cNvPicPr>
            <a:picLocks noChangeAspect="1"/>
          </p:cNvPicPr>
          <p:nvPr/>
        </p:nvPicPr>
        <p:blipFill>
          <a:blip r:embed="rId14"/>
          <a:stretch>
            <a:fillRect/>
          </a:stretch>
        </p:blipFill>
        <p:spPr>
          <a:xfrm>
            <a:off x="9551975" y="2208761"/>
            <a:ext cx="2306322" cy="1297305"/>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10" name="TextBox 9">
            <a:hlinkClick r:id="rId13"/>
            <a:extLst>
              <a:ext uri="{FF2B5EF4-FFF2-40B4-BE49-F238E27FC236}">
                <a16:creationId xmlns:a16="http://schemas.microsoft.com/office/drawing/2014/main" id="{B77FFEB7-02A4-0F49-518B-A988E9F75CCD}"/>
              </a:ext>
            </a:extLst>
          </p:cNvPr>
          <p:cNvSpPr txBox="1"/>
          <p:nvPr/>
        </p:nvSpPr>
        <p:spPr>
          <a:xfrm>
            <a:off x="9261649" y="3597963"/>
            <a:ext cx="28869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Will prioritizing cost over quality impact my ad campaign outcomes?</a:t>
            </a:r>
            <a:endPar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endParaRPr>
          </a:p>
        </p:txBody>
      </p:sp>
      <p:pic>
        <p:nvPicPr>
          <p:cNvPr id="11" name="Picture 10">
            <a:hlinkClick r:id="rId15"/>
            <a:extLst>
              <a:ext uri="{FF2B5EF4-FFF2-40B4-BE49-F238E27FC236}">
                <a16:creationId xmlns:a16="http://schemas.microsoft.com/office/drawing/2014/main" id="{9FE8AB33-1670-9716-7360-00F402A715DA}"/>
              </a:ext>
            </a:extLst>
          </p:cNvPr>
          <p:cNvPicPr>
            <a:picLocks noChangeAspect="1"/>
          </p:cNvPicPr>
          <p:nvPr/>
        </p:nvPicPr>
        <p:blipFill>
          <a:blip r:embed="rId16"/>
          <a:stretch>
            <a:fillRect/>
          </a:stretch>
        </p:blipFill>
        <p:spPr>
          <a:xfrm>
            <a:off x="6996804" y="2208761"/>
            <a:ext cx="2350476" cy="1338629"/>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16" name="TextBox 15">
            <a:hlinkClick r:id="rId15"/>
            <a:extLst>
              <a:ext uri="{FF2B5EF4-FFF2-40B4-BE49-F238E27FC236}">
                <a16:creationId xmlns:a16="http://schemas.microsoft.com/office/drawing/2014/main" id="{93CDB711-A144-64A4-EADB-BDD1021F4BAA}"/>
              </a:ext>
            </a:extLst>
          </p:cNvPr>
          <p:cNvSpPr txBox="1"/>
          <p:nvPr/>
        </p:nvSpPr>
        <p:spPr>
          <a:xfrm>
            <a:off x="6903565" y="3597963"/>
            <a:ext cx="25369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ED3C8D"/>
                </a:solidFill>
                <a:latin typeface="Helvetica" panose="020B0403020202020204" pitchFamily="34" charset="0"/>
              </a:rPr>
              <a:t>How can I effectively address </a:t>
            </a:r>
            <a:br>
              <a:rPr lang="en-US" sz="1200" b="1" dirty="0">
                <a:solidFill>
                  <a:srgbClr val="ED3C8D"/>
                </a:solidFill>
                <a:latin typeface="Helvetica" panose="020B0403020202020204" pitchFamily="34" charset="0"/>
              </a:rPr>
            </a:br>
            <a:r>
              <a:rPr lang="en-US" sz="1200" b="1" dirty="0">
                <a:solidFill>
                  <a:srgbClr val="ED3C8D"/>
                </a:solidFill>
                <a:latin typeface="Helvetica" panose="020B0403020202020204" pitchFamily="34" charset="0"/>
              </a:rPr>
              <a:t>ad fraud within my campaign?</a:t>
            </a:r>
            <a:endPar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endParaRPr>
          </a:p>
        </p:txBody>
      </p:sp>
      <p:sp>
        <p:nvSpPr>
          <p:cNvPr id="21" name="TextBox 20">
            <a:extLst>
              <a:ext uri="{FF2B5EF4-FFF2-40B4-BE49-F238E27FC236}">
                <a16:creationId xmlns:a16="http://schemas.microsoft.com/office/drawing/2014/main" id="{896B0367-1EE5-EF2C-8DBB-F191C09CBB48}"/>
              </a:ext>
            </a:extLst>
          </p:cNvPr>
          <p:cNvSpPr txBox="1"/>
          <p:nvPr/>
        </p:nvSpPr>
        <p:spPr>
          <a:xfrm>
            <a:off x="4439142" y="1724717"/>
            <a:ext cx="7419154" cy="369332"/>
          </a:xfrm>
          <a:prstGeom prst="rect">
            <a:avLst/>
          </a:prstGeom>
          <a:noFill/>
        </p:spPr>
        <p:txBody>
          <a:bodyPr wrap="square" rtlCol="0">
            <a:spAutoFit/>
          </a:bodyPr>
          <a:lstStyle/>
          <a:p>
            <a:pPr algn="ctr"/>
            <a:r>
              <a:rPr lang="en-US" b="1" u="sng" dirty="0"/>
              <a:t>Other ‘Exposed’ Marketer FAQs</a:t>
            </a:r>
          </a:p>
        </p:txBody>
      </p:sp>
      <p:sp>
        <p:nvSpPr>
          <p:cNvPr id="15" name="TextBox 14">
            <a:extLst>
              <a:ext uri="{FF2B5EF4-FFF2-40B4-BE49-F238E27FC236}">
                <a16:creationId xmlns:a16="http://schemas.microsoft.com/office/drawing/2014/main" id="{E50CF023-1172-490F-3AB2-27710FCF18AD}"/>
              </a:ext>
            </a:extLst>
          </p:cNvPr>
          <p:cNvSpPr txBox="1"/>
          <p:nvPr/>
        </p:nvSpPr>
        <p:spPr>
          <a:xfrm>
            <a:off x="333704" y="2204979"/>
            <a:ext cx="3606502" cy="830997"/>
          </a:xfrm>
          <a:prstGeom prst="rect">
            <a:avLst/>
          </a:prstGeom>
          <a:solidFill>
            <a:schemeClr val="bg1"/>
          </a:solidFill>
          <a:ln>
            <a:solidFill>
              <a:srgbClr val="1B1464"/>
            </a:solidFill>
          </a:ln>
        </p:spPr>
        <p:txBody>
          <a:bodyPr wrap="square" rtlCol="0">
            <a:spAutoFit/>
          </a:bodyPr>
          <a:lstStyle/>
          <a:p>
            <a:pPr algn="ctr"/>
            <a:r>
              <a:rPr lang="en-US" sz="1200" dirty="0">
                <a:latin typeface="Helvetica" panose="020B0403020202020204" pitchFamily="34" charset="0"/>
              </a:rPr>
              <a:t>Full 51-page custom survey of marketers and agency professionals on the </a:t>
            </a:r>
            <a:r>
              <a:rPr lang="en-US" sz="1200" b="1" dirty="0">
                <a:latin typeface="Helvetica" panose="020B0403020202020204" pitchFamily="34" charset="0"/>
              </a:rPr>
              <a:t>common misconceptions </a:t>
            </a:r>
            <a:r>
              <a:rPr lang="en-US" sz="1200" dirty="0">
                <a:latin typeface="Helvetica" panose="020B0403020202020204" pitchFamily="34" charset="0"/>
              </a:rPr>
              <a:t>and </a:t>
            </a:r>
            <a:r>
              <a:rPr lang="en-US" sz="1200" b="1" dirty="0">
                <a:latin typeface="Helvetica" panose="020B0403020202020204" pitchFamily="34" charset="0"/>
              </a:rPr>
              <a:t>misunderstandings</a:t>
            </a:r>
            <a:r>
              <a:rPr lang="en-US" sz="1200" dirty="0">
                <a:latin typeface="Helvetica" panose="020B0403020202020204" pitchFamily="34" charset="0"/>
              </a:rPr>
              <a:t> around </a:t>
            </a:r>
            <a:r>
              <a:rPr lang="en-US" sz="1200" b="1" dirty="0">
                <a:latin typeface="Helvetica" panose="020B0403020202020204" pitchFamily="34" charset="0"/>
              </a:rPr>
              <a:t>transparency</a:t>
            </a:r>
            <a:r>
              <a:rPr lang="en-US" sz="1200" dirty="0">
                <a:latin typeface="Helvetica" panose="020B0403020202020204" pitchFamily="34" charset="0"/>
              </a:rPr>
              <a:t>, </a:t>
            </a:r>
            <a:r>
              <a:rPr lang="en-US" sz="1200" b="1" dirty="0">
                <a:latin typeface="Helvetica" panose="020B0403020202020204" pitchFamily="34" charset="0"/>
              </a:rPr>
              <a:t>ad fraud </a:t>
            </a:r>
            <a:r>
              <a:rPr lang="en-US" sz="1200" dirty="0">
                <a:latin typeface="Helvetica" panose="020B0403020202020204" pitchFamily="34" charset="0"/>
              </a:rPr>
              <a:t>and </a:t>
            </a:r>
            <a:r>
              <a:rPr lang="en-US" sz="1200" b="1" dirty="0">
                <a:latin typeface="Helvetica" panose="020B0403020202020204" pitchFamily="34" charset="0"/>
              </a:rPr>
              <a:t>brand safety </a:t>
            </a:r>
          </a:p>
        </p:txBody>
      </p:sp>
    </p:spTree>
    <p:extLst>
      <p:ext uri="{BB962C8B-B14F-4D97-AF65-F5344CB8AC3E}">
        <p14:creationId xmlns:p14="http://schemas.microsoft.com/office/powerpoint/2010/main" val="1447171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D6428-DB2F-2721-829C-5F703778B7A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908E5B1-302E-4836-187D-4044EDA17DA5}"/>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D81AD407-8C50-FCB3-0868-4B42FC26C841}"/>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B40E59AC-15A6-582E-897C-079DABD3DD6B}"/>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D5644A0A-11BC-768C-E091-89E31F029F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5CD3448E-FCC5-D1E6-5191-EEE546112307}"/>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4" name="Picture 3">
            <a:extLst>
              <a:ext uri="{FF2B5EF4-FFF2-40B4-BE49-F238E27FC236}">
                <a16:creationId xmlns:a16="http://schemas.microsoft.com/office/drawing/2014/main" id="{B7D96CBC-030A-6DD7-EA31-51CA795748C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5" name="Slide Number Placeholder 5">
            <a:extLst>
              <a:ext uri="{FF2B5EF4-FFF2-40B4-BE49-F238E27FC236}">
                <a16:creationId xmlns:a16="http://schemas.microsoft.com/office/drawing/2014/main" id="{42C9B4AB-878B-DEA8-FA9C-A10A562B252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A0180013-9745-9A0A-F8A3-8BE316247B5C}"/>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478597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in a room&#10;&#10;Description automatically generated">
            <a:extLst>
              <a:ext uri="{FF2B5EF4-FFF2-40B4-BE49-F238E27FC236}">
                <a16:creationId xmlns:a16="http://schemas.microsoft.com/office/drawing/2014/main" id="{A379EA7E-B1A5-D54E-66C6-63B6D58E5C3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685013"/>
            <a:ext cx="3528050" cy="5172987"/>
          </a:xfrm>
          <a:prstGeom prst="rect">
            <a:avLst/>
          </a:prstGeom>
        </p:spPr>
      </p:pic>
      <p:sp>
        <p:nvSpPr>
          <p:cNvPr id="13" name="Rectangle 12">
            <a:extLst>
              <a:ext uri="{FF2B5EF4-FFF2-40B4-BE49-F238E27FC236}">
                <a16:creationId xmlns:a16="http://schemas.microsoft.com/office/drawing/2014/main" id="{938B22A0-7229-4D29-4C56-32E3F4D5C792}"/>
              </a:ext>
            </a:extLst>
          </p:cNvPr>
          <p:cNvSpPr/>
          <p:nvPr/>
        </p:nvSpPr>
        <p:spPr>
          <a:xfrm>
            <a:off x="183330" y="34631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To learn what marketers think about advertising transparency, ad fraud and brand safety we conducted independent research</a:t>
            </a:r>
          </a:p>
        </p:txBody>
      </p:sp>
      <p:sp>
        <p:nvSpPr>
          <p:cNvPr id="11" name="Rectangle 10">
            <a:extLst>
              <a:ext uri="{FF2B5EF4-FFF2-40B4-BE49-F238E27FC236}">
                <a16:creationId xmlns:a16="http://schemas.microsoft.com/office/drawing/2014/main" id="{F53D4743-9F53-0758-4FD6-98FF9566B016}"/>
              </a:ext>
            </a:extLst>
          </p:cNvPr>
          <p:cNvSpPr/>
          <p:nvPr/>
        </p:nvSpPr>
        <p:spPr>
          <a:xfrm>
            <a:off x="3528050" y="1685013"/>
            <a:ext cx="866394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6926955-E076-456A-B756-31BCB511CA21}"/>
              </a:ext>
            </a:extLst>
          </p:cNvPr>
          <p:cNvSpPr txBox="1"/>
          <p:nvPr/>
        </p:nvSpPr>
        <p:spPr>
          <a:xfrm>
            <a:off x="3637280" y="1692380"/>
            <a:ext cx="8455214" cy="4893647"/>
          </a:xfrm>
          <a:prstGeom prst="rect">
            <a:avLst/>
          </a:prstGeom>
          <a:noFill/>
        </p:spPr>
        <p:txBody>
          <a:bodyPr wrap="square" lIns="91440" tIns="45720" rIns="91440" bIns="45720" rtlCol="0" anchor="t">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VAB’s custom study results are based on responses from </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senior brand marketers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and</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high-level agency professionals</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These individuals are part of Advertiser Perceptions’ Insights Community, a </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distinguished panel of industry experts</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who are deeply experienced and constantly tuned into the latest trends and developments. </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Their keen awareness and understanding of the ever-evolving advertising landscape make them uniquely positioned to identify the industry's most pressing challenges.</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Part I: in-depth interviews of 5 select respondents</a:t>
            </a:r>
          </a:p>
          <a:p>
            <a:pPr marL="1200150" marR="0" lvl="2" indent="-285750" algn="l" defTabSz="1828800" rtl="0" eaLnBrk="1" fontAlgn="auto" latinLnBrk="0" hangingPunct="1">
              <a:lnSpc>
                <a:spcPct val="100000"/>
              </a:lnSpc>
              <a:spcBef>
                <a:spcPts val="0"/>
              </a:spcBef>
              <a:spcAft>
                <a:spcPts val="0"/>
              </a:spcAft>
              <a:buClrTx/>
              <a:buSzTx/>
              <a:buFontTx/>
              <a:buBlip>
                <a:blip r:embed="rId3"/>
              </a:buBlip>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September 26 – October 2, 2023</a:t>
            </a:r>
          </a:p>
          <a:p>
            <a:pPr marL="742950" marR="0" lvl="1" indent="-285750" algn="l" defTabSz="1828800" rtl="0" eaLnBrk="1" fontAlgn="auto" latinLnBrk="0" hangingPunct="1">
              <a:lnSpc>
                <a:spcPct val="100000"/>
              </a:lnSpc>
              <a:spcBef>
                <a:spcPts val="0"/>
              </a:spcBef>
              <a:spcAft>
                <a:spcPts val="0"/>
              </a:spcAft>
              <a:buClrTx/>
              <a:buSzTx/>
              <a:buFontTx/>
              <a:buBlip>
                <a:blip r:embed="rId3"/>
              </a:buBlip>
              <a:tabLst/>
              <a:defRPr/>
            </a:pPr>
            <a:endParaRPr kumimoji="0" lang="en-US" sz="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Part II: quantitative survey of 39 respondents</a:t>
            </a:r>
          </a:p>
          <a:p>
            <a:pPr marL="1200150" marR="0" lvl="2" indent="-285750" algn="l" defTabSz="1828800" rtl="0" eaLnBrk="1" fontAlgn="auto" latinLnBrk="0" hangingPunct="1">
              <a:lnSpc>
                <a:spcPct val="100000"/>
              </a:lnSpc>
              <a:spcBef>
                <a:spcPts val="0"/>
              </a:spcBef>
              <a:spcAft>
                <a:spcPts val="0"/>
              </a:spcAft>
              <a:buClrTx/>
              <a:buSzTx/>
              <a:buFontTx/>
              <a:buBlip>
                <a:blip r:embed="rId3"/>
              </a:buBlip>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November 10 - 14, 2023</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Respondent Qualifications:</a:t>
            </a:r>
          </a:p>
          <a:p>
            <a:pPr marL="457200" marR="0" lvl="1" indent="0" algn="l" defTabSz="1828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1B1464"/>
              </a:solidFill>
              <a:effectLst/>
              <a:uLnTx/>
              <a:uFillTx/>
              <a:latin typeface="Helvetica Light"/>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Senior level decision-makers involved in digital video, CTV and / or linear TV campaigns</a:t>
            </a:r>
          </a:p>
          <a:p>
            <a:pPr marL="457200" marR="0" lvl="1" indent="0" algn="l" defTabSz="18288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Mix of category verticals</a:t>
            </a:r>
          </a:p>
          <a:p>
            <a:pPr marL="742950" marR="0" lvl="1" indent="-285750" algn="l" defTabSz="18288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Mix of annual media spend levels</a:t>
            </a:r>
          </a:p>
          <a:p>
            <a:pPr marL="742950" marR="0" lvl="1" indent="-285750" algn="l" defTabSz="18288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Senior job level / title</a:t>
            </a:r>
            <a:endParaRPr kumimoji="0" lang="en-US" sz="600" b="0" i="0" u="none" strike="noStrike" kern="1200" cap="none" spc="0" normalizeH="0" baseline="0" noProof="0">
              <a:ln>
                <a:noFill/>
              </a:ln>
              <a:solidFill>
                <a:srgbClr val="1B1464"/>
              </a:solidFill>
              <a:effectLst/>
              <a:uLnTx/>
              <a:uFillTx/>
              <a:latin typeface="Helvetica Light"/>
              <a:ea typeface="+mn-ea"/>
              <a:cs typeface="+mn-cs"/>
            </a:endParaRPr>
          </a:p>
        </p:txBody>
      </p:sp>
      <p:pic>
        <p:nvPicPr>
          <p:cNvPr id="8" name="Picture 7">
            <a:extLst>
              <a:ext uri="{FF2B5EF4-FFF2-40B4-BE49-F238E27FC236}">
                <a16:creationId xmlns:a16="http://schemas.microsoft.com/office/drawing/2014/main" id="{62C7F92F-8E8E-F518-526C-D6232FD356D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719759" y="6007122"/>
            <a:ext cx="1263505" cy="354856"/>
          </a:xfrm>
          <a:prstGeom prst="rect">
            <a:avLst/>
          </a:prstGeom>
        </p:spPr>
      </p:pic>
      <p:pic>
        <p:nvPicPr>
          <p:cNvPr id="12" name="Picture 11">
            <a:extLst>
              <a:ext uri="{FF2B5EF4-FFF2-40B4-BE49-F238E27FC236}">
                <a16:creationId xmlns:a16="http://schemas.microsoft.com/office/drawing/2014/main" id="{BD8D53F4-A7CA-1A10-7650-39A614F9C96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14" name="Slide Number Placeholder 5">
            <a:extLst>
              <a:ext uri="{FF2B5EF4-FFF2-40B4-BE49-F238E27FC236}">
                <a16:creationId xmlns:a16="http://schemas.microsoft.com/office/drawing/2014/main" id="{33E02FE4-136B-1FF7-8B1C-022D8D278E3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686F4EB2-7241-BFC0-85A0-311AD2037C3E}"/>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726731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F0AEA1B-2FDE-48F0-8866-DD87656141AD}"/>
              </a:ext>
            </a:extLst>
          </p:cNvPr>
          <p:cNvSpPr/>
          <p:nvPr/>
        </p:nvSpPr>
        <p:spPr>
          <a:xfrm>
            <a:off x="0" y="1697718"/>
            <a:ext cx="3657601" cy="4396483"/>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A5539EE-0EC4-12AF-A012-840E1E696405}"/>
              </a:ext>
            </a:extLst>
          </p:cNvPr>
          <p:cNvSpPr/>
          <p:nvPr/>
        </p:nvSpPr>
        <p:spPr>
          <a:xfrm>
            <a:off x="3657601" y="1697732"/>
            <a:ext cx="8534400" cy="4396483"/>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D046DA3-333E-5F2C-9CBD-20A3BEB72254}"/>
              </a:ext>
            </a:extLst>
          </p:cNvPr>
          <p:cNvSpPr txBox="1"/>
          <p:nvPr/>
        </p:nvSpPr>
        <p:spPr>
          <a:xfrm>
            <a:off x="472837" y="6188813"/>
            <a:ext cx="1102881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‘Marketer Sentiment on Ad Fraud’ Survey, November 2023. Survey base: Marketer and agency contacts from the Advertiser Perceptions ‘Senior Marketer’ and ‘Streaming Video’ online communities. Q4. Are [you/your clients] incentivized by digital campaign partners in any of the following ways? Base = Total Respondents. *</a:t>
            </a:r>
            <a:r>
              <a:rPr kumimoji="0" lang="it-IT"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e.g., generative AI tools, etc. </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**e.g., access to proprietary research, on-site consultation. </a:t>
            </a:r>
          </a:p>
        </p:txBody>
      </p:sp>
      <p:sp>
        <p:nvSpPr>
          <p:cNvPr id="16" name="TextBox 15">
            <a:extLst>
              <a:ext uri="{FF2B5EF4-FFF2-40B4-BE49-F238E27FC236}">
                <a16:creationId xmlns:a16="http://schemas.microsoft.com/office/drawing/2014/main" id="{150CF93E-3E69-3A91-D4FA-35023AE6A734}"/>
              </a:ext>
            </a:extLst>
          </p:cNvPr>
          <p:cNvSpPr txBox="1"/>
          <p:nvPr/>
        </p:nvSpPr>
        <p:spPr>
          <a:xfrm>
            <a:off x="97223" y="3482263"/>
            <a:ext cx="3463155"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E84A99"/>
                </a:solidFill>
                <a:effectLst/>
                <a:uLnTx/>
                <a:uFillTx/>
                <a:latin typeface="Helvetica" panose="020B0403020202020204" pitchFamily="34" charset="0"/>
                <a:ea typeface="+mn-ea"/>
                <a:cs typeface="Helvetica" panose="020B0604020202020204" pitchFamily="34" charset="0"/>
              </a:rPr>
              <a:t>85%</a:t>
            </a:r>
            <a:endParaRPr kumimoji="0" lang="en-US" sz="3200" b="1" i="0" u="none" strike="noStrike" kern="1200" cap="none" spc="0" normalizeH="0" baseline="0" noProof="0" dirty="0">
              <a:ln>
                <a:noFill/>
              </a:ln>
              <a:solidFill>
                <a:srgbClr val="E84A99"/>
              </a:solidFill>
              <a:effectLst/>
              <a:uLnTx/>
              <a:uFillTx/>
              <a:latin typeface="Helvetica" panose="020B0403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1464"/>
                </a:solidFill>
                <a:effectLst/>
                <a:uLnTx/>
                <a:uFillTx/>
                <a:latin typeface="Helvetica" panose="020B0403020202020204" pitchFamily="34" charset="0"/>
                <a:ea typeface="+mn-ea"/>
                <a:cs typeface="Helvetica" panose="020B0604020202020204" pitchFamily="34" charset="0"/>
              </a:rPr>
              <a:t>of marketers receive some kind of incentive from their digital campaign partners</a:t>
            </a:r>
            <a:endParaRPr kumimoji="0" lang="en-US" sz="1800" b="0" i="0" u="none" strike="noStrike" kern="1200" cap="none" spc="0" normalizeH="0" baseline="0" noProof="0" dirty="0">
              <a:ln>
                <a:noFill/>
              </a:ln>
              <a:solidFill>
                <a:srgbClr val="1B1464"/>
              </a:solidFill>
              <a:effectLst/>
              <a:uLnTx/>
              <a:uFillTx/>
              <a:latin typeface="Helvetica" panose="020B0403020202020204" pitchFamily="34" charset="0"/>
              <a:ea typeface="+mn-ea"/>
              <a:cs typeface="Helvetica" panose="020B0604020202020204" pitchFamily="34" charset="0"/>
            </a:endParaRPr>
          </a:p>
        </p:txBody>
      </p:sp>
      <p:pic>
        <p:nvPicPr>
          <p:cNvPr id="55" name="Graphic 54">
            <a:extLst>
              <a:ext uri="{FF2B5EF4-FFF2-40B4-BE49-F238E27FC236}">
                <a16:creationId xmlns:a16="http://schemas.microsoft.com/office/drawing/2014/main" id="{40F88C6F-2C86-717B-A726-39077086CE78}"/>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2483" y="1963102"/>
            <a:ext cx="1412635" cy="1412635"/>
          </a:xfrm>
          <a:prstGeom prst="rect">
            <a:avLst/>
          </a:prstGeom>
        </p:spPr>
      </p:pic>
      <p:sp>
        <p:nvSpPr>
          <p:cNvPr id="4" name="TextBox 3">
            <a:extLst>
              <a:ext uri="{FF2B5EF4-FFF2-40B4-BE49-F238E27FC236}">
                <a16:creationId xmlns:a16="http://schemas.microsoft.com/office/drawing/2014/main" id="{9D71D785-D9D3-E65A-F808-A65568B3AF62}"/>
              </a:ext>
            </a:extLst>
          </p:cNvPr>
          <p:cNvSpPr txBox="1"/>
          <p:nvPr/>
        </p:nvSpPr>
        <p:spPr>
          <a:xfrm>
            <a:off x="5574529" y="1771441"/>
            <a:ext cx="4700544" cy="553998"/>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Top Incentives Received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of total respondents</a:t>
            </a:r>
          </a:p>
        </p:txBody>
      </p:sp>
      <p:sp>
        <p:nvSpPr>
          <p:cNvPr id="8" name="Rectangle: Rounded Corners 7">
            <a:extLst>
              <a:ext uri="{FF2B5EF4-FFF2-40B4-BE49-F238E27FC236}">
                <a16:creationId xmlns:a16="http://schemas.microsoft.com/office/drawing/2014/main" id="{4AE4C4DA-26EB-A37B-6EC2-AB551C9CECED}"/>
              </a:ext>
            </a:extLst>
          </p:cNvPr>
          <p:cNvSpPr/>
          <p:nvPr/>
        </p:nvSpPr>
        <p:spPr>
          <a:xfrm>
            <a:off x="3787943" y="2649246"/>
            <a:ext cx="1980968" cy="1190651"/>
          </a:xfrm>
          <a:prstGeom prst="roundRect">
            <a:avLst/>
          </a:prstGeom>
          <a:solidFill>
            <a:schemeClr val="bg1"/>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42" name="TextBox 41">
            <a:extLst>
              <a:ext uri="{FF2B5EF4-FFF2-40B4-BE49-F238E27FC236}">
                <a16:creationId xmlns:a16="http://schemas.microsoft.com/office/drawing/2014/main" id="{5A8463EC-2C00-10D4-7041-B91764810B88}"/>
              </a:ext>
            </a:extLst>
          </p:cNvPr>
          <p:cNvSpPr txBox="1"/>
          <p:nvPr/>
        </p:nvSpPr>
        <p:spPr>
          <a:xfrm>
            <a:off x="3999570" y="2986010"/>
            <a:ext cx="155771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Discounts on standard pricing</a:t>
            </a:r>
          </a:p>
        </p:txBody>
      </p:sp>
      <p:sp>
        <p:nvSpPr>
          <p:cNvPr id="45" name="TextBox 44">
            <a:extLst>
              <a:ext uri="{FF2B5EF4-FFF2-40B4-BE49-F238E27FC236}">
                <a16:creationId xmlns:a16="http://schemas.microsoft.com/office/drawing/2014/main" id="{6FE63686-40A3-ACDF-9228-4136AE58F753}"/>
              </a:ext>
            </a:extLst>
          </p:cNvPr>
          <p:cNvSpPr txBox="1"/>
          <p:nvPr/>
        </p:nvSpPr>
        <p:spPr>
          <a:xfrm>
            <a:off x="4295908" y="3415214"/>
            <a:ext cx="96503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62%</a:t>
            </a:r>
          </a:p>
        </p:txBody>
      </p:sp>
      <p:pic>
        <p:nvPicPr>
          <p:cNvPr id="48" name="Picture 47" descr="A hand holding a sign&#10;&#10;Description automatically generated">
            <a:extLst>
              <a:ext uri="{FF2B5EF4-FFF2-40B4-BE49-F238E27FC236}">
                <a16:creationId xmlns:a16="http://schemas.microsoft.com/office/drawing/2014/main" id="{1D44B9DE-80F6-E025-D5B7-917C2A78803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29594" y="2755806"/>
            <a:ext cx="328028" cy="337614"/>
          </a:xfrm>
          <a:prstGeom prst="rect">
            <a:avLst/>
          </a:prstGeom>
        </p:spPr>
      </p:pic>
      <p:sp>
        <p:nvSpPr>
          <p:cNvPr id="5" name="Rectangle: Rounded Corners 4">
            <a:extLst>
              <a:ext uri="{FF2B5EF4-FFF2-40B4-BE49-F238E27FC236}">
                <a16:creationId xmlns:a16="http://schemas.microsoft.com/office/drawing/2014/main" id="{93A95E69-2209-CF1C-5090-21332229A32E}"/>
              </a:ext>
            </a:extLst>
          </p:cNvPr>
          <p:cNvSpPr/>
          <p:nvPr/>
        </p:nvSpPr>
        <p:spPr>
          <a:xfrm>
            <a:off x="5887111" y="2649246"/>
            <a:ext cx="1980968" cy="1190651"/>
          </a:xfrm>
          <a:prstGeom prst="roundRect">
            <a:avLst/>
          </a:prstGeom>
          <a:solidFill>
            <a:schemeClr val="bg1"/>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43" name="TextBox 42">
            <a:extLst>
              <a:ext uri="{FF2B5EF4-FFF2-40B4-BE49-F238E27FC236}">
                <a16:creationId xmlns:a16="http://schemas.microsoft.com/office/drawing/2014/main" id="{0503B12C-7E95-E1EB-FCA2-4F6D8056EC1E}"/>
              </a:ext>
            </a:extLst>
          </p:cNvPr>
          <p:cNvSpPr txBox="1"/>
          <p:nvPr/>
        </p:nvSpPr>
        <p:spPr>
          <a:xfrm>
            <a:off x="6241124" y="2986010"/>
            <a:ext cx="12729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Free media &amp; impressions</a:t>
            </a:r>
          </a:p>
        </p:txBody>
      </p:sp>
      <p:sp>
        <p:nvSpPr>
          <p:cNvPr id="46" name="TextBox 45">
            <a:extLst>
              <a:ext uri="{FF2B5EF4-FFF2-40B4-BE49-F238E27FC236}">
                <a16:creationId xmlns:a16="http://schemas.microsoft.com/office/drawing/2014/main" id="{5C8EA5E5-1908-3135-0B75-E6F9FF6814D7}"/>
              </a:ext>
            </a:extLst>
          </p:cNvPr>
          <p:cNvSpPr txBox="1"/>
          <p:nvPr/>
        </p:nvSpPr>
        <p:spPr>
          <a:xfrm>
            <a:off x="6346824" y="3415214"/>
            <a:ext cx="10615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38%</a:t>
            </a:r>
          </a:p>
        </p:txBody>
      </p:sp>
      <p:pic>
        <p:nvPicPr>
          <p:cNvPr id="49" name="Picture 48" descr="A yellow and blue star shaped sticker with blue text&#10;&#10;Description automatically generated">
            <a:extLst>
              <a:ext uri="{FF2B5EF4-FFF2-40B4-BE49-F238E27FC236}">
                <a16:creationId xmlns:a16="http://schemas.microsoft.com/office/drawing/2014/main" id="{5B70EDB1-BC14-84E7-12E9-C8BF2E86753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58763" y="2766845"/>
            <a:ext cx="263182" cy="272802"/>
          </a:xfrm>
          <a:prstGeom prst="rect">
            <a:avLst/>
          </a:prstGeom>
        </p:spPr>
      </p:pic>
      <p:sp>
        <p:nvSpPr>
          <p:cNvPr id="10" name="Rectangle: Rounded Corners 9">
            <a:extLst>
              <a:ext uri="{FF2B5EF4-FFF2-40B4-BE49-F238E27FC236}">
                <a16:creationId xmlns:a16="http://schemas.microsoft.com/office/drawing/2014/main" id="{82B420D9-58A3-B31A-0770-F0F491C5DA18}"/>
              </a:ext>
            </a:extLst>
          </p:cNvPr>
          <p:cNvSpPr/>
          <p:nvPr/>
        </p:nvSpPr>
        <p:spPr>
          <a:xfrm>
            <a:off x="10080691" y="2649246"/>
            <a:ext cx="1980968" cy="1190651"/>
          </a:xfrm>
          <a:prstGeom prst="roundRect">
            <a:avLst/>
          </a:prstGeom>
          <a:solidFill>
            <a:schemeClr val="bg1"/>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44" name="TextBox 43">
            <a:extLst>
              <a:ext uri="{FF2B5EF4-FFF2-40B4-BE49-F238E27FC236}">
                <a16:creationId xmlns:a16="http://schemas.microsoft.com/office/drawing/2014/main" id="{E4F2DF65-D2DB-B238-C25E-9337532E221C}"/>
              </a:ext>
            </a:extLst>
          </p:cNvPr>
          <p:cNvSpPr txBox="1"/>
          <p:nvPr/>
        </p:nvSpPr>
        <p:spPr>
          <a:xfrm>
            <a:off x="10168160" y="2986010"/>
            <a:ext cx="180603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Access to exclusive premium inventory</a:t>
            </a:r>
          </a:p>
        </p:txBody>
      </p:sp>
      <p:sp>
        <p:nvSpPr>
          <p:cNvPr id="47" name="TextBox 46">
            <a:extLst>
              <a:ext uri="{FF2B5EF4-FFF2-40B4-BE49-F238E27FC236}">
                <a16:creationId xmlns:a16="http://schemas.microsoft.com/office/drawing/2014/main" id="{3206DD09-6EDF-A1EC-9B13-A7A51C9785F4}"/>
              </a:ext>
            </a:extLst>
          </p:cNvPr>
          <p:cNvSpPr txBox="1"/>
          <p:nvPr/>
        </p:nvSpPr>
        <p:spPr>
          <a:xfrm>
            <a:off x="10549063" y="3415214"/>
            <a:ext cx="10442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38%</a:t>
            </a:r>
          </a:p>
        </p:txBody>
      </p:sp>
      <p:pic>
        <p:nvPicPr>
          <p:cNvPr id="50" name="Picture 49" descr="A yellow medal with a star and pink ribbons&#10;&#10;Description automatically generated">
            <a:extLst>
              <a:ext uri="{FF2B5EF4-FFF2-40B4-BE49-F238E27FC236}">
                <a16:creationId xmlns:a16="http://schemas.microsoft.com/office/drawing/2014/main" id="{D1333687-13DA-89A9-5E04-F59E6155703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167208" y="2741894"/>
            <a:ext cx="251268" cy="251268"/>
          </a:xfrm>
          <a:prstGeom prst="rect">
            <a:avLst/>
          </a:prstGeom>
        </p:spPr>
      </p:pic>
      <p:sp>
        <p:nvSpPr>
          <p:cNvPr id="17" name="Rectangle: Rounded Corners 16">
            <a:extLst>
              <a:ext uri="{FF2B5EF4-FFF2-40B4-BE49-F238E27FC236}">
                <a16:creationId xmlns:a16="http://schemas.microsoft.com/office/drawing/2014/main" id="{3997F523-0ADD-EDA5-D475-CCBF401BC10B}"/>
              </a:ext>
            </a:extLst>
          </p:cNvPr>
          <p:cNvSpPr/>
          <p:nvPr/>
        </p:nvSpPr>
        <p:spPr>
          <a:xfrm>
            <a:off x="7971513" y="2649246"/>
            <a:ext cx="1980968" cy="1190651"/>
          </a:xfrm>
          <a:prstGeom prst="roundRect">
            <a:avLst/>
          </a:prstGeom>
          <a:solidFill>
            <a:schemeClr val="bg1"/>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4" name="TextBox 23">
            <a:extLst>
              <a:ext uri="{FF2B5EF4-FFF2-40B4-BE49-F238E27FC236}">
                <a16:creationId xmlns:a16="http://schemas.microsoft.com/office/drawing/2014/main" id="{02B93251-8428-C00B-90F1-1406206EA7F0}"/>
              </a:ext>
            </a:extLst>
          </p:cNvPr>
          <p:cNvSpPr txBox="1"/>
          <p:nvPr/>
        </p:nvSpPr>
        <p:spPr>
          <a:xfrm>
            <a:off x="8050856" y="2986010"/>
            <a:ext cx="18222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Access to innovative products*</a:t>
            </a:r>
          </a:p>
        </p:txBody>
      </p:sp>
      <p:sp>
        <p:nvSpPr>
          <p:cNvPr id="25" name="TextBox 24">
            <a:extLst>
              <a:ext uri="{FF2B5EF4-FFF2-40B4-BE49-F238E27FC236}">
                <a16:creationId xmlns:a16="http://schemas.microsoft.com/office/drawing/2014/main" id="{070EBA45-5FF2-F4C8-9278-CE1501B2ADD2}"/>
              </a:ext>
            </a:extLst>
          </p:cNvPr>
          <p:cNvSpPr txBox="1"/>
          <p:nvPr/>
        </p:nvSpPr>
        <p:spPr>
          <a:xfrm>
            <a:off x="8439885" y="3415214"/>
            <a:ext cx="1044224" cy="4001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38%</a:t>
            </a:r>
          </a:p>
        </p:txBody>
      </p:sp>
      <p:pic>
        <p:nvPicPr>
          <p:cNvPr id="37" name="Picture 36" descr="A light bulb and gear&#10;&#10;Description automatically generated">
            <a:extLst>
              <a:ext uri="{FF2B5EF4-FFF2-40B4-BE49-F238E27FC236}">
                <a16:creationId xmlns:a16="http://schemas.microsoft.com/office/drawing/2014/main" id="{D1888356-30FC-F8F5-F962-D927FD7D115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068204" y="2732788"/>
            <a:ext cx="279448" cy="279448"/>
          </a:xfrm>
          <a:prstGeom prst="rect">
            <a:avLst/>
          </a:prstGeom>
        </p:spPr>
      </p:pic>
      <p:sp>
        <p:nvSpPr>
          <p:cNvPr id="2" name="Rectangle 1">
            <a:extLst>
              <a:ext uri="{FF2B5EF4-FFF2-40B4-BE49-F238E27FC236}">
                <a16:creationId xmlns:a16="http://schemas.microsoft.com/office/drawing/2014/main" id="{F6B7A030-E637-F2D6-1FD0-235E91134332}"/>
              </a:ext>
            </a:extLst>
          </p:cNvPr>
          <p:cNvSpPr/>
          <p:nvPr/>
        </p:nvSpPr>
        <p:spPr>
          <a:xfrm>
            <a:off x="156142" y="397831"/>
            <a:ext cx="1203585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Media buy incentives </a:t>
            </a:r>
            <a:r>
              <a:rPr lang="en-US" sz="2600" b="1" dirty="0">
                <a:solidFill>
                  <a:srgbClr val="1B1464"/>
                </a:solidFill>
                <a:latin typeface="Helvetica" pitchFamily="2" charset="0"/>
              </a:rPr>
              <a:t>provided by digital platforms are a common practice which can include</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 pricing discounts, free media and rebate programs</a:t>
            </a:r>
          </a:p>
        </p:txBody>
      </p:sp>
      <p:pic>
        <p:nvPicPr>
          <p:cNvPr id="19" name="Picture 18">
            <a:extLst>
              <a:ext uri="{FF2B5EF4-FFF2-40B4-BE49-F238E27FC236}">
                <a16:creationId xmlns:a16="http://schemas.microsoft.com/office/drawing/2014/main" id="{79B7E3F4-C3C4-F125-DE7C-EB9E13A8FFDF}"/>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20" name="Slide Number Placeholder 5">
            <a:extLst>
              <a:ext uri="{FF2B5EF4-FFF2-40B4-BE49-F238E27FC236}">
                <a16:creationId xmlns:a16="http://schemas.microsoft.com/office/drawing/2014/main" id="{3D1433BB-7BA0-4764-066B-742637F2251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6" name="Rectangle 25">
            <a:extLst>
              <a:ext uri="{FF2B5EF4-FFF2-40B4-BE49-F238E27FC236}">
                <a16:creationId xmlns:a16="http://schemas.microsoft.com/office/drawing/2014/main" id="{7ED2082B-59C5-5C3D-E608-30013688B40E}"/>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grpSp>
        <p:nvGrpSpPr>
          <p:cNvPr id="54" name="Group 53">
            <a:extLst>
              <a:ext uri="{FF2B5EF4-FFF2-40B4-BE49-F238E27FC236}">
                <a16:creationId xmlns:a16="http://schemas.microsoft.com/office/drawing/2014/main" id="{4C56FA86-AF95-69A3-7DB6-6E01FB7133D6}"/>
              </a:ext>
            </a:extLst>
          </p:cNvPr>
          <p:cNvGrpSpPr/>
          <p:nvPr/>
        </p:nvGrpSpPr>
        <p:grpSpPr>
          <a:xfrm>
            <a:off x="4090660" y="4251222"/>
            <a:ext cx="2179065" cy="1190651"/>
            <a:chOff x="3972688" y="4251222"/>
            <a:chExt cx="2179065" cy="1190651"/>
          </a:xfrm>
        </p:grpSpPr>
        <p:sp>
          <p:nvSpPr>
            <p:cNvPr id="12" name="Rectangle: Rounded Corners 11">
              <a:extLst>
                <a:ext uri="{FF2B5EF4-FFF2-40B4-BE49-F238E27FC236}">
                  <a16:creationId xmlns:a16="http://schemas.microsoft.com/office/drawing/2014/main" id="{275DD4FA-D899-4ECE-4ECD-469FBECD3A10}"/>
                </a:ext>
              </a:extLst>
            </p:cNvPr>
            <p:cNvSpPr/>
            <p:nvPr/>
          </p:nvSpPr>
          <p:spPr>
            <a:xfrm>
              <a:off x="3972688" y="4251222"/>
              <a:ext cx="2179065" cy="1190651"/>
            </a:xfrm>
            <a:prstGeom prst="roundRect">
              <a:avLst/>
            </a:prstGeom>
            <a:solidFill>
              <a:schemeClr val="bg1"/>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4" name="TextBox 13">
              <a:extLst>
                <a:ext uri="{FF2B5EF4-FFF2-40B4-BE49-F238E27FC236}">
                  <a16:creationId xmlns:a16="http://schemas.microsoft.com/office/drawing/2014/main" id="{F12F21B1-D3AF-0EE2-C6FC-8C956097E2C3}"/>
                </a:ext>
              </a:extLst>
            </p:cNvPr>
            <p:cNvSpPr txBox="1"/>
            <p:nvPr/>
          </p:nvSpPr>
          <p:spPr>
            <a:xfrm>
              <a:off x="4454368" y="4500132"/>
              <a:ext cx="12157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Campaign assistance**</a:t>
              </a:r>
              <a:endParaRPr kumimoji="0" lang="en-US" sz="11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5" name="TextBox 14">
              <a:extLst>
                <a:ext uri="{FF2B5EF4-FFF2-40B4-BE49-F238E27FC236}">
                  <a16:creationId xmlns:a16="http://schemas.microsoft.com/office/drawing/2014/main" id="{168ACD1B-026C-F199-AE87-CEF601BB356F}"/>
                </a:ext>
              </a:extLst>
            </p:cNvPr>
            <p:cNvSpPr txBox="1"/>
            <p:nvPr/>
          </p:nvSpPr>
          <p:spPr>
            <a:xfrm>
              <a:off x="4540108" y="5024632"/>
              <a:ext cx="1044224" cy="4001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38%</a:t>
              </a:r>
            </a:p>
          </p:txBody>
        </p:sp>
        <p:pic>
          <p:nvPicPr>
            <p:cNvPr id="35" name="Picture 34" descr="A blue and green chat bubbles with a gear symbol&#10;&#10;Description automatically generated">
              <a:extLst>
                <a:ext uri="{FF2B5EF4-FFF2-40B4-BE49-F238E27FC236}">
                  <a16:creationId xmlns:a16="http://schemas.microsoft.com/office/drawing/2014/main" id="{41C8812B-29AA-9DAF-7EA7-92F4AF848BF1}"/>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059629" y="4343812"/>
              <a:ext cx="307393" cy="307393"/>
            </a:xfrm>
            <a:prstGeom prst="rect">
              <a:avLst/>
            </a:prstGeom>
          </p:spPr>
        </p:pic>
      </p:grpSp>
      <p:grpSp>
        <p:nvGrpSpPr>
          <p:cNvPr id="53" name="Group 52">
            <a:extLst>
              <a:ext uri="{FF2B5EF4-FFF2-40B4-BE49-F238E27FC236}">
                <a16:creationId xmlns:a16="http://schemas.microsoft.com/office/drawing/2014/main" id="{3E23A30D-0F3F-05B9-A3ED-6F141EB0E577}"/>
              </a:ext>
            </a:extLst>
          </p:cNvPr>
          <p:cNvGrpSpPr/>
          <p:nvPr/>
        </p:nvGrpSpPr>
        <p:grpSpPr>
          <a:xfrm>
            <a:off x="6835269" y="4251222"/>
            <a:ext cx="2179065" cy="1190651"/>
            <a:chOff x="6524864" y="4251222"/>
            <a:chExt cx="2179065" cy="1190651"/>
          </a:xfrm>
        </p:grpSpPr>
        <p:sp>
          <p:nvSpPr>
            <p:cNvPr id="18" name="Rectangle: Rounded Corners 17">
              <a:extLst>
                <a:ext uri="{FF2B5EF4-FFF2-40B4-BE49-F238E27FC236}">
                  <a16:creationId xmlns:a16="http://schemas.microsoft.com/office/drawing/2014/main" id="{469FAC4E-3A97-A4E9-74E1-36D8CAFB01F1}"/>
                </a:ext>
              </a:extLst>
            </p:cNvPr>
            <p:cNvSpPr/>
            <p:nvPr/>
          </p:nvSpPr>
          <p:spPr>
            <a:xfrm>
              <a:off x="6524864" y="4251222"/>
              <a:ext cx="2179065" cy="1190651"/>
            </a:xfrm>
            <a:prstGeom prst="roundRect">
              <a:avLst/>
            </a:prstGeom>
            <a:solidFill>
              <a:schemeClr val="bg1"/>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1" name="TextBox 20">
              <a:extLst>
                <a:ext uri="{FF2B5EF4-FFF2-40B4-BE49-F238E27FC236}">
                  <a16:creationId xmlns:a16="http://schemas.microsoft.com/office/drawing/2014/main" id="{0E020BB8-DA27-3ED1-8DE5-287FB604B96F}"/>
                </a:ext>
              </a:extLst>
            </p:cNvPr>
            <p:cNvSpPr txBox="1"/>
            <p:nvPr/>
          </p:nvSpPr>
          <p:spPr>
            <a:xfrm>
              <a:off x="6781088" y="4500132"/>
              <a:ext cx="166661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Educational training programs</a:t>
              </a:r>
            </a:p>
          </p:txBody>
        </p:sp>
        <p:sp>
          <p:nvSpPr>
            <p:cNvPr id="22" name="TextBox 21">
              <a:extLst>
                <a:ext uri="{FF2B5EF4-FFF2-40B4-BE49-F238E27FC236}">
                  <a16:creationId xmlns:a16="http://schemas.microsoft.com/office/drawing/2014/main" id="{5713CB3C-3898-B4E1-1A8C-1AA1652BCADF}"/>
                </a:ext>
              </a:extLst>
            </p:cNvPr>
            <p:cNvSpPr txBox="1"/>
            <p:nvPr/>
          </p:nvSpPr>
          <p:spPr>
            <a:xfrm>
              <a:off x="7131877" y="5024632"/>
              <a:ext cx="96503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21%</a:t>
              </a:r>
            </a:p>
          </p:txBody>
        </p:sp>
        <p:pic>
          <p:nvPicPr>
            <p:cNvPr id="40" name="Picture 39" descr="A light bulb on a book&#10;&#10;Description automatically generated">
              <a:extLst>
                <a:ext uri="{FF2B5EF4-FFF2-40B4-BE49-F238E27FC236}">
                  <a16:creationId xmlns:a16="http://schemas.microsoft.com/office/drawing/2014/main" id="{44EBEE0B-F458-87F7-B850-1485D66E09C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06535" y="4326055"/>
              <a:ext cx="372042" cy="372042"/>
            </a:xfrm>
            <a:prstGeom prst="rect">
              <a:avLst/>
            </a:prstGeom>
          </p:spPr>
        </p:pic>
      </p:grpSp>
      <p:grpSp>
        <p:nvGrpSpPr>
          <p:cNvPr id="52" name="Group 51">
            <a:extLst>
              <a:ext uri="{FF2B5EF4-FFF2-40B4-BE49-F238E27FC236}">
                <a16:creationId xmlns:a16="http://schemas.microsoft.com/office/drawing/2014/main" id="{AA376104-7E50-858D-4D85-8C4E35544A06}"/>
              </a:ext>
            </a:extLst>
          </p:cNvPr>
          <p:cNvGrpSpPr/>
          <p:nvPr/>
        </p:nvGrpSpPr>
        <p:grpSpPr>
          <a:xfrm>
            <a:off x="9579877" y="4251222"/>
            <a:ext cx="2179065" cy="1190651"/>
            <a:chOff x="9461905" y="4251222"/>
            <a:chExt cx="2179065" cy="1190651"/>
          </a:xfrm>
        </p:grpSpPr>
        <p:sp>
          <p:nvSpPr>
            <p:cNvPr id="27" name="Rectangle: Rounded Corners 26">
              <a:extLst>
                <a:ext uri="{FF2B5EF4-FFF2-40B4-BE49-F238E27FC236}">
                  <a16:creationId xmlns:a16="http://schemas.microsoft.com/office/drawing/2014/main" id="{22A9DF48-0348-202C-6165-AB086DDAAD4F}"/>
                </a:ext>
              </a:extLst>
            </p:cNvPr>
            <p:cNvSpPr/>
            <p:nvPr/>
          </p:nvSpPr>
          <p:spPr>
            <a:xfrm>
              <a:off x="9461905" y="4251222"/>
              <a:ext cx="2179065" cy="1190651"/>
            </a:xfrm>
            <a:prstGeom prst="roundRect">
              <a:avLst/>
            </a:prstGeom>
            <a:solidFill>
              <a:schemeClr val="bg1"/>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8" name="TextBox 27">
              <a:extLst>
                <a:ext uri="{FF2B5EF4-FFF2-40B4-BE49-F238E27FC236}">
                  <a16:creationId xmlns:a16="http://schemas.microsoft.com/office/drawing/2014/main" id="{7855A208-89E5-7332-7FE5-96C51F1B47CE}"/>
                </a:ext>
              </a:extLst>
            </p:cNvPr>
            <p:cNvSpPr txBox="1"/>
            <p:nvPr/>
          </p:nvSpPr>
          <p:spPr>
            <a:xfrm>
              <a:off x="9719196" y="4500132"/>
              <a:ext cx="17561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Rebate programs / cash payments</a:t>
              </a:r>
            </a:p>
          </p:txBody>
        </p:sp>
        <p:sp>
          <p:nvSpPr>
            <p:cNvPr id="29" name="TextBox 28">
              <a:extLst>
                <a:ext uri="{FF2B5EF4-FFF2-40B4-BE49-F238E27FC236}">
                  <a16:creationId xmlns:a16="http://schemas.microsoft.com/office/drawing/2014/main" id="{90A81678-E1FC-A273-6CD8-BA9E961DD8E6}"/>
                </a:ext>
              </a:extLst>
            </p:cNvPr>
            <p:cNvSpPr txBox="1"/>
            <p:nvPr/>
          </p:nvSpPr>
          <p:spPr>
            <a:xfrm>
              <a:off x="10068918" y="5024632"/>
              <a:ext cx="96503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15%</a:t>
              </a:r>
            </a:p>
          </p:txBody>
        </p:sp>
        <p:pic>
          <p:nvPicPr>
            <p:cNvPr id="51" name="Picture 50" descr="A hand holding a money&#10;&#10;Description automatically generated">
              <a:extLst>
                <a:ext uri="{FF2B5EF4-FFF2-40B4-BE49-F238E27FC236}">
                  <a16:creationId xmlns:a16="http://schemas.microsoft.com/office/drawing/2014/main" id="{A660A378-685C-2FC2-14C4-F12DA74F251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27815" y="4350574"/>
              <a:ext cx="338220" cy="338220"/>
            </a:xfrm>
            <a:prstGeom prst="rect">
              <a:avLst/>
            </a:prstGeom>
          </p:spPr>
        </p:pic>
      </p:grpSp>
    </p:spTree>
    <p:extLst>
      <p:ext uri="{BB962C8B-B14F-4D97-AF65-F5344CB8AC3E}">
        <p14:creationId xmlns:p14="http://schemas.microsoft.com/office/powerpoint/2010/main" val="3143902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C24A00-B9C9-8ED8-DC0A-67B89078C05A}"/>
              </a:ext>
            </a:extLst>
          </p:cNvPr>
          <p:cNvSpPr/>
          <p:nvPr/>
        </p:nvSpPr>
        <p:spPr>
          <a:xfrm>
            <a:off x="4086471" y="1697732"/>
            <a:ext cx="8105530" cy="439314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0C174E9-435A-3815-E7BC-B82287950154}"/>
              </a:ext>
            </a:extLst>
          </p:cNvPr>
          <p:cNvSpPr txBox="1"/>
          <p:nvPr/>
        </p:nvSpPr>
        <p:spPr>
          <a:xfrm>
            <a:off x="472837" y="6188813"/>
            <a:ext cx="110114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‘Marketer Sentiment on Ad Fraud’ Survey,</a:t>
            </a:r>
            <a:r>
              <a:rPr lang="en-US" sz="800" dirty="0">
                <a:solidFill>
                  <a:srgbClr val="1B1464"/>
                </a:solidFill>
                <a:latin typeface="Helvetica" panose="020B0604020202020204" pitchFamily="34" charset="0"/>
                <a:cs typeface="Helvetica" panose="020B0604020202020204" pitchFamily="34" charset="0"/>
              </a:rPr>
              <a:t> </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November 2023. Survey base: Marketer and agency contacts from the Advertiser Perceptions ‘Senior Marketer’ and ‘Streaming Video’ online communities. Q6. What solutions [is your company/are your clients] using to prevent digital ad fraud? Base</a:t>
            </a:r>
            <a:r>
              <a:rPr lang="en-US" sz="800" dirty="0">
                <a:solidFill>
                  <a:srgbClr val="1B1464"/>
                </a:solidFill>
                <a:latin typeface="Helvetica" panose="020B0604020202020204" pitchFamily="34" charset="0"/>
                <a:cs typeface="Helvetica" panose="020B0604020202020204" pitchFamily="34" charset="0"/>
              </a:rPr>
              <a:t> = Total Respondents.</a:t>
            </a:r>
            <a:endPar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6" name="Rectangle 5">
            <a:extLst>
              <a:ext uri="{FF2B5EF4-FFF2-40B4-BE49-F238E27FC236}">
                <a16:creationId xmlns:a16="http://schemas.microsoft.com/office/drawing/2014/main" id="{C00621EF-DC32-83FB-86E5-7ABF7DA3D7D9}"/>
              </a:ext>
            </a:extLst>
          </p:cNvPr>
          <p:cNvSpPr/>
          <p:nvPr/>
        </p:nvSpPr>
        <p:spPr>
          <a:xfrm>
            <a:off x="152400" y="302154"/>
            <a:ext cx="1184249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itchFamily="2" charset="0"/>
              </a:rPr>
              <a:t>Incentives from digital platforms can appeal to marketers and agencies for cost savings but may risk compromising quality and transparency</a:t>
            </a:r>
            <a:endPar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endParaRPr>
          </a:p>
        </p:txBody>
      </p:sp>
      <p:pic>
        <p:nvPicPr>
          <p:cNvPr id="35" name="Picture 34" descr="A group of people sitting at a table&#10;&#10;Description automatically generated">
            <a:extLst>
              <a:ext uri="{FF2B5EF4-FFF2-40B4-BE49-F238E27FC236}">
                <a16:creationId xmlns:a16="http://schemas.microsoft.com/office/drawing/2014/main" id="{8141767C-70C2-372B-A7A3-2D2D3E35513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701877"/>
            <a:ext cx="4086471" cy="4393148"/>
          </a:xfrm>
          <a:prstGeom prst="rect">
            <a:avLst/>
          </a:prstGeom>
        </p:spPr>
      </p:pic>
      <p:sp>
        <p:nvSpPr>
          <p:cNvPr id="24" name="TextBox 23">
            <a:extLst>
              <a:ext uri="{FF2B5EF4-FFF2-40B4-BE49-F238E27FC236}">
                <a16:creationId xmlns:a16="http://schemas.microsoft.com/office/drawing/2014/main" id="{C0AE8228-D5CD-EEF4-D191-A8B84B51D859}"/>
              </a:ext>
            </a:extLst>
          </p:cNvPr>
          <p:cNvSpPr txBox="1"/>
          <p:nvPr/>
        </p:nvSpPr>
        <p:spPr>
          <a:xfrm>
            <a:off x="4794152" y="4162651"/>
            <a:ext cx="6690167" cy="1384995"/>
          </a:xfrm>
          <a:prstGeom prst="rect">
            <a:avLst/>
          </a:prstGeom>
          <a:noFill/>
        </p:spPr>
        <p:txBody>
          <a:bodyPr wrap="square" rtlCol="0">
            <a:spAutoFit/>
          </a:bodyPr>
          <a:lstStyle/>
          <a:p>
            <a:pPr algn="ctr"/>
            <a:r>
              <a:rPr lang="en-US" sz="2800" b="1" dirty="0">
                <a:solidFill>
                  <a:srgbClr val="1B1464"/>
                </a:solidFill>
                <a:latin typeface="Helvetica" panose="020B0403020202020204" pitchFamily="34" charset="0"/>
              </a:rPr>
              <a:t>of brand marketers and agency professionals </a:t>
            </a:r>
            <a:r>
              <a:rPr lang="en-US" sz="2800" b="1" u="sng" dirty="0">
                <a:solidFill>
                  <a:srgbClr val="1B1464"/>
                </a:solidFill>
                <a:latin typeface="Helvetica" panose="020B0403020202020204" pitchFamily="34" charset="0"/>
              </a:rPr>
              <a:t>do not prioritize</a:t>
            </a:r>
            <a:br>
              <a:rPr lang="en-US" sz="2800" b="1" dirty="0">
                <a:solidFill>
                  <a:srgbClr val="1B1464"/>
                </a:solidFill>
                <a:latin typeface="Helvetica" panose="020B0403020202020204" pitchFamily="34" charset="0"/>
              </a:rPr>
            </a:br>
            <a:r>
              <a:rPr lang="en-US" sz="2800" b="1" dirty="0">
                <a:solidFill>
                  <a:srgbClr val="1B1464"/>
                </a:solidFill>
                <a:latin typeface="Helvetica" panose="020B0403020202020204" pitchFamily="34" charset="0"/>
              </a:rPr>
              <a:t>brand safety over lower CPMs</a:t>
            </a:r>
          </a:p>
        </p:txBody>
      </p:sp>
      <p:sp>
        <p:nvSpPr>
          <p:cNvPr id="44" name="TextBox 43">
            <a:extLst>
              <a:ext uri="{FF2B5EF4-FFF2-40B4-BE49-F238E27FC236}">
                <a16:creationId xmlns:a16="http://schemas.microsoft.com/office/drawing/2014/main" id="{9680AC4F-6094-157B-9EE7-951E1B877F85}"/>
              </a:ext>
            </a:extLst>
          </p:cNvPr>
          <p:cNvSpPr txBox="1"/>
          <p:nvPr/>
        </p:nvSpPr>
        <p:spPr>
          <a:xfrm>
            <a:off x="6590843" y="2366758"/>
            <a:ext cx="4086471" cy="1862048"/>
          </a:xfrm>
          <a:prstGeom prst="rect">
            <a:avLst/>
          </a:prstGeom>
          <a:noFill/>
        </p:spPr>
        <p:txBody>
          <a:bodyPr wrap="square">
            <a:spAutoFit/>
          </a:bodyPr>
          <a:lstStyle/>
          <a:p>
            <a:pPr algn="ctr"/>
            <a:r>
              <a:rPr lang="en-US" sz="11500" b="1" dirty="0">
                <a:ln>
                  <a:solidFill>
                    <a:srgbClr val="1F1A62"/>
                  </a:solidFill>
                </a:ln>
                <a:solidFill>
                  <a:srgbClr val="4EBEA4"/>
                </a:solidFill>
                <a:latin typeface="Helvetica" panose="020B0403020202020204" pitchFamily="34" charset="0"/>
              </a:rPr>
              <a:t>69%</a:t>
            </a:r>
          </a:p>
        </p:txBody>
      </p:sp>
      <p:pic>
        <p:nvPicPr>
          <p:cNvPr id="49" name="Picture 48" descr="A hands holding a gear&#10;&#10;Description automatically generated">
            <a:extLst>
              <a:ext uri="{FF2B5EF4-FFF2-40B4-BE49-F238E27FC236}">
                <a16:creationId xmlns:a16="http://schemas.microsoft.com/office/drawing/2014/main" id="{912903B1-7E24-DE34-D301-B823E2B71C5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601158" y="2665286"/>
            <a:ext cx="1264993" cy="1264993"/>
          </a:xfrm>
          <a:prstGeom prst="rect">
            <a:avLst/>
          </a:prstGeom>
        </p:spPr>
      </p:pic>
      <p:sp>
        <p:nvSpPr>
          <p:cNvPr id="12" name="TextBox 11">
            <a:extLst>
              <a:ext uri="{FF2B5EF4-FFF2-40B4-BE49-F238E27FC236}">
                <a16:creationId xmlns:a16="http://schemas.microsoft.com/office/drawing/2014/main" id="{3A964A01-178B-0454-859C-E38C9B20A373}"/>
              </a:ext>
            </a:extLst>
          </p:cNvPr>
          <p:cNvSpPr txBox="1"/>
          <p:nvPr/>
        </p:nvSpPr>
        <p:spPr>
          <a:xfrm>
            <a:off x="327992" y="1257609"/>
            <a:ext cx="11842490" cy="307777"/>
          </a:xfrm>
          <a:prstGeom prst="rect">
            <a:avLst/>
          </a:prstGeom>
          <a:noFill/>
        </p:spPr>
        <p:txBody>
          <a:bodyPr wrap="square" rtlCol="0">
            <a:spAutoFit/>
          </a:bodyPr>
          <a:lstStyle/>
          <a:p>
            <a:pPr marL="285750" lvl="0" indent="-285750">
              <a:buBlip>
                <a:blip r:embed="rId4"/>
              </a:buBlip>
              <a:defRPr/>
            </a:pPr>
            <a:r>
              <a:rPr lang="en-US" sz="1400" dirty="0">
                <a:solidFill>
                  <a:srgbClr val="1F1A62"/>
                </a:solidFill>
                <a:latin typeface="Helvetica" pitchFamily="2" charset="0"/>
              </a:rPr>
              <a:t>Marketers and agencies have different reasons to push for lower costs including pressure from procurement or KPI directives from clients</a:t>
            </a:r>
            <a:endPar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endParaRPr>
          </a:p>
        </p:txBody>
      </p:sp>
      <p:pic>
        <p:nvPicPr>
          <p:cNvPr id="16" name="Picture 15">
            <a:extLst>
              <a:ext uri="{FF2B5EF4-FFF2-40B4-BE49-F238E27FC236}">
                <a16:creationId xmlns:a16="http://schemas.microsoft.com/office/drawing/2014/main" id="{C3B25DF4-525F-7EBE-9CB2-BBE63C58A5F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17" name="Slide Number Placeholder 5">
            <a:extLst>
              <a:ext uri="{FF2B5EF4-FFF2-40B4-BE49-F238E27FC236}">
                <a16:creationId xmlns:a16="http://schemas.microsoft.com/office/drawing/2014/main" id="{465A64C1-1BC8-F982-3809-0EF0C6C820D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0CF6B2AA-0342-41AB-DE37-F1C89CE41AEC}"/>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09034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54C1D-2538-DEA9-644F-D13867EAF34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F2F0C43-612C-5758-DBA3-2EE69B8D1F6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4" name="Straight Connector 3">
            <a:extLst>
              <a:ext uri="{FF2B5EF4-FFF2-40B4-BE49-F238E27FC236}">
                <a16:creationId xmlns:a16="http://schemas.microsoft.com/office/drawing/2014/main" id="{10F7EB2B-290C-22A2-B6E5-A29FBD33FB5C}"/>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684AB6C7-689C-57A4-493C-977C064B04F3}"/>
              </a:ext>
            </a:extLst>
          </p:cNvPr>
          <p:cNvSpPr txBox="1"/>
          <p:nvPr/>
        </p:nvSpPr>
        <p:spPr>
          <a:xfrm>
            <a:off x="236165" y="3025517"/>
            <a:ext cx="6803731"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1B1464"/>
                </a:solidFill>
                <a:effectLst/>
                <a:uLnTx/>
                <a:uFillTx/>
                <a:latin typeface="Helvetica" pitchFamily="2" charset="0"/>
                <a:ea typeface="+mn-ea"/>
                <a:cs typeface="+mn-cs"/>
              </a:rPr>
              <a:t>What are some </a:t>
            </a:r>
            <a:r>
              <a:rPr lang="en-US" sz="2800" dirty="0">
                <a:solidFill>
                  <a:srgbClr val="1B1464"/>
                </a:solidFill>
                <a:latin typeface="Helvetica" pitchFamily="2" charset="0"/>
              </a:rPr>
              <a:t>of the risks that could </a:t>
            </a:r>
            <a:br>
              <a:rPr lang="en-US" sz="2800" dirty="0">
                <a:solidFill>
                  <a:srgbClr val="1B1464"/>
                </a:solidFill>
                <a:latin typeface="Helvetica" pitchFamily="2" charset="0"/>
              </a:rPr>
            </a:br>
            <a:r>
              <a:rPr lang="en-US" sz="2800" dirty="0">
                <a:solidFill>
                  <a:srgbClr val="1B1464"/>
                </a:solidFill>
                <a:latin typeface="Helvetica" pitchFamily="2" charset="0"/>
              </a:rPr>
              <a:t>be unknowingly tied to digital media buy incentives that marketers should be aware of?</a:t>
            </a:r>
            <a:endParaRPr kumimoji="0" lang="en-US" sz="2800" i="0" u="none" strike="noStrike" kern="1200" cap="none" spc="0" normalizeH="0" baseline="0" noProof="0" dirty="0">
              <a:ln>
                <a:noFill/>
              </a:ln>
              <a:solidFill>
                <a:srgbClr val="1B1464"/>
              </a:solidFill>
              <a:effectLst/>
              <a:uLnTx/>
              <a:uFillTx/>
              <a:latin typeface="Helvetica" pitchFamily="2" charset="0"/>
              <a:ea typeface="+mn-ea"/>
              <a:cs typeface="+mn-cs"/>
            </a:endParaRPr>
          </a:p>
        </p:txBody>
      </p:sp>
    </p:spTree>
    <p:extLst>
      <p:ext uri="{BB962C8B-B14F-4D97-AF65-F5344CB8AC3E}">
        <p14:creationId xmlns:p14="http://schemas.microsoft.com/office/powerpoint/2010/main" val="4106848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F777C562-83C3-CFDD-A8FB-7E791489374F}"/>
              </a:ext>
            </a:extLst>
          </p:cNvPr>
          <p:cNvSpPr>
            <a:spLocks/>
          </p:cNvSpPr>
          <p:nvPr/>
        </p:nvSpPr>
        <p:spPr>
          <a:xfrm>
            <a:off x="0" y="1696164"/>
            <a:ext cx="12207081" cy="517298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C2FD8A8A-F57C-E528-C8FA-5DAFFBDB8B14}"/>
              </a:ext>
            </a:extLst>
          </p:cNvPr>
          <p:cNvSpPr/>
          <p:nvPr/>
        </p:nvSpPr>
        <p:spPr>
          <a:xfrm>
            <a:off x="840955" y="1801604"/>
            <a:ext cx="4896926" cy="465644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85261" rtl="0" eaLnBrk="1" fontAlgn="auto" latinLnBrk="0" hangingPunct="1">
              <a:lnSpc>
                <a:spcPct val="100000"/>
              </a:lnSpc>
              <a:spcBef>
                <a:spcPts val="0"/>
              </a:spcBef>
              <a:spcAft>
                <a:spcPts val="0"/>
              </a:spcAft>
              <a:buClrTx/>
              <a:buSzTx/>
              <a:buFontTx/>
              <a:buNone/>
              <a:tabLst/>
              <a:defRPr/>
            </a:pPr>
            <a:endParaRPr kumimoji="0" lang="en-US" sz="229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CB8F0801-5649-B22C-7374-82E7A2F6DE2C}"/>
              </a:ext>
            </a:extLst>
          </p:cNvPr>
          <p:cNvSpPr txBox="1"/>
          <p:nvPr/>
        </p:nvSpPr>
        <p:spPr>
          <a:xfrm>
            <a:off x="1013312" y="4348036"/>
            <a:ext cx="4724569"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ource Serif 4"/>
                <a:ea typeface="+mn-ea"/>
                <a:cs typeface="+mn-cs"/>
              </a:rPr>
              <a:t>What makes Google completely different “to another publisher or media vendor that participates in upfront negotiations is that the universe that you can transact through Google’s platform is endless,” the media auditor source said.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Source Serif 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ource Serif 4"/>
                <a:ea typeface="+mn-ea"/>
                <a:cs typeface="+mn-cs"/>
              </a:rPr>
              <a:t>For instance, to fulfill a minimum spend commitment under an incentive program with a TV company, there are a finite number of shows in which agencies can buy airtime. </a:t>
            </a:r>
            <a:r>
              <a:rPr kumimoji="0" lang="en-US" sz="1200" b="0" i="0" u="none" strike="noStrike" kern="1200" cap="none" spc="0" normalizeH="0" baseline="0" noProof="0" dirty="0">
                <a:ln>
                  <a:noFill/>
                </a:ln>
                <a:solidFill>
                  <a:srgbClr val="000000"/>
                </a:solidFill>
                <a:effectLst/>
                <a:highlight>
                  <a:srgbClr val="FFFF00"/>
                </a:highlight>
                <a:uLnTx/>
                <a:uFillTx/>
                <a:latin typeface="Source Serif 4"/>
                <a:ea typeface="+mn-ea"/>
                <a:cs typeface="+mn-cs"/>
              </a:rPr>
              <a:t>But with Google, much more inventory is on the table, making it more likely brands don’t know which exact Google media their agency is buying</a:t>
            </a:r>
            <a:r>
              <a:rPr kumimoji="0" lang="en-US" sz="1200" b="0" i="0" u="none" strike="noStrike" kern="1200" cap="none" spc="0" normalizeH="0" baseline="0" noProof="0" dirty="0">
                <a:ln>
                  <a:noFill/>
                </a:ln>
                <a:solidFill>
                  <a:srgbClr val="000000"/>
                </a:solidFill>
                <a:effectLst/>
                <a:uLnTx/>
                <a:uFillTx/>
                <a:latin typeface="Source Serif 4"/>
                <a:ea typeface="+mn-ea"/>
                <a:cs typeface="+mn-cs"/>
              </a:rPr>
              <a:t>, the source continued. </a:t>
            </a:r>
            <a:endParaRPr kumimoji="0" lang="en-US" sz="1200" b="0" i="0" u="none" strike="noStrike" kern="1200" cap="none" spc="0" normalizeH="0" baseline="0" noProof="0" dirty="0">
              <a:ln>
                <a:noFill/>
              </a:ln>
              <a:solidFill>
                <a:srgbClr val="000000"/>
              </a:solidFill>
              <a:effectLst/>
              <a:highlight>
                <a:srgbClr val="FFFF00"/>
              </a:highlight>
              <a:uLnTx/>
              <a:uFillTx/>
              <a:latin typeface="Source Serif 4"/>
              <a:ea typeface="+mn-ea"/>
              <a:cs typeface="+mn-cs"/>
            </a:endParaRPr>
          </a:p>
        </p:txBody>
      </p:sp>
      <p:sp>
        <p:nvSpPr>
          <p:cNvPr id="174" name="Rectangle 173">
            <a:extLst>
              <a:ext uri="{FF2B5EF4-FFF2-40B4-BE49-F238E27FC236}">
                <a16:creationId xmlns:a16="http://schemas.microsoft.com/office/drawing/2014/main" id="{D5111C60-61B5-4E2C-D0A0-1DE4991C0BE8}"/>
              </a:ext>
            </a:extLst>
          </p:cNvPr>
          <p:cNvSpPr/>
          <p:nvPr/>
        </p:nvSpPr>
        <p:spPr>
          <a:xfrm>
            <a:off x="160227" y="427650"/>
            <a:ext cx="12010254"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Pts val="1000"/>
              <a:buFontTx/>
              <a:buNone/>
              <a:tabLst>
                <a:tab pos="456103" algn="l"/>
              </a:tabLst>
              <a:defRPr/>
            </a:pPr>
            <a:r>
              <a:rPr kumimoji="0" lang="en-US" sz="2600" b="1" i="0" u="none" strike="noStrike" kern="1200" cap="none" spc="0" normalizeH="0" baseline="0" noProof="0" dirty="0">
                <a:ln>
                  <a:noFill/>
                </a:ln>
                <a:solidFill>
                  <a:srgbClr val="002060"/>
                </a:solidFill>
                <a:effectLst/>
                <a:uLnTx/>
                <a:uFillTx/>
                <a:latin typeface="Helvetica "/>
                <a:ea typeface="+mn-ea"/>
                <a:cs typeface="+mn-cs"/>
              </a:rPr>
              <a:t>Recent reports have raised </a:t>
            </a:r>
            <a:r>
              <a:rPr kumimoji="0" lang="en-US" sz="2600" b="1" i="0" u="none" strike="noStrike" kern="1200" cap="none" spc="0" normalizeH="0" baseline="0" noProof="0" dirty="0">
                <a:ln>
                  <a:noFill/>
                </a:ln>
                <a:solidFill>
                  <a:srgbClr val="ED3C8D"/>
                </a:solidFill>
                <a:effectLst/>
                <a:uLnTx/>
                <a:uFillTx/>
                <a:latin typeface="Helvetica "/>
                <a:ea typeface="+mn-ea"/>
                <a:cs typeface="+mn-cs"/>
              </a:rPr>
              <a:t>concerns about practices related to incentives </a:t>
            </a:r>
            <a:r>
              <a:rPr kumimoji="0" lang="en-US" sz="2600" b="1" i="0" u="none" strike="noStrike" kern="1200" cap="none" spc="0" normalizeH="0" baseline="0" noProof="0" dirty="0">
                <a:ln>
                  <a:noFill/>
                </a:ln>
                <a:solidFill>
                  <a:srgbClr val="002060"/>
                </a:solidFill>
                <a:effectLst/>
                <a:uLnTx/>
                <a:uFillTx/>
                <a:latin typeface="Helvetica "/>
                <a:ea typeface="+mn-ea"/>
                <a:cs typeface="+mn-cs"/>
              </a:rPr>
              <a:t>with digital platforms, especially for small and medium businesses</a:t>
            </a:r>
          </a:p>
        </p:txBody>
      </p:sp>
      <p:sp>
        <p:nvSpPr>
          <p:cNvPr id="7" name="TextBox 6">
            <a:extLst>
              <a:ext uri="{FF2B5EF4-FFF2-40B4-BE49-F238E27FC236}">
                <a16:creationId xmlns:a16="http://schemas.microsoft.com/office/drawing/2014/main" id="{7B32B39A-1742-B16F-8FA9-A577E9331F20}"/>
              </a:ext>
            </a:extLst>
          </p:cNvPr>
          <p:cNvSpPr txBox="1"/>
          <p:nvPr/>
        </p:nvSpPr>
        <p:spPr>
          <a:xfrm>
            <a:off x="3960038" y="1975864"/>
            <a:ext cx="739158" cy="246221"/>
          </a:xfrm>
          <a:prstGeom prst="rect">
            <a:avLst/>
          </a:prstGeom>
          <a:noFill/>
        </p:spPr>
        <p:txBody>
          <a:bodyPr wrap="square" rtlCol="0">
            <a:spAutoFit/>
          </a:bodyPr>
          <a:lstStyle/>
          <a:p>
            <a:pPr marL="0" marR="0" lvl="0" indent="0" algn="ctr" defTabSz="58526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8/26/24</a:t>
            </a:r>
          </a:p>
        </p:txBody>
      </p:sp>
      <p:cxnSp>
        <p:nvCxnSpPr>
          <p:cNvPr id="13" name="Straight Connector 12">
            <a:extLst>
              <a:ext uri="{FF2B5EF4-FFF2-40B4-BE49-F238E27FC236}">
                <a16:creationId xmlns:a16="http://schemas.microsoft.com/office/drawing/2014/main" id="{78995B3E-EF33-A69C-5091-F14BCD6A6CFF}"/>
              </a:ext>
            </a:extLst>
          </p:cNvPr>
          <p:cNvCxnSpPr>
            <a:cxnSpLocks/>
          </p:cNvCxnSpPr>
          <p:nvPr/>
        </p:nvCxnSpPr>
        <p:spPr>
          <a:xfrm>
            <a:off x="1502544" y="4331760"/>
            <a:ext cx="3379195" cy="0"/>
          </a:xfrm>
          <a:prstGeom prst="line">
            <a:avLst/>
          </a:prstGeom>
          <a:ln>
            <a:solidFill>
              <a:srgbClr val="1B1464"/>
            </a:solidFill>
            <a:prstDash val="dash"/>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288834F4-EFA1-C4E7-6310-C8627163B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812" y="1930654"/>
            <a:ext cx="817842" cy="36251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rId3"/>
            <a:extLst>
              <a:ext uri="{FF2B5EF4-FFF2-40B4-BE49-F238E27FC236}">
                <a16:creationId xmlns:a16="http://schemas.microsoft.com/office/drawing/2014/main" id="{E20CFB48-9957-DC45-7876-15329A7517A9}"/>
              </a:ext>
            </a:extLst>
          </p:cNvPr>
          <p:cNvSpPr txBox="1"/>
          <p:nvPr/>
        </p:nvSpPr>
        <p:spPr>
          <a:xfrm>
            <a:off x="1419764" y="2345113"/>
            <a:ext cx="376301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nton" pitchFamily="2" charset="0"/>
                <a:ea typeface="+mn-ea"/>
                <a:cs typeface="+mn-cs"/>
              </a:rPr>
              <a:t>Google Sought to Pay Agencies Hundreds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nton" pitchFamily="2" charset="0"/>
                <a:ea typeface="+mn-ea"/>
                <a:cs typeface="+mn-cs"/>
              </a:rPr>
              <a:t>of Millions to Sway Media Buys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Source Serif 4"/>
                <a:ea typeface="+mn-ea"/>
                <a:cs typeface="+mn-cs"/>
              </a:rPr>
              <a:t>Antitrust documents detail how Google planned to incentivize agencies in 2018</a:t>
            </a:r>
            <a:endParaRPr kumimoji="0" lang="en-US" sz="1600" b="0" i="1" u="none" strike="noStrike" kern="1200" cap="none" spc="0" normalizeH="0" baseline="0" noProof="0" dirty="0">
              <a:ln>
                <a:noFill/>
              </a:ln>
              <a:solidFill>
                <a:srgbClr val="000000"/>
              </a:solidFill>
              <a:effectLst/>
              <a:uLnTx/>
              <a:uFillTx/>
              <a:latin typeface="Source Serif 4"/>
              <a:ea typeface="+mn-ea"/>
              <a:cs typeface="+mn-cs"/>
            </a:endParaRPr>
          </a:p>
        </p:txBody>
      </p:sp>
      <p:sp>
        <p:nvSpPr>
          <p:cNvPr id="36" name="TextBox 35">
            <a:extLst>
              <a:ext uri="{FF2B5EF4-FFF2-40B4-BE49-F238E27FC236}">
                <a16:creationId xmlns:a16="http://schemas.microsoft.com/office/drawing/2014/main" id="{C7BE1688-32B1-AF3F-83DD-165ED23A4CAA}"/>
              </a:ext>
            </a:extLst>
          </p:cNvPr>
          <p:cNvSpPr txBox="1"/>
          <p:nvPr/>
        </p:nvSpPr>
        <p:spPr>
          <a:xfrm>
            <a:off x="1013312" y="3047714"/>
            <a:ext cx="4575922" cy="12618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ource Serif 4"/>
                <a:ea typeface="+mn-ea"/>
                <a:cs typeface="+mn-cs"/>
              </a:rPr>
              <a:t>Arielle Garcia, director of intelligence at industry watchdog Check My Ads, who formerly worked at ad-buying giant UM, described the program as benefitting Google. Garcia has first-hand knowledge of Google’s program, she said.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000000"/>
              </a:solidFill>
              <a:effectLst/>
              <a:uLnTx/>
              <a:uFillTx/>
              <a:latin typeface="Source Serif 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Source Serif 4"/>
                <a:ea typeface="+mn-ea"/>
                <a:cs typeface="+mn-cs"/>
              </a:rPr>
              <a:t>“[Google] tends to recommend things that benefit themselves more so than advertisers,” Garcia said.</a:t>
            </a:r>
          </a:p>
        </p:txBody>
      </p:sp>
      <p:sp>
        <p:nvSpPr>
          <p:cNvPr id="21" name="Rectangle: Rounded Corners 20">
            <a:extLst>
              <a:ext uri="{FF2B5EF4-FFF2-40B4-BE49-F238E27FC236}">
                <a16:creationId xmlns:a16="http://schemas.microsoft.com/office/drawing/2014/main" id="{6A5C9567-F99A-FA4D-59CC-4321C67DDE72}"/>
              </a:ext>
            </a:extLst>
          </p:cNvPr>
          <p:cNvSpPr/>
          <p:nvPr/>
        </p:nvSpPr>
        <p:spPr>
          <a:xfrm>
            <a:off x="6814232" y="1852836"/>
            <a:ext cx="4536813" cy="457751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85261" rtl="0" eaLnBrk="1" fontAlgn="auto" latinLnBrk="0" hangingPunct="1">
              <a:lnSpc>
                <a:spcPct val="100000"/>
              </a:lnSpc>
              <a:spcBef>
                <a:spcPts val="0"/>
              </a:spcBef>
              <a:spcAft>
                <a:spcPts val="0"/>
              </a:spcAft>
              <a:buClrTx/>
              <a:buSzTx/>
              <a:buFontTx/>
              <a:buNone/>
              <a:tabLst/>
              <a:defRPr/>
            </a:pPr>
            <a:endParaRPr kumimoji="0" lang="en-US" sz="229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773CB63-F828-7BA5-1883-2DDC1B090FDD}"/>
              </a:ext>
            </a:extLst>
          </p:cNvPr>
          <p:cNvSpPr txBox="1"/>
          <p:nvPr/>
        </p:nvSpPr>
        <p:spPr>
          <a:xfrm>
            <a:off x="9774426" y="1975864"/>
            <a:ext cx="739158" cy="246221"/>
          </a:xfrm>
          <a:prstGeom prst="rect">
            <a:avLst/>
          </a:prstGeom>
          <a:noFill/>
        </p:spPr>
        <p:txBody>
          <a:bodyPr wrap="square" rtlCol="0">
            <a:spAutoFit/>
          </a:bodyPr>
          <a:lstStyle/>
          <a:p>
            <a:pPr marL="0" marR="0" lvl="0" indent="0" algn="ctr" defTabSz="58526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9/3/24</a:t>
            </a:r>
          </a:p>
        </p:txBody>
      </p:sp>
      <p:pic>
        <p:nvPicPr>
          <p:cNvPr id="31" name="Picture 2">
            <a:extLst>
              <a:ext uri="{FF2B5EF4-FFF2-40B4-BE49-F238E27FC236}">
                <a16:creationId xmlns:a16="http://schemas.microsoft.com/office/drawing/2014/main" id="{8846D561-62D2-59D5-132C-DE7506FBB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477" y="1971340"/>
            <a:ext cx="817842" cy="36251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hlinkClick r:id="rId4"/>
            <a:extLst>
              <a:ext uri="{FF2B5EF4-FFF2-40B4-BE49-F238E27FC236}">
                <a16:creationId xmlns:a16="http://schemas.microsoft.com/office/drawing/2014/main" id="{D503FA99-D91E-9541-76F1-B172DE68D8AD}"/>
              </a:ext>
            </a:extLst>
          </p:cNvPr>
          <p:cNvSpPr txBox="1"/>
          <p:nvPr/>
        </p:nvSpPr>
        <p:spPr>
          <a:xfrm>
            <a:off x="7056811" y="2345113"/>
            <a:ext cx="407536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nton" pitchFamily="2" charset="0"/>
                <a:ea typeface="+mn-ea"/>
                <a:cs typeface="+mn-cs"/>
              </a:rPr>
              <a:t>Agencies Continue to Receive Perks From Media Owners That Aren't Disclosed to Clients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highlight>
                  <a:srgbClr val="FFFF00"/>
                </a:highlight>
                <a:uLnTx/>
                <a:uFillTx/>
                <a:latin typeface="Source Serif 4"/>
                <a:ea typeface="+mn-ea"/>
                <a:cs typeface="+mn-cs"/>
              </a:rPr>
              <a:t>Misaligned incentives can lead to wasted media spend</a:t>
            </a:r>
          </a:p>
        </p:txBody>
      </p:sp>
      <p:sp>
        <p:nvSpPr>
          <p:cNvPr id="38" name="TextBox 37">
            <a:extLst>
              <a:ext uri="{FF2B5EF4-FFF2-40B4-BE49-F238E27FC236}">
                <a16:creationId xmlns:a16="http://schemas.microsoft.com/office/drawing/2014/main" id="{682510E2-4F86-8232-9449-26BA01FDABD3}"/>
              </a:ext>
            </a:extLst>
          </p:cNvPr>
          <p:cNvSpPr txBox="1"/>
          <p:nvPr/>
        </p:nvSpPr>
        <p:spPr>
          <a:xfrm>
            <a:off x="6941449" y="3069366"/>
            <a:ext cx="4306089"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Source Serif 4"/>
                <a:ea typeface="+mn-ea"/>
                <a:cs typeface="+mn-cs"/>
                <a:hlinkClick r:id="rId3"/>
              </a:rPr>
              <a:t>Incentive programs</a:t>
            </a:r>
            <a:r>
              <a:rPr kumimoji="0" lang="en-US" sz="1400" b="0" i="0" u="none" strike="noStrike" kern="1200" cap="none" spc="0" normalizeH="0" baseline="0" noProof="0" dirty="0">
                <a:ln>
                  <a:noFill/>
                </a:ln>
                <a:solidFill>
                  <a:srgbClr val="000000"/>
                </a:solidFill>
                <a:effectLst/>
                <a:uLnTx/>
                <a:uFillTx/>
                <a:latin typeface="Source Serif 4"/>
                <a:ea typeface="+mn-ea"/>
                <a:cs typeface="+mn-cs"/>
              </a:rPr>
              <a:t> between large media companies and agencies </a:t>
            </a:r>
            <a:r>
              <a:rPr kumimoji="0" lang="en-US" sz="1400" b="0" i="0" u="none" strike="noStrike" kern="1200" cap="none" spc="0" normalizeH="0" baseline="0" noProof="0" dirty="0">
                <a:ln>
                  <a:noFill/>
                </a:ln>
                <a:solidFill>
                  <a:srgbClr val="000000"/>
                </a:solidFill>
                <a:effectLst/>
                <a:highlight>
                  <a:srgbClr val="FFFF00"/>
                </a:highlight>
                <a:uLnTx/>
                <a:uFillTx/>
                <a:latin typeface="Source Serif 4"/>
                <a:ea typeface="+mn-ea"/>
                <a:cs typeface="+mn-cs"/>
              </a:rPr>
              <a:t>continue to lead to poor advertising decisions and less transparency for smaller clients</a:t>
            </a:r>
            <a:r>
              <a:rPr kumimoji="0" lang="en-US" sz="1400" b="0" i="0" u="none" strike="noStrike" kern="1200" cap="none" spc="0" normalizeH="0" baseline="0" noProof="0" dirty="0">
                <a:ln>
                  <a:noFill/>
                </a:ln>
                <a:solidFill>
                  <a:srgbClr val="000000"/>
                </a:solidFill>
                <a:effectLst/>
                <a:uLnTx/>
                <a:uFillTx/>
                <a:latin typeface="Source Serif 4"/>
                <a:ea typeface="+mn-ea"/>
                <a:cs typeface="+mn-cs"/>
              </a:rPr>
              <a:t>, 10 sources from agencies, brands, and publishers told ADWEEK.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erif 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ource Serif 4"/>
                <a:ea typeface="+mn-ea"/>
                <a:cs typeface="+mn-cs"/>
              </a:rPr>
              <a:t>Small and medium-sized clients </a:t>
            </a:r>
            <a:r>
              <a:rPr kumimoji="0" lang="en-US" sz="1400" b="0" i="0" u="none" strike="noStrike" kern="1200" cap="none" spc="0" normalizeH="0" baseline="0" noProof="0" dirty="0">
                <a:ln>
                  <a:noFill/>
                </a:ln>
                <a:solidFill>
                  <a:prstClr val="black"/>
                </a:solidFill>
                <a:effectLst/>
                <a:highlight>
                  <a:srgbClr val="FFFF00"/>
                </a:highlight>
                <a:uLnTx/>
                <a:uFillTx/>
                <a:latin typeface="Source Serif 4"/>
                <a:ea typeface="+mn-ea"/>
                <a:cs typeface="+mn-cs"/>
              </a:rPr>
              <a:t>were less likely to have stipulations in their contracts with agencies </a:t>
            </a:r>
            <a:r>
              <a:rPr kumimoji="0" lang="en-US" sz="1400" b="0" i="0" u="none" strike="noStrike" kern="1200" cap="none" spc="0" normalizeH="0" baseline="0" noProof="0" dirty="0">
                <a:ln>
                  <a:noFill/>
                </a:ln>
                <a:solidFill>
                  <a:prstClr val="black"/>
                </a:solidFill>
                <a:effectLst/>
                <a:uLnTx/>
                <a:uFillTx/>
                <a:latin typeface="Source Serif 4"/>
                <a:ea typeface="+mn-ea"/>
                <a:cs typeface="+mn-cs"/>
              </a:rPr>
              <a:t>to ensure incentive programs are disclosed, the first buyer source said.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ource Serif 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ource Serif 4"/>
                <a:ea typeface="+mn-ea"/>
                <a:cs typeface="+mn-cs"/>
              </a:rPr>
              <a:t>Medium-sized buyers would spend more with Google, “and then </a:t>
            </a:r>
            <a:r>
              <a:rPr kumimoji="0" lang="en-US" sz="1400" b="0" i="0" u="none" strike="noStrike" kern="1200" cap="none" spc="0" normalizeH="0" baseline="0" noProof="0" dirty="0">
                <a:ln>
                  <a:noFill/>
                </a:ln>
                <a:solidFill>
                  <a:prstClr val="black"/>
                </a:solidFill>
                <a:effectLst/>
                <a:highlight>
                  <a:srgbClr val="FFFF00"/>
                </a:highlight>
                <a:uLnTx/>
                <a:uFillTx/>
                <a:latin typeface="Source Serif 4"/>
                <a:ea typeface="+mn-ea"/>
                <a:cs typeface="+mn-cs"/>
              </a:rPr>
              <a:t>the rebates would come and they would typically go back to the agency or go back to the bigger clients</a:t>
            </a:r>
            <a:r>
              <a:rPr kumimoji="0" lang="en-US" sz="1400" b="0" i="0" u="none" strike="noStrike" kern="1200" cap="none" spc="0" normalizeH="0" baseline="0" noProof="0" dirty="0">
                <a:ln>
                  <a:noFill/>
                </a:ln>
                <a:solidFill>
                  <a:prstClr val="black"/>
                </a:solidFill>
                <a:effectLst/>
                <a:uLnTx/>
                <a:uFillTx/>
                <a:latin typeface="Source Serif 4"/>
                <a:ea typeface="+mn-ea"/>
                <a:cs typeface="+mn-cs"/>
              </a:rPr>
              <a:t>,” the first buyer said.</a:t>
            </a:r>
          </a:p>
        </p:txBody>
      </p:sp>
      <p:cxnSp>
        <p:nvCxnSpPr>
          <p:cNvPr id="39" name="Straight Connector 38">
            <a:extLst>
              <a:ext uri="{FF2B5EF4-FFF2-40B4-BE49-F238E27FC236}">
                <a16:creationId xmlns:a16="http://schemas.microsoft.com/office/drawing/2014/main" id="{A6A56352-9D4A-1A17-5F16-CFA516B2A2F8}"/>
              </a:ext>
            </a:extLst>
          </p:cNvPr>
          <p:cNvCxnSpPr>
            <a:cxnSpLocks/>
          </p:cNvCxnSpPr>
          <p:nvPr/>
        </p:nvCxnSpPr>
        <p:spPr>
          <a:xfrm>
            <a:off x="7207477" y="4047816"/>
            <a:ext cx="3379195" cy="0"/>
          </a:xfrm>
          <a:prstGeom prst="line">
            <a:avLst/>
          </a:prstGeom>
          <a:ln>
            <a:solidFill>
              <a:srgbClr val="1B1464"/>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19E3CCB-E306-6A14-030A-B9C2B9E35B0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3" name="Slide Number Placeholder 5">
            <a:extLst>
              <a:ext uri="{FF2B5EF4-FFF2-40B4-BE49-F238E27FC236}">
                <a16:creationId xmlns:a16="http://schemas.microsoft.com/office/drawing/2014/main" id="{7CACC6F7-3B75-4982-D12D-D4AC50D9D4D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EDA8CF21-C29E-08B5-72CB-4F52A72DADA2}"/>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3360871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1CA8EF-9647-04C0-12EF-9C1BCD84169A}"/>
              </a:ext>
            </a:extLst>
          </p:cNvPr>
          <p:cNvSpPr>
            <a:spLocks/>
          </p:cNvSpPr>
          <p:nvPr/>
        </p:nvSpPr>
        <p:spPr>
          <a:xfrm>
            <a:off x="-23178" y="1696163"/>
            <a:ext cx="1221517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7" name="Chart 16">
            <a:extLst>
              <a:ext uri="{FF2B5EF4-FFF2-40B4-BE49-F238E27FC236}">
                <a16:creationId xmlns:a16="http://schemas.microsoft.com/office/drawing/2014/main" id="{16A5BA4E-2B91-03AC-439C-8C10C75E2BD9}"/>
              </a:ext>
            </a:extLst>
          </p:cNvPr>
          <p:cNvGraphicFramePr/>
          <p:nvPr/>
        </p:nvGraphicFramePr>
        <p:xfrm>
          <a:off x="3320233" y="2622661"/>
          <a:ext cx="5551533" cy="36001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1AC66B8-0DE7-D7F0-144E-0005D9B7A7A6}"/>
              </a:ext>
            </a:extLst>
          </p:cNvPr>
          <p:cNvSpPr txBox="1"/>
          <p:nvPr/>
        </p:nvSpPr>
        <p:spPr>
          <a:xfrm>
            <a:off x="472837" y="6221373"/>
            <a:ext cx="1168727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Adalytics Research LLC,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hlinkClick r:id="rId4"/>
              </a:rPr>
              <a:t>Did Google Mislead Advertisers About TrueView Skippable In-Stream Ads for the Past Three Years?</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report, June 2023. Note: </a:t>
            </a:r>
            <a:r>
              <a:rPr kumimoji="0" lang="en-US" sz="8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after the Adalytics report was released, YouTube changed the name of their ‘in-stream ads’ format to ‘skippable ads’ throughout Google Display and Video 360, according to a ‘What’s New: July 2023’ Google Blog Post and reported by Adweek on 8/7/23.</a:t>
            </a:r>
            <a:endParaRPr kumimoji="0" lang="fr-FR"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7" name="Rectangle 6">
            <a:extLst>
              <a:ext uri="{FF2B5EF4-FFF2-40B4-BE49-F238E27FC236}">
                <a16:creationId xmlns:a16="http://schemas.microsoft.com/office/drawing/2014/main" id="{6BD165E2-77C2-727D-F96F-ADACA591B75F}"/>
              </a:ext>
            </a:extLst>
          </p:cNvPr>
          <p:cNvSpPr/>
          <p:nvPr/>
        </p:nvSpPr>
        <p:spPr>
          <a:xfrm>
            <a:off x="180884" y="380516"/>
            <a:ext cx="1197922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itchFamily="2" charset="0"/>
              </a:rPr>
              <a:t>Separately, a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study by researchers at Adalytics claimed advertisers may be</a:t>
            </a:r>
            <a:r>
              <a:rPr lang="en-US" sz="2600" b="1" dirty="0">
                <a:solidFill>
                  <a:srgbClr val="1B1464"/>
                </a:solidFill>
                <a:latin typeface="Helvetica" pitchFamily="2" charset="0"/>
              </a:rPr>
              <a:t> </a:t>
            </a:r>
            <a:r>
              <a:rPr lang="en-US" sz="2600" b="1" dirty="0">
                <a:solidFill>
                  <a:srgbClr val="ED3C8D"/>
                </a:solidFill>
                <a:latin typeface="Helvetica" pitchFamily="2" charset="0"/>
              </a:rPr>
              <a:t>paying premium pricing for non-premium placements</a:t>
            </a:r>
            <a:r>
              <a:rPr lang="en-US" sz="2600" b="1" dirty="0">
                <a:solidFill>
                  <a:srgbClr val="1B1464"/>
                </a:solidFill>
                <a:latin typeface="Helvetica" pitchFamily="2" charset="0"/>
              </a:rPr>
              <a:t> on digital platforms</a:t>
            </a:r>
            <a:endPar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endParaRPr>
          </a:p>
        </p:txBody>
      </p:sp>
      <p:sp>
        <p:nvSpPr>
          <p:cNvPr id="18" name="TextBox 17">
            <a:extLst>
              <a:ext uri="{FF2B5EF4-FFF2-40B4-BE49-F238E27FC236}">
                <a16:creationId xmlns:a16="http://schemas.microsoft.com/office/drawing/2014/main" id="{33B1910D-A289-060D-2419-AC0CBF63E83A}"/>
              </a:ext>
            </a:extLst>
          </p:cNvPr>
          <p:cNvSpPr txBox="1"/>
          <p:nvPr/>
        </p:nvSpPr>
        <p:spPr>
          <a:xfrm>
            <a:off x="1781209" y="1781946"/>
            <a:ext cx="88612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Distribution for YouTube TrueView In-stream Ad Campaign Budget Spend </a:t>
            </a:r>
            <a:b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on YouTube vs. Google Video Partner (GVP) Network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4EBEA4"/>
                </a:solidFill>
                <a:effectLst/>
                <a:uLnTx/>
                <a:uFillTx/>
                <a:latin typeface="Helvetica" panose="020B0403020202020204" pitchFamily="34" charset="0"/>
                <a:ea typeface="+mn-ea"/>
                <a:cs typeface="+mn-cs"/>
              </a:rPr>
              <a:t>Major Infrastructure Brand</a:t>
            </a:r>
          </a:p>
        </p:txBody>
      </p:sp>
      <p:sp>
        <p:nvSpPr>
          <p:cNvPr id="21" name="TextBox 20">
            <a:extLst>
              <a:ext uri="{FF2B5EF4-FFF2-40B4-BE49-F238E27FC236}">
                <a16:creationId xmlns:a16="http://schemas.microsoft.com/office/drawing/2014/main" id="{B67CBDBB-BC79-B714-55F7-B2B651962851}"/>
              </a:ext>
            </a:extLst>
          </p:cNvPr>
          <p:cNvSpPr txBox="1"/>
          <p:nvPr/>
        </p:nvSpPr>
        <p:spPr>
          <a:xfrm>
            <a:off x="3159444" y="5694868"/>
            <a:ext cx="235159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84A99"/>
                </a:solidFill>
                <a:effectLst/>
                <a:uLnTx/>
                <a:uFillTx/>
                <a:latin typeface="Helvetica" panose="020B0403020202020204" pitchFamily="34" charset="0"/>
                <a:ea typeface="+mn-ea"/>
                <a:cs typeface="+mn-cs"/>
              </a:rPr>
              <a:t>GVP Mobile Application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84A99"/>
                </a:solidFill>
                <a:effectLst/>
                <a:uLnTx/>
                <a:uFillTx/>
                <a:latin typeface="Helvetica" panose="020B0403020202020204" pitchFamily="34" charset="0"/>
                <a:ea typeface="+mn-ea"/>
                <a:cs typeface="+mn-cs"/>
              </a:rPr>
              <a:t>Invalid TrueView</a:t>
            </a:r>
          </a:p>
        </p:txBody>
      </p:sp>
      <p:sp>
        <p:nvSpPr>
          <p:cNvPr id="23" name="TextBox 22">
            <a:extLst>
              <a:ext uri="{FF2B5EF4-FFF2-40B4-BE49-F238E27FC236}">
                <a16:creationId xmlns:a16="http://schemas.microsoft.com/office/drawing/2014/main" id="{B15F92C1-79EF-4CF7-20C9-EBA69D277B04}"/>
              </a:ext>
            </a:extLst>
          </p:cNvPr>
          <p:cNvSpPr txBox="1"/>
          <p:nvPr/>
        </p:nvSpPr>
        <p:spPr>
          <a:xfrm>
            <a:off x="3241581" y="3033693"/>
            <a:ext cx="158606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GVP Webpage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Valid TrueView</a:t>
            </a:r>
          </a:p>
        </p:txBody>
      </p:sp>
      <p:sp>
        <p:nvSpPr>
          <p:cNvPr id="24" name="TextBox 23">
            <a:extLst>
              <a:ext uri="{FF2B5EF4-FFF2-40B4-BE49-F238E27FC236}">
                <a16:creationId xmlns:a16="http://schemas.microsoft.com/office/drawing/2014/main" id="{AF0A4E01-4CE8-CFAA-5431-37143A092421}"/>
              </a:ext>
            </a:extLst>
          </p:cNvPr>
          <p:cNvSpPr txBox="1"/>
          <p:nvPr/>
        </p:nvSpPr>
        <p:spPr>
          <a:xfrm>
            <a:off x="2936305" y="3907684"/>
            <a:ext cx="175889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YouTube Channel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Valid TrueView</a:t>
            </a:r>
          </a:p>
        </p:txBody>
      </p:sp>
      <p:sp>
        <p:nvSpPr>
          <p:cNvPr id="25" name="TextBox 24">
            <a:extLst>
              <a:ext uri="{FF2B5EF4-FFF2-40B4-BE49-F238E27FC236}">
                <a16:creationId xmlns:a16="http://schemas.microsoft.com/office/drawing/2014/main" id="{3F64EAE8-0899-8700-CB13-DBC2C04DA57D}"/>
              </a:ext>
            </a:extLst>
          </p:cNvPr>
          <p:cNvSpPr txBox="1"/>
          <p:nvPr/>
        </p:nvSpPr>
        <p:spPr>
          <a:xfrm>
            <a:off x="3558706" y="2559600"/>
            <a:ext cx="2351591"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GVP Mobile App</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Valid TrueView</a:t>
            </a:r>
          </a:p>
        </p:txBody>
      </p:sp>
      <p:sp>
        <p:nvSpPr>
          <p:cNvPr id="26" name="Left Brace 25">
            <a:extLst>
              <a:ext uri="{FF2B5EF4-FFF2-40B4-BE49-F238E27FC236}">
                <a16:creationId xmlns:a16="http://schemas.microsoft.com/office/drawing/2014/main" id="{386D2C9A-98D5-F28D-482E-CC8811312891}"/>
              </a:ext>
            </a:extLst>
          </p:cNvPr>
          <p:cNvSpPr/>
          <p:nvPr/>
        </p:nvSpPr>
        <p:spPr>
          <a:xfrm rot="910476">
            <a:off x="3001636" y="2483561"/>
            <a:ext cx="319141" cy="1965673"/>
          </a:xfrm>
          <a:prstGeom prst="leftBrace">
            <a:avLst/>
          </a:prstGeom>
          <a:ln w="28575">
            <a:solidFill>
              <a:srgbClr val="1F1A6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23B654D-C158-02E3-DA2D-A50BEE2182AE}"/>
              </a:ext>
            </a:extLst>
          </p:cNvPr>
          <p:cNvSpPr/>
          <p:nvPr/>
        </p:nvSpPr>
        <p:spPr>
          <a:xfrm>
            <a:off x="107335" y="2784130"/>
            <a:ext cx="2828076" cy="1123554"/>
          </a:xfrm>
          <a:prstGeom prst="rect">
            <a:avLst/>
          </a:prstGeom>
          <a:solidFill>
            <a:srgbClr val="1F1A62"/>
          </a:solidFill>
          <a:ln w="28575">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Valid Placements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27%</a:t>
            </a:r>
            <a:r>
              <a:rPr kumimoji="0" lang="en-US" sz="14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 </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YouTube buy spend were </a:t>
            </a: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‘valid TrueView, skippable, </a:t>
            </a:r>
            <a:b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in-stream video ads’</a:t>
            </a:r>
          </a:p>
        </p:txBody>
      </p:sp>
      <p:cxnSp>
        <p:nvCxnSpPr>
          <p:cNvPr id="29" name="Straight Connector 28">
            <a:extLst>
              <a:ext uri="{FF2B5EF4-FFF2-40B4-BE49-F238E27FC236}">
                <a16:creationId xmlns:a16="http://schemas.microsoft.com/office/drawing/2014/main" id="{4D883F38-AC61-A56A-CD7E-3DDDF3D2E49F}"/>
              </a:ext>
            </a:extLst>
          </p:cNvPr>
          <p:cNvCxnSpPr>
            <a:cxnSpLocks/>
            <a:stCxn id="21" idx="0"/>
          </p:cNvCxnSpPr>
          <p:nvPr/>
        </p:nvCxnSpPr>
        <p:spPr>
          <a:xfrm flipV="1">
            <a:off x="4335240" y="5474465"/>
            <a:ext cx="850218" cy="220403"/>
          </a:xfrm>
          <a:prstGeom prst="line">
            <a:avLst/>
          </a:prstGeom>
          <a:ln>
            <a:solidFill>
              <a:srgbClr val="E84A9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1ABFC62-E8CF-95F3-BCB9-455ED4A915C2}"/>
              </a:ext>
            </a:extLst>
          </p:cNvPr>
          <p:cNvCxnSpPr>
            <a:cxnSpLocks/>
          </p:cNvCxnSpPr>
          <p:nvPr/>
        </p:nvCxnSpPr>
        <p:spPr>
          <a:xfrm>
            <a:off x="4427629" y="4181574"/>
            <a:ext cx="266676" cy="53980"/>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5C31A8E-CEBC-E0D5-1EE2-19CF65681143}"/>
              </a:ext>
            </a:extLst>
          </p:cNvPr>
          <p:cNvCxnSpPr>
            <a:cxnSpLocks/>
          </p:cNvCxnSpPr>
          <p:nvPr/>
        </p:nvCxnSpPr>
        <p:spPr>
          <a:xfrm>
            <a:off x="4622101" y="3252098"/>
            <a:ext cx="822551" cy="107794"/>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9BDFEA3-3715-2684-86C2-F43079EA08DB}"/>
              </a:ext>
            </a:extLst>
          </p:cNvPr>
          <p:cNvCxnSpPr>
            <a:cxnSpLocks/>
          </p:cNvCxnSpPr>
          <p:nvPr/>
        </p:nvCxnSpPr>
        <p:spPr>
          <a:xfrm>
            <a:off x="5901492" y="2775737"/>
            <a:ext cx="182919" cy="271298"/>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F5B619A-5283-F08B-9592-05FED13E4CA8}"/>
              </a:ext>
            </a:extLst>
          </p:cNvPr>
          <p:cNvSpPr txBox="1"/>
          <p:nvPr/>
        </p:nvSpPr>
        <p:spPr>
          <a:xfrm>
            <a:off x="6070165" y="3797094"/>
            <a:ext cx="144187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GVP Webpage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Invalid TrueView</a:t>
            </a:r>
          </a:p>
        </p:txBody>
      </p:sp>
      <p:sp>
        <p:nvSpPr>
          <p:cNvPr id="47" name="Left Brace 46">
            <a:extLst>
              <a:ext uri="{FF2B5EF4-FFF2-40B4-BE49-F238E27FC236}">
                <a16:creationId xmlns:a16="http://schemas.microsoft.com/office/drawing/2014/main" id="{6A51EF5A-F756-DBA8-BB24-4A8CFDFE4C1E}"/>
              </a:ext>
            </a:extLst>
          </p:cNvPr>
          <p:cNvSpPr/>
          <p:nvPr/>
        </p:nvSpPr>
        <p:spPr>
          <a:xfrm rot="11351184">
            <a:off x="7582120" y="3238684"/>
            <a:ext cx="376401" cy="2864842"/>
          </a:xfrm>
          <a:prstGeom prst="leftBrace">
            <a:avLst/>
          </a:prstGeom>
          <a:ln w="28575">
            <a:solidFill>
              <a:srgbClr val="E84A9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F7F3AF82-E72A-18A9-F944-B5D988CFE107}"/>
              </a:ext>
            </a:extLst>
          </p:cNvPr>
          <p:cNvSpPr/>
          <p:nvPr/>
        </p:nvSpPr>
        <p:spPr>
          <a:xfrm>
            <a:off x="8184789" y="4207898"/>
            <a:ext cx="3470134" cy="1266567"/>
          </a:xfrm>
          <a:prstGeom prst="rect">
            <a:avLst/>
          </a:prstGeom>
          <a:solidFill>
            <a:srgbClr val="E84A99"/>
          </a:solidFill>
          <a:ln w="28575">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FFEE60"/>
                </a:solidFill>
                <a:effectLst/>
                <a:uLnTx/>
                <a:uFillTx/>
                <a:latin typeface="Helvetica" panose="020B0403020202020204" pitchFamily="34" charset="0"/>
                <a:ea typeface="+mn-ea"/>
                <a:cs typeface="+mn-cs"/>
              </a:rPr>
              <a:t>Invalid Placements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FFEE60"/>
                </a:solidFill>
                <a:effectLst/>
                <a:uLnTx/>
                <a:uFillTx/>
                <a:latin typeface="Helvetica" panose="020B0403020202020204" pitchFamily="34" charset="0"/>
                <a:ea typeface="+mn-ea"/>
                <a:cs typeface="+mn-cs"/>
              </a:rPr>
              <a:t>73%</a:t>
            </a:r>
            <a:r>
              <a:rPr kumimoji="0" lang="en-US" sz="1400" b="1" i="0" u="none" strike="noStrike" kern="1200" cap="none" spc="0" normalizeH="0" baseline="0" noProof="0">
                <a:ln>
                  <a:noFill/>
                </a:ln>
                <a:solidFill>
                  <a:srgbClr val="FFEE60"/>
                </a:solidFill>
                <a:effectLst/>
                <a:uLnTx/>
                <a:uFillTx/>
                <a:latin typeface="Helvetica" panose="020B0403020202020204" pitchFamily="34" charset="0"/>
                <a:ea typeface="+mn-ea"/>
                <a:cs typeface="+mn-cs"/>
              </a:rPr>
              <a:t> </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YouTube buy spend was </a:t>
            </a: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misrepresented as ‘valid TrueView, skippable, in-stream video ads’ when they were not </a:t>
            </a:r>
          </a:p>
        </p:txBody>
      </p:sp>
      <p:pic>
        <p:nvPicPr>
          <p:cNvPr id="3" name="Picture 2">
            <a:extLst>
              <a:ext uri="{FF2B5EF4-FFF2-40B4-BE49-F238E27FC236}">
                <a16:creationId xmlns:a16="http://schemas.microsoft.com/office/drawing/2014/main" id="{43657C02-1774-1E05-804D-BDE8F8C764D0}"/>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4" name="Slide Number Placeholder 5">
            <a:extLst>
              <a:ext uri="{FF2B5EF4-FFF2-40B4-BE49-F238E27FC236}">
                <a16:creationId xmlns:a16="http://schemas.microsoft.com/office/drawing/2014/main" id="{EDEE41B4-CBCE-5659-EB4F-A6D567E9C800}"/>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53D70453-1880-E51A-9D07-66BE410AC406}"/>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419285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D5556D9F-1334-432E-BBFF-1EA9570523FF}"/>
              </a:ext>
            </a:extLst>
          </p:cNvPr>
          <p:cNvSpPr>
            <a:spLocks/>
          </p:cNvSpPr>
          <p:nvPr/>
        </p:nvSpPr>
        <p:spPr>
          <a:xfrm>
            <a:off x="1" y="1686330"/>
            <a:ext cx="12192294" cy="5171670"/>
          </a:xfrm>
          <a:prstGeom prst="rect">
            <a:avLst/>
          </a:prstGeom>
          <a:solidFill>
            <a:srgbClr val="E2E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BD165E2-77C2-727D-F96F-ADACA591B75F}"/>
              </a:ext>
            </a:extLst>
          </p:cNvPr>
          <p:cNvSpPr/>
          <p:nvPr/>
        </p:nvSpPr>
        <p:spPr>
          <a:xfrm>
            <a:off x="262647" y="378796"/>
            <a:ext cx="1165436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Major digital platforms offer audience network extensions but the lack </a:t>
            </a:r>
            <a:b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b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of transparency around these </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websites can cause brand safety concerns</a:t>
            </a:r>
          </a:p>
        </p:txBody>
      </p:sp>
      <p:sp>
        <p:nvSpPr>
          <p:cNvPr id="14" name="TextBox 13">
            <a:extLst>
              <a:ext uri="{FF2B5EF4-FFF2-40B4-BE49-F238E27FC236}">
                <a16:creationId xmlns:a16="http://schemas.microsoft.com/office/drawing/2014/main" id="{D3F5E9C4-E701-37BA-ED6F-D61BA9B075A7}"/>
              </a:ext>
            </a:extLst>
          </p:cNvPr>
          <p:cNvSpPr txBox="1"/>
          <p:nvPr/>
        </p:nvSpPr>
        <p:spPr>
          <a:xfrm>
            <a:off x="493966" y="6221801"/>
            <a:ext cx="116872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Google Ads Help,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About Google video partners’</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Meta Business Help Center,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How Meta Audience Network works</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Pangle</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How to level up your ad campaign on </a:t>
            </a:r>
            <a:r>
              <a:rPr kumimoji="0" lang="en-US" sz="800" b="0" i="1"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Pangle</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LinkedIn Help,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LinkedIn Audience Network FAQs</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Microsoft Advertising Help,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About Microsoft Audience Ads</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To learn more about terminology and facts around digital advertising, click the link to download </a:t>
            </a:r>
            <a:r>
              <a:rPr kumimoji="0" lang="en-US" sz="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3">
                  <a:extLst>
                    <a:ext uri="{A12FA001-AC4F-418D-AE19-62706E023703}">
                      <ahyp:hlinkClr xmlns:ahyp="http://schemas.microsoft.com/office/drawing/2018/hyperlinkcolor" val="tx"/>
                    </a:ext>
                  </a:extLst>
                </a:hlinkClick>
              </a:rPr>
              <a:t>‘What Is Digital Ad Fraud’</a:t>
            </a:r>
            <a:endParaRPr kumimoji="0" lang="en-US" sz="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3" name="Picture 2">
            <a:extLst>
              <a:ext uri="{FF2B5EF4-FFF2-40B4-BE49-F238E27FC236}">
                <a16:creationId xmlns:a16="http://schemas.microsoft.com/office/drawing/2014/main" id="{713E22EE-7643-607A-BF86-12CCEF21055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6" name="Slide Number Placeholder 5">
            <a:extLst>
              <a:ext uri="{FF2B5EF4-FFF2-40B4-BE49-F238E27FC236}">
                <a16:creationId xmlns:a16="http://schemas.microsoft.com/office/drawing/2014/main" id="{A81D1758-8E2A-CCE6-9652-D39905F8C599}"/>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51338ED4-072A-92DB-2C50-592228BBBDF4}"/>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Rectangle 1">
            <a:extLst>
              <a:ext uri="{FF2B5EF4-FFF2-40B4-BE49-F238E27FC236}">
                <a16:creationId xmlns:a16="http://schemas.microsoft.com/office/drawing/2014/main" id="{81AEB0DF-0E9A-9A86-B9DE-AA0F9F7F5E8A}"/>
              </a:ext>
            </a:extLst>
          </p:cNvPr>
          <p:cNvSpPr/>
          <p:nvPr/>
        </p:nvSpPr>
        <p:spPr>
          <a:xfrm>
            <a:off x="616913" y="1815939"/>
            <a:ext cx="10882950" cy="1037053"/>
          </a:xfrm>
          <a:prstGeom prst="rect">
            <a:avLst/>
          </a:prstGeom>
          <a:solidFill>
            <a:srgbClr val="1B1464"/>
          </a:solidFill>
          <a:ln w="127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Audience Networks (aka Audience Extensions)</a:t>
            </a:r>
            <a:br>
              <a:rPr kumimoji="0" lang="en-US" sz="16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4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 way to expand the reach of a digital campaign with a single publisher by using cookies to identify and track user’s activity on other websites/apps and then serving ads to the same audiences on those 3rd party websites/apps.</a:t>
            </a:r>
          </a:p>
        </p:txBody>
      </p:sp>
      <p:cxnSp>
        <p:nvCxnSpPr>
          <p:cNvPr id="40" name="Straight Connector 39">
            <a:extLst>
              <a:ext uri="{FF2B5EF4-FFF2-40B4-BE49-F238E27FC236}">
                <a16:creationId xmlns:a16="http://schemas.microsoft.com/office/drawing/2014/main" id="{B51A42CA-30DD-4EC3-76E8-07DB9A9F2EF8}"/>
              </a:ext>
            </a:extLst>
          </p:cNvPr>
          <p:cNvCxnSpPr>
            <a:cxnSpLocks/>
          </p:cNvCxnSpPr>
          <p:nvPr/>
        </p:nvCxnSpPr>
        <p:spPr>
          <a:xfrm>
            <a:off x="2386635" y="3459480"/>
            <a:ext cx="0" cy="2714696"/>
          </a:xfrm>
          <a:prstGeom prst="line">
            <a:avLst/>
          </a:prstGeom>
          <a:ln w="19050">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3F33BF1-7CE8-2939-C8E7-64F07422BD28}"/>
              </a:ext>
            </a:extLst>
          </p:cNvPr>
          <p:cNvCxnSpPr>
            <a:cxnSpLocks/>
          </p:cNvCxnSpPr>
          <p:nvPr/>
        </p:nvCxnSpPr>
        <p:spPr>
          <a:xfrm>
            <a:off x="4831481" y="3459480"/>
            <a:ext cx="0" cy="2714696"/>
          </a:xfrm>
          <a:prstGeom prst="line">
            <a:avLst/>
          </a:prstGeom>
          <a:ln w="19050">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7F348B6-4AA5-C09E-CD75-E20046B17A54}"/>
              </a:ext>
            </a:extLst>
          </p:cNvPr>
          <p:cNvCxnSpPr>
            <a:cxnSpLocks/>
          </p:cNvCxnSpPr>
          <p:nvPr/>
        </p:nvCxnSpPr>
        <p:spPr>
          <a:xfrm>
            <a:off x="7325939" y="3459480"/>
            <a:ext cx="0" cy="2714696"/>
          </a:xfrm>
          <a:prstGeom prst="line">
            <a:avLst/>
          </a:prstGeom>
          <a:ln w="19050">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67CF5AA-9A42-B51B-FE32-8A82A7A0A9DA}"/>
              </a:ext>
            </a:extLst>
          </p:cNvPr>
          <p:cNvCxnSpPr>
            <a:cxnSpLocks/>
          </p:cNvCxnSpPr>
          <p:nvPr/>
        </p:nvCxnSpPr>
        <p:spPr>
          <a:xfrm>
            <a:off x="9839365" y="3459480"/>
            <a:ext cx="0" cy="2714696"/>
          </a:xfrm>
          <a:prstGeom prst="line">
            <a:avLst/>
          </a:prstGeom>
          <a:ln w="19050">
            <a:solidFill>
              <a:srgbClr val="1B1464"/>
            </a:solidFill>
          </a:ln>
        </p:spPr>
        <p:style>
          <a:lnRef idx="1">
            <a:schemeClr val="accent1"/>
          </a:lnRef>
          <a:fillRef idx="0">
            <a:schemeClr val="accent1"/>
          </a:fillRef>
          <a:effectRef idx="0">
            <a:schemeClr val="accent1"/>
          </a:effectRef>
          <a:fontRef idx="minor">
            <a:schemeClr val="tx1"/>
          </a:fontRef>
        </p:style>
      </p:cxnSp>
      <p:pic>
        <p:nvPicPr>
          <p:cNvPr id="2050" name="Picture 2" descr="Mobile App Advertising Platform | Mobile Ad Platform | Pangle">
            <a:extLst>
              <a:ext uri="{FF2B5EF4-FFF2-40B4-BE49-F238E27FC236}">
                <a16:creationId xmlns:a16="http://schemas.microsoft.com/office/drawing/2014/main" id="{98E0D659-65E6-4E18-3382-25A1DBCF96D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6875" b="68750" l="12750" r="85125">
                        <a14:foregroundMark x1="29563" y1="43969" x2="29563" y2="43969"/>
                        <a14:foregroundMark x1="15000" y1="45813" x2="15000" y2="45813"/>
                        <a14:foregroundMark x1="12812" y1="46656" x2="12812" y2="46656"/>
                        <a14:foregroundMark x1="47813" y1="26906" x2="47813" y2="26906"/>
                        <a14:foregroundMark x1="57875" y1="41781" x2="57875" y2="41781"/>
                        <a14:foregroundMark x1="70594" y1="43125" x2="70594" y2="43125"/>
                        <a14:foregroundMark x1="81313" y1="45656" x2="81313" y2="45656"/>
                        <a14:foregroundMark x1="85156" y1="46313" x2="85156" y2="46313"/>
                        <a14:foregroundMark x1="71750" y1="62563" x2="71750" y2="62563"/>
                        <a14:foregroundMark x1="66250" y1="60875" x2="66250" y2="60875"/>
                        <a14:foregroundMark x1="62063" y1="60031" x2="62063" y2="60031"/>
                        <a14:foregroundMark x1="56031" y1="64563" x2="56031" y2="64563"/>
                        <a14:foregroundMark x1="62719" y1="68750" x2="62719" y2="68750"/>
                        <a14:foregroundMark x1="63063" y1="65563" x2="63063" y2="65563"/>
                        <a14:foregroundMark x1="51344" y1="60375" x2="51344" y2="60375"/>
                        <a14:foregroundMark x1="40125" y1="62406" x2="40125" y2="62406"/>
                        <a14:foregroundMark x1="23875" y1="62906" x2="23875" y2="62906"/>
                      </a14:backgroundRemoval>
                    </a14:imgEffect>
                  </a14:imgLayer>
                </a14:imgProps>
              </a:ext>
              <a:ext uri="{28A0092B-C50C-407E-A947-70E740481C1C}">
                <a14:useLocalDpi xmlns:a14="http://schemas.microsoft.com/office/drawing/2010/main" val="0"/>
              </a:ext>
            </a:extLst>
          </a:blip>
          <a:srcRect l="11111" t="23067" r="10918" b="27391"/>
          <a:stretch/>
        </p:blipFill>
        <p:spPr bwMode="auto">
          <a:xfrm>
            <a:off x="5400193" y="3458520"/>
            <a:ext cx="1316391" cy="83641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Meta Logo and symbol, meaning, history, PNG">
            <a:extLst>
              <a:ext uri="{FF2B5EF4-FFF2-40B4-BE49-F238E27FC236}">
                <a16:creationId xmlns:a16="http://schemas.microsoft.com/office/drawing/2014/main" id="{756E355B-ED13-7A28-96DC-DEADA00C76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6959" y="3553865"/>
            <a:ext cx="1147954" cy="64572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E531F4B7-F7F2-E678-0FCF-09AB3CA26E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059" y="3464253"/>
            <a:ext cx="824948" cy="824948"/>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9D3DF839-AB6E-C190-0F63-FDCDF65F417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440" t="35895" r="18049" b="37662"/>
          <a:stretch/>
        </p:blipFill>
        <p:spPr bwMode="auto">
          <a:xfrm>
            <a:off x="7704455" y="3563732"/>
            <a:ext cx="1911559" cy="62599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Microsoft Ads - 417 Marketing">
            <a:extLst>
              <a:ext uri="{FF2B5EF4-FFF2-40B4-BE49-F238E27FC236}">
                <a16:creationId xmlns:a16="http://schemas.microsoft.com/office/drawing/2014/main" id="{E27027CC-8E5C-C292-6012-BA718E7288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41517" y="3476958"/>
            <a:ext cx="2046599" cy="799538"/>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Rounded Corners 49">
            <a:extLst>
              <a:ext uri="{FF2B5EF4-FFF2-40B4-BE49-F238E27FC236}">
                <a16:creationId xmlns:a16="http://schemas.microsoft.com/office/drawing/2014/main" id="{7EC60A92-D74C-AB17-F343-72864E490A9A}"/>
              </a:ext>
            </a:extLst>
          </p:cNvPr>
          <p:cNvSpPr/>
          <p:nvPr/>
        </p:nvSpPr>
        <p:spPr>
          <a:xfrm>
            <a:off x="20258" y="4353189"/>
            <a:ext cx="2300135" cy="1809838"/>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‘Partners are publisher websites and mobile apps where you can show your video ads to viewers </a:t>
            </a:r>
            <a:r>
              <a:rPr kumimoji="0" lang="en-US" sz="11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beyond YouTube’</a:t>
            </a:r>
          </a:p>
        </p:txBody>
      </p:sp>
      <p:sp>
        <p:nvSpPr>
          <p:cNvPr id="51" name="Rectangle: Rounded Corners 50">
            <a:extLst>
              <a:ext uri="{FF2B5EF4-FFF2-40B4-BE49-F238E27FC236}">
                <a16:creationId xmlns:a16="http://schemas.microsoft.com/office/drawing/2014/main" id="{9903169B-C6E4-075D-ABD5-E4FE3C66643E}"/>
              </a:ext>
            </a:extLst>
          </p:cNvPr>
          <p:cNvSpPr/>
          <p:nvPr/>
        </p:nvSpPr>
        <p:spPr>
          <a:xfrm>
            <a:off x="2460869" y="4353189"/>
            <a:ext cx="2300135" cy="1809838"/>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b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1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‘Extends Meta's people-based advertising </a:t>
            </a:r>
            <a:r>
              <a:rPr kumimoji="0" lang="en-US" sz="11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beyond the Facebook app’</a:t>
            </a:r>
          </a:p>
        </p:txBody>
      </p:sp>
      <p:sp>
        <p:nvSpPr>
          <p:cNvPr id="52" name="Rectangle: Rounded Corners 51">
            <a:extLst>
              <a:ext uri="{FF2B5EF4-FFF2-40B4-BE49-F238E27FC236}">
                <a16:creationId xmlns:a16="http://schemas.microsoft.com/office/drawing/2014/main" id="{3CFAF322-5BEE-AC7D-9366-60596A88D04D}"/>
              </a:ext>
            </a:extLst>
          </p:cNvPr>
          <p:cNvSpPr/>
          <p:nvPr/>
        </p:nvSpPr>
        <p:spPr>
          <a:xfrm>
            <a:off x="4888383" y="4362849"/>
            <a:ext cx="2386045" cy="1800177"/>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1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‘Gain access to </a:t>
            </a:r>
            <a:r>
              <a:rPr kumimoji="0" lang="en-US" sz="1100" b="0" i="1"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Pangle’s</a:t>
            </a:r>
            <a:r>
              <a:rPr kumimoji="0" lang="en-US" sz="11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1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vast network of mobile apps’</a:t>
            </a:r>
          </a:p>
        </p:txBody>
      </p:sp>
      <p:sp>
        <p:nvSpPr>
          <p:cNvPr id="54" name="Rectangle: Rounded Corners 53">
            <a:extLst>
              <a:ext uri="{FF2B5EF4-FFF2-40B4-BE49-F238E27FC236}">
                <a16:creationId xmlns:a16="http://schemas.microsoft.com/office/drawing/2014/main" id="{107C8B25-CEA1-71EF-8B7D-D3316F996BD5}"/>
              </a:ext>
            </a:extLst>
          </p:cNvPr>
          <p:cNvSpPr/>
          <p:nvPr/>
        </p:nvSpPr>
        <p:spPr>
          <a:xfrm>
            <a:off x="7363984" y="4362087"/>
            <a:ext cx="2421154" cy="1800940"/>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b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b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1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‘Delivers ads beyond the LinkedIn feed to members </a:t>
            </a:r>
            <a:br>
              <a:rPr kumimoji="0" lang="en-US" sz="11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1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on trusted </a:t>
            </a:r>
            <a:r>
              <a:rPr kumimoji="0" lang="en-US" sz="11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third-party apps </a:t>
            </a:r>
            <a:br>
              <a:rPr kumimoji="0" lang="en-US" sz="11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br>
            <a:r>
              <a:rPr kumimoji="0" lang="en-US" sz="11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and sites’</a:t>
            </a:r>
          </a:p>
        </p:txBody>
      </p:sp>
      <p:sp>
        <p:nvSpPr>
          <p:cNvPr id="55" name="Rectangle: Rounded Corners 54">
            <a:extLst>
              <a:ext uri="{FF2B5EF4-FFF2-40B4-BE49-F238E27FC236}">
                <a16:creationId xmlns:a16="http://schemas.microsoft.com/office/drawing/2014/main" id="{AF52DB11-E583-EDC7-2274-430CE6C2E1D9}"/>
              </a:ext>
            </a:extLst>
          </p:cNvPr>
          <p:cNvSpPr/>
          <p:nvPr/>
        </p:nvSpPr>
        <p:spPr>
          <a:xfrm>
            <a:off x="9876093" y="4353189"/>
            <a:ext cx="2300135" cy="1809838"/>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b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b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b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1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‘Ad placements are cross-device and include premium sites like MSN, Outlook.com, Microsoft Edge, </a:t>
            </a:r>
            <a:r>
              <a:rPr kumimoji="0" lang="en-US" sz="11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and other partners’</a:t>
            </a:r>
          </a:p>
        </p:txBody>
      </p:sp>
      <p:sp>
        <p:nvSpPr>
          <p:cNvPr id="34" name="TextBox 33">
            <a:extLst>
              <a:ext uri="{FF2B5EF4-FFF2-40B4-BE49-F238E27FC236}">
                <a16:creationId xmlns:a16="http://schemas.microsoft.com/office/drawing/2014/main" id="{296456C5-8FD4-39C0-17D9-92559BD473E5}"/>
              </a:ext>
            </a:extLst>
          </p:cNvPr>
          <p:cNvSpPr txBox="1"/>
          <p:nvPr/>
        </p:nvSpPr>
        <p:spPr>
          <a:xfrm>
            <a:off x="-31750" y="4410338"/>
            <a:ext cx="24041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Google Video Partners Network</a:t>
            </a:r>
            <a:endParaRPr kumimoji="0" lang="en-US" sz="18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
        <p:nvSpPr>
          <p:cNvPr id="35" name="TextBox 34">
            <a:extLst>
              <a:ext uri="{FF2B5EF4-FFF2-40B4-BE49-F238E27FC236}">
                <a16:creationId xmlns:a16="http://schemas.microsoft.com/office/drawing/2014/main" id="{0847CBC1-44C8-451B-A5D2-47C2C4521373}"/>
              </a:ext>
            </a:extLst>
          </p:cNvPr>
          <p:cNvSpPr txBox="1"/>
          <p:nvPr/>
        </p:nvSpPr>
        <p:spPr>
          <a:xfrm>
            <a:off x="2408860" y="4410338"/>
            <a:ext cx="24041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Meta Audience Network</a:t>
            </a:r>
          </a:p>
        </p:txBody>
      </p:sp>
      <p:sp>
        <p:nvSpPr>
          <p:cNvPr id="36" name="TextBox 35">
            <a:extLst>
              <a:ext uri="{FF2B5EF4-FFF2-40B4-BE49-F238E27FC236}">
                <a16:creationId xmlns:a16="http://schemas.microsoft.com/office/drawing/2014/main" id="{A5052708-03C9-B39A-FF5E-F47866A13896}"/>
              </a:ext>
            </a:extLst>
          </p:cNvPr>
          <p:cNvSpPr txBox="1"/>
          <p:nvPr/>
        </p:nvSpPr>
        <p:spPr>
          <a:xfrm>
            <a:off x="4856313" y="4410338"/>
            <a:ext cx="24041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Pangle</a:t>
            </a:r>
            <a:b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(TikTok)</a:t>
            </a:r>
          </a:p>
        </p:txBody>
      </p:sp>
      <p:sp>
        <p:nvSpPr>
          <p:cNvPr id="37" name="TextBox 36">
            <a:extLst>
              <a:ext uri="{FF2B5EF4-FFF2-40B4-BE49-F238E27FC236}">
                <a16:creationId xmlns:a16="http://schemas.microsoft.com/office/drawing/2014/main" id="{115DDE54-1BC9-AD0F-EDF3-7D219A5CAE5C}"/>
              </a:ext>
            </a:extLst>
          </p:cNvPr>
          <p:cNvSpPr txBox="1"/>
          <p:nvPr/>
        </p:nvSpPr>
        <p:spPr>
          <a:xfrm>
            <a:off x="7363984" y="4410338"/>
            <a:ext cx="24041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LinkedIn Audience Network</a:t>
            </a:r>
          </a:p>
        </p:txBody>
      </p:sp>
      <p:sp>
        <p:nvSpPr>
          <p:cNvPr id="38" name="TextBox 37">
            <a:extLst>
              <a:ext uri="{FF2B5EF4-FFF2-40B4-BE49-F238E27FC236}">
                <a16:creationId xmlns:a16="http://schemas.microsoft.com/office/drawing/2014/main" id="{A9EE8F76-C656-C998-7952-BC35C4A93BD0}"/>
              </a:ext>
            </a:extLst>
          </p:cNvPr>
          <p:cNvSpPr txBox="1"/>
          <p:nvPr/>
        </p:nvSpPr>
        <p:spPr>
          <a:xfrm>
            <a:off x="9763153" y="4410338"/>
            <a:ext cx="24041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Microsoft Audience Network</a:t>
            </a:r>
          </a:p>
        </p:txBody>
      </p:sp>
      <p:cxnSp>
        <p:nvCxnSpPr>
          <p:cNvPr id="2049" name="Straight Connector 2048">
            <a:extLst>
              <a:ext uri="{FF2B5EF4-FFF2-40B4-BE49-F238E27FC236}">
                <a16:creationId xmlns:a16="http://schemas.microsoft.com/office/drawing/2014/main" id="{54322A3B-981B-702C-0FDA-1B505E308752}"/>
              </a:ext>
            </a:extLst>
          </p:cNvPr>
          <p:cNvCxnSpPr>
            <a:cxnSpLocks/>
          </p:cNvCxnSpPr>
          <p:nvPr/>
        </p:nvCxnSpPr>
        <p:spPr>
          <a:xfrm>
            <a:off x="160675" y="5055563"/>
            <a:ext cx="2019300"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2051" name="Straight Connector 2050">
            <a:extLst>
              <a:ext uri="{FF2B5EF4-FFF2-40B4-BE49-F238E27FC236}">
                <a16:creationId xmlns:a16="http://schemas.microsoft.com/office/drawing/2014/main" id="{C749C0CE-8F65-23B8-EA74-58F5F7137F01}"/>
              </a:ext>
            </a:extLst>
          </p:cNvPr>
          <p:cNvCxnSpPr>
            <a:cxnSpLocks/>
          </p:cNvCxnSpPr>
          <p:nvPr/>
        </p:nvCxnSpPr>
        <p:spPr>
          <a:xfrm>
            <a:off x="2601286" y="5055563"/>
            <a:ext cx="2019300"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2053" name="Straight Connector 2052">
            <a:extLst>
              <a:ext uri="{FF2B5EF4-FFF2-40B4-BE49-F238E27FC236}">
                <a16:creationId xmlns:a16="http://schemas.microsoft.com/office/drawing/2014/main" id="{742F9999-AA73-822E-B8A7-31349F7C7FB0}"/>
              </a:ext>
            </a:extLst>
          </p:cNvPr>
          <p:cNvCxnSpPr>
            <a:cxnSpLocks/>
          </p:cNvCxnSpPr>
          <p:nvPr/>
        </p:nvCxnSpPr>
        <p:spPr>
          <a:xfrm>
            <a:off x="5058649" y="5055563"/>
            <a:ext cx="2019300"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2055" name="Straight Connector 2054">
            <a:extLst>
              <a:ext uri="{FF2B5EF4-FFF2-40B4-BE49-F238E27FC236}">
                <a16:creationId xmlns:a16="http://schemas.microsoft.com/office/drawing/2014/main" id="{AFCBA80F-4EE3-284A-5D4B-AC23B6E4D1AF}"/>
              </a:ext>
            </a:extLst>
          </p:cNvPr>
          <p:cNvCxnSpPr>
            <a:cxnSpLocks/>
          </p:cNvCxnSpPr>
          <p:nvPr/>
        </p:nvCxnSpPr>
        <p:spPr>
          <a:xfrm>
            <a:off x="7556410" y="5055563"/>
            <a:ext cx="2019300"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2057" name="Straight Connector 2056">
            <a:extLst>
              <a:ext uri="{FF2B5EF4-FFF2-40B4-BE49-F238E27FC236}">
                <a16:creationId xmlns:a16="http://schemas.microsoft.com/office/drawing/2014/main" id="{FCFB0810-137F-C51B-4366-D9D75C6E2742}"/>
              </a:ext>
            </a:extLst>
          </p:cNvPr>
          <p:cNvCxnSpPr>
            <a:cxnSpLocks/>
          </p:cNvCxnSpPr>
          <p:nvPr/>
        </p:nvCxnSpPr>
        <p:spPr>
          <a:xfrm>
            <a:off x="9968816" y="5055563"/>
            <a:ext cx="2019300"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sp>
        <p:nvSpPr>
          <p:cNvPr id="2058" name="TextBox 2057">
            <a:extLst>
              <a:ext uri="{FF2B5EF4-FFF2-40B4-BE49-F238E27FC236}">
                <a16:creationId xmlns:a16="http://schemas.microsoft.com/office/drawing/2014/main" id="{0E0CE9A5-D270-BC1B-B4C6-DCF04D44C1F6}"/>
              </a:ext>
            </a:extLst>
          </p:cNvPr>
          <p:cNvSpPr txBox="1"/>
          <p:nvPr/>
        </p:nvSpPr>
        <p:spPr>
          <a:xfrm>
            <a:off x="0" y="2982601"/>
            <a:ext cx="1220499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Examples of Audience Networks</a:t>
            </a:r>
          </a:p>
        </p:txBody>
      </p:sp>
    </p:spTree>
    <p:extLst>
      <p:ext uri="{BB962C8B-B14F-4D97-AF65-F5344CB8AC3E}">
        <p14:creationId xmlns:p14="http://schemas.microsoft.com/office/powerpoint/2010/main" val="1501537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0578B-55B7-1439-D916-5025D77ED7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BBB395A-96DA-92B1-94F2-771CF0102A4B}"/>
              </a:ext>
            </a:extLst>
          </p:cNvPr>
          <p:cNvSpPr/>
          <p:nvPr/>
        </p:nvSpPr>
        <p:spPr>
          <a:xfrm>
            <a:off x="-1" y="1697733"/>
            <a:ext cx="5958325" cy="4351120"/>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EE46310-93E4-BA51-EA03-B64EF66FC22B}"/>
              </a:ext>
            </a:extLst>
          </p:cNvPr>
          <p:cNvSpPr>
            <a:spLocks/>
          </p:cNvSpPr>
          <p:nvPr/>
        </p:nvSpPr>
        <p:spPr>
          <a:xfrm>
            <a:off x="5958323" y="1697625"/>
            <a:ext cx="6233971" cy="4351121"/>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0933E29-76A4-3903-D202-FFE1B5387557}"/>
              </a:ext>
            </a:extLst>
          </p:cNvPr>
          <p:cNvSpPr txBox="1"/>
          <p:nvPr/>
        </p:nvSpPr>
        <p:spPr>
          <a:xfrm>
            <a:off x="472511" y="6201275"/>
            <a:ext cx="11687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‘Marketer Sentiment on Ad Fraud’ Survey,</a:t>
            </a:r>
            <a:r>
              <a:rPr lang="en-US" sz="700">
                <a:solidFill>
                  <a:srgbClr val="1B1464"/>
                </a:solidFill>
                <a:latin typeface="Helvetica" panose="020B0604020202020204" pitchFamily="34" charset="0"/>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based on in-depth interviews, fielded October 2023. Survey base: Marketer and agency contacts from the Advertiser Perceptions ‘Senior Marketer’ and ‘Streaming Video’ online communities. *ANA (Association of National Advertisers), </a:t>
            </a:r>
            <a:r>
              <a:rPr kumimoji="0" lang="en-US" sz="7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Programmatic Media Supply Chain Transparency Study – Complete Report</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December 2023. To learn more about terminology and facts around digital advertising, click the link to download </a:t>
            </a:r>
            <a:r>
              <a:rPr kumimoji="0" lang="en-US" sz="700" b="1" i="1"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3">
                  <a:extLst>
                    <a:ext uri="{A12FA001-AC4F-418D-AE19-62706E023703}">
                      <ahyp:hlinkClr xmlns:ahyp="http://schemas.microsoft.com/office/drawing/2018/hyperlinkcolor" val="tx"/>
                    </a:ext>
                  </a:extLst>
                </a:hlinkClick>
              </a:rPr>
              <a:t>‘What Is Digital Ad Fraud’</a:t>
            </a:r>
            <a:endParaRPr kumimoji="0" lang="fr-FR" sz="7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3" name="TextBox 2">
            <a:extLst>
              <a:ext uri="{FF2B5EF4-FFF2-40B4-BE49-F238E27FC236}">
                <a16:creationId xmlns:a16="http://schemas.microsoft.com/office/drawing/2014/main" id="{98F957AB-97A5-4A57-1266-7C30AD3C2DB0}"/>
              </a:ext>
            </a:extLst>
          </p:cNvPr>
          <p:cNvSpPr txBox="1"/>
          <p:nvPr/>
        </p:nvSpPr>
        <p:spPr>
          <a:xfrm>
            <a:off x="7173550" y="4792677"/>
            <a:ext cx="3803516" cy="707886"/>
          </a:xfrm>
          <a:prstGeom prst="rect">
            <a:avLst/>
          </a:prstGeom>
          <a:solidFill>
            <a:schemeClr val="bg1"/>
          </a:solidFill>
          <a:ln w="19050">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$10B estimated annual </a:t>
            </a:r>
            <a:b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b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global advertising spend</a:t>
            </a:r>
          </a:p>
        </p:txBody>
      </p:sp>
      <p:grpSp>
        <p:nvGrpSpPr>
          <p:cNvPr id="11" name="Group 10">
            <a:extLst>
              <a:ext uri="{FF2B5EF4-FFF2-40B4-BE49-F238E27FC236}">
                <a16:creationId xmlns:a16="http://schemas.microsoft.com/office/drawing/2014/main" id="{9522C01A-8C17-3421-EDF1-DAE56B03A681}"/>
              </a:ext>
            </a:extLst>
          </p:cNvPr>
          <p:cNvGrpSpPr/>
          <p:nvPr/>
        </p:nvGrpSpPr>
        <p:grpSpPr>
          <a:xfrm>
            <a:off x="134701" y="2362496"/>
            <a:ext cx="5650310" cy="1818002"/>
            <a:chOff x="4503586" y="-66708"/>
            <a:chExt cx="3270876" cy="3197467"/>
          </a:xfrm>
        </p:grpSpPr>
        <p:sp>
          <p:nvSpPr>
            <p:cNvPr id="10" name="Speech Bubble: Rectangle 9">
              <a:extLst>
                <a:ext uri="{FF2B5EF4-FFF2-40B4-BE49-F238E27FC236}">
                  <a16:creationId xmlns:a16="http://schemas.microsoft.com/office/drawing/2014/main" id="{2DCEF573-FC26-1EFA-45BD-0DC5D31778F7}"/>
                </a:ext>
              </a:extLst>
            </p:cNvPr>
            <p:cNvSpPr/>
            <p:nvPr/>
          </p:nvSpPr>
          <p:spPr>
            <a:xfrm>
              <a:off x="4503586" y="-66708"/>
              <a:ext cx="3270876" cy="3197467"/>
            </a:xfrm>
            <a:prstGeom prst="wedgeRectCallout">
              <a:avLst>
                <a:gd name="adj1" fmla="val -10809"/>
                <a:gd name="adj2" fmla="val 60978"/>
              </a:avLst>
            </a:prstGeom>
            <a:solidFill>
              <a:schemeClr val="bg1"/>
            </a:solid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9AB3A51-AC96-2B12-6B48-EB4BC4A475DF}"/>
                </a:ext>
              </a:extLst>
            </p:cNvPr>
            <p:cNvSpPr/>
            <p:nvPr/>
          </p:nvSpPr>
          <p:spPr>
            <a:xfrm>
              <a:off x="4503586" y="-16062"/>
              <a:ext cx="3270875" cy="3096177"/>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mn-cs"/>
                </a:rPr>
                <a:t>The most problematic are going to be display ads shown on a variety of third-party websites. All of those individual website owners,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Calibri" panose="020F0502020204030204" pitchFamily="34" charset="0"/>
                  <a:cs typeface="+mn-cs"/>
                </a:rPr>
                <a:t>publishers are actually incentivized to engage in fraudulent activity</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mn-cs"/>
                </a:rPr>
                <a:t>.”</a:t>
              </a:r>
              <a:endParaRPr kumimoji="0" lang="en-US" sz="24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8FD7F9B1-E8DE-B4E4-F034-D0D2AE0A64E4}"/>
              </a:ext>
            </a:extLst>
          </p:cNvPr>
          <p:cNvSpPr/>
          <p:nvPr/>
        </p:nvSpPr>
        <p:spPr>
          <a:xfrm>
            <a:off x="385974" y="4669397"/>
            <a:ext cx="5147764" cy="646331"/>
          </a:xfrm>
          <a:prstGeom prst="rect">
            <a:avLst/>
          </a:prstGeom>
        </p:spPr>
        <p:txBody>
          <a:bodyPr wrap="square">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CMO, Consumer Electronics Category (Anonymous)</a:t>
            </a:r>
          </a:p>
        </p:txBody>
      </p:sp>
      <p:sp>
        <p:nvSpPr>
          <p:cNvPr id="16" name="Rectangle 15">
            <a:extLst>
              <a:ext uri="{FF2B5EF4-FFF2-40B4-BE49-F238E27FC236}">
                <a16:creationId xmlns:a16="http://schemas.microsoft.com/office/drawing/2014/main" id="{010D20D7-FD5F-76DC-ACD4-2F01E58480CD}"/>
              </a:ext>
            </a:extLst>
          </p:cNvPr>
          <p:cNvSpPr/>
          <p:nvPr/>
        </p:nvSpPr>
        <p:spPr>
          <a:xfrm>
            <a:off x="6662630" y="2248717"/>
            <a:ext cx="4825357" cy="1446550"/>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4,500+</a:t>
            </a:r>
          </a:p>
        </p:txBody>
      </p:sp>
      <p:sp>
        <p:nvSpPr>
          <p:cNvPr id="17" name="TextBox 16">
            <a:extLst>
              <a:ext uri="{FF2B5EF4-FFF2-40B4-BE49-F238E27FC236}">
                <a16:creationId xmlns:a16="http://schemas.microsoft.com/office/drawing/2014/main" id="{86804B5D-3510-1177-609F-175629F00B23}"/>
              </a:ext>
            </a:extLst>
          </p:cNvPr>
          <p:cNvSpPr txBox="1"/>
          <p:nvPr/>
        </p:nvSpPr>
        <p:spPr>
          <a:xfrm>
            <a:off x="6327669" y="3715031"/>
            <a:ext cx="54952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Helvetica" panose="020B0403020202020204" pitchFamily="34" charset="0"/>
              </a:rPr>
              <a:t>projected number of existing</a:t>
            </a:r>
            <a:br>
              <a:rPr lang="en-US" sz="2400" b="1">
                <a:solidFill>
                  <a:prstClr val="white"/>
                </a:solidFill>
                <a:latin typeface="Helvetica" panose="020B0403020202020204" pitchFamily="34" charset="0"/>
              </a:rPr>
            </a:br>
            <a:r>
              <a:rPr lang="en-US" sz="2400" b="1">
                <a:solidFill>
                  <a:prstClr val="white"/>
                </a:solidFill>
                <a:latin typeface="Helvetica" panose="020B0403020202020204" pitchFamily="34" charset="0"/>
              </a:rPr>
              <a:t>‘Made for Advertising’ Sites*</a:t>
            </a:r>
            <a:endPar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pic>
        <p:nvPicPr>
          <p:cNvPr id="20" name="Picture 19">
            <a:extLst>
              <a:ext uri="{FF2B5EF4-FFF2-40B4-BE49-F238E27FC236}">
                <a16:creationId xmlns:a16="http://schemas.microsoft.com/office/drawing/2014/main" id="{C317321C-677C-5AC8-7E03-96818B49A01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21" name="Slide Number Placeholder 5">
            <a:extLst>
              <a:ext uri="{FF2B5EF4-FFF2-40B4-BE49-F238E27FC236}">
                <a16:creationId xmlns:a16="http://schemas.microsoft.com/office/drawing/2014/main" id="{A1C371CB-5DD0-5D27-188E-0714E92FE4D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2" name="Rectangle 21">
            <a:extLst>
              <a:ext uri="{FF2B5EF4-FFF2-40B4-BE49-F238E27FC236}">
                <a16:creationId xmlns:a16="http://schemas.microsoft.com/office/drawing/2014/main" id="{DA3BCC77-5B8E-20D0-5C84-1C986E02002E}"/>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4" name="Rectangle 3">
            <a:extLst>
              <a:ext uri="{FF2B5EF4-FFF2-40B4-BE49-F238E27FC236}">
                <a16:creationId xmlns:a16="http://schemas.microsoft.com/office/drawing/2014/main" id="{A71D0AEA-ECB0-B7F3-42C5-89B35EE02C89}"/>
              </a:ext>
            </a:extLst>
          </p:cNvPr>
          <p:cNvSpPr/>
          <p:nvPr/>
        </p:nvSpPr>
        <p:spPr>
          <a:xfrm>
            <a:off x="250832" y="400243"/>
            <a:ext cx="1173212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itchFamily="2" charset="0"/>
              </a:rPr>
              <a:t>Audience networks can include several ‘Made for Advertising’ websites, which creates </a:t>
            </a:r>
            <a:r>
              <a:rPr lang="en-US" sz="2600" b="1" dirty="0">
                <a:solidFill>
                  <a:srgbClr val="ED3C8D"/>
                </a:solidFill>
                <a:latin typeface="Helvetica" pitchFamily="2" charset="0"/>
              </a:rPr>
              <a:t>negative brand associations and wasted ad dollars</a:t>
            </a:r>
            <a:endPar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endParaRPr>
          </a:p>
        </p:txBody>
      </p:sp>
    </p:spTree>
    <p:extLst>
      <p:ext uri="{BB962C8B-B14F-4D97-AF65-F5344CB8AC3E}">
        <p14:creationId xmlns:p14="http://schemas.microsoft.com/office/powerpoint/2010/main" val="4194893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25DF28BD-C8F1-3AA9-63F4-0714E1016177}"/>
              </a:ext>
            </a:extLst>
          </p:cNvPr>
          <p:cNvSpPr txBox="1"/>
          <p:nvPr/>
        </p:nvSpPr>
        <p:spPr>
          <a:xfrm>
            <a:off x="80378" y="1852248"/>
            <a:ext cx="120312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Examples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video ads running in subpar placements</a:t>
            </a:r>
          </a:p>
        </p:txBody>
      </p:sp>
      <p:sp>
        <p:nvSpPr>
          <p:cNvPr id="25" name="Rectangle 24">
            <a:extLst>
              <a:ext uri="{FF2B5EF4-FFF2-40B4-BE49-F238E27FC236}">
                <a16:creationId xmlns:a16="http://schemas.microsoft.com/office/drawing/2014/main" id="{13EF0C84-F821-67FB-B0D8-C822D599EF58}"/>
              </a:ext>
            </a:extLst>
          </p:cNvPr>
          <p:cNvSpPr/>
          <p:nvPr/>
        </p:nvSpPr>
        <p:spPr>
          <a:xfrm>
            <a:off x="2558147" y="2355798"/>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2F94997E-F552-1CCA-A7F6-EECA728BB857}"/>
              </a:ext>
            </a:extLst>
          </p:cNvPr>
          <p:cNvSpPr txBox="1"/>
          <p:nvPr/>
        </p:nvSpPr>
        <p:spPr>
          <a:xfrm>
            <a:off x="2710246" y="3280525"/>
            <a:ext cx="1962908" cy="589774"/>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rPr>
              <a:t>In a fully muted video player</a:t>
            </a:r>
          </a:p>
        </p:txBody>
      </p:sp>
      <p:pic>
        <p:nvPicPr>
          <p:cNvPr id="55" name="Picture 54" descr="A pink sign with a black background&#10;&#10;Description automatically generated">
            <a:extLst>
              <a:ext uri="{FF2B5EF4-FFF2-40B4-BE49-F238E27FC236}">
                <a16:creationId xmlns:a16="http://schemas.microsoft.com/office/drawing/2014/main" id="{10815BF3-02AA-1CB4-1A4C-DE97D6D61CA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329248" y="2487976"/>
            <a:ext cx="724905" cy="724905"/>
          </a:xfrm>
          <a:prstGeom prst="rect">
            <a:avLst/>
          </a:prstGeom>
        </p:spPr>
      </p:pic>
      <p:sp>
        <p:nvSpPr>
          <p:cNvPr id="31" name="Rectangle 30">
            <a:extLst>
              <a:ext uri="{FF2B5EF4-FFF2-40B4-BE49-F238E27FC236}">
                <a16:creationId xmlns:a16="http://schemas.microsoft.com/office/drawing/2014/main" id="{72F1034C-D509-4629-8974-AEE836FB2487}"/>
              </a:ext>
            </a:extLst>
          </p:cNvPr>
          <p:cNvSpPr/>
          <p:nvPr/>
        </p:nvSpPr>
        <p:spPr>
          <a:xfrm>
            <a:off x="9771047" y="2355798"/>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2450368D-255B-7D6D-F994-D24661B0E096}"/>
              </a:ext>
            </a:extLst>
          </p:cNvPr>
          <p:cNvSpPr txBox="1"/>
          <p:nvPr/>
        </p:nvSpPr>
        <p:spPr>
          <a:xfrm>
            <a:off x="9687808" y="3280525"/>
            <a:ext cx="2458254" cy="591444"/>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rPr>
              <a:t>Ad plays continuously on a loop</a:t>
            </a:r>
          </a:p>
        </p:txBody>
      </p:sp>
      <p:pic>
        <p:nvPicPr>
          <p:cNvPr id="57" name="Picture 56" descr="A pink arrows in a circle&#10;&#10;Description automatically generated">
            <a:extLst>
              <a:ext uri="{FF2B5EF4-FFF2-40B4-BE49-F238E27FC236}">
                <a16:creationId xmlns:a16="http://schemas.microsoft.com/office/drawing/2014/main" id="{6E1F2B75-3756-510C-BD7F-B93FAF3A0CA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542148" y="2487976"/>
            <a:ext cx="724905" cy="724905"/>
          </a:xfrm>
          <a:prstGeom prst="rect">
            <a:avLst/>
          </a:prstGeom>
        </p:spPr>
      </p:pic>
      <p:sp>
        <p:nvSpPr>
          <p:cNvPr id="16" name="Rectangle 15">
            <a:extLst>
              <a:ext uri="{FF2B5EF4-FFF2-40B4-BE49-F238E27FC236}">
                <a16:creationId xmlns:a16="http://schemas.microsoft.com/office/drawing/2014/main" id="{06B534FF-B927-0436-7491-63B3281A01E5}"/>
              </a:ext>
            </a:extLst>
          </p:cNvPr>
          <p:cNvSpPr/>
          <p:nvPr/>
        </p:nvSpPr>
        <p:spPr>
          <a:xfrm>
            <a:off x="153847" y="2355798"/>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F6C1980-F82A-B6B9-7764-8E3D64CCD80A}"/>
              </a:ext>
            </a:extLst>
          </p:cNvPr>
          <p:cNvSpPr txBox="1"/>
          <p:nvPr/>
        </p:nvSpPr>
        <p:spPr>
          <a:xfrm>
            <a:off x="350579" y="3280525"/>
            <a:ext cx="1873643" cy="594843"/>
          </a:xfrm>
          <a:prstGeom prst="rect">
            <a:avLst/>
          </a:prstGeom>
          <a:noFill/>
        </p:spPr>
        <p:txBody>
          <a:bodyPr wrap="square">
            <a:spAutoFit/>
          </a:body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Helvetica" panose="020B0403020202020204" pitchFamily="34" charset="0"/>
              </a:rPr>
              <a:t>In a small corner or side of a page</a:t>
            </a:r>
            <a:endPar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p:txBody>
      </p:sp>
      <p:pic>
        <p:nvPicPr>
          <p:cNvPr id="59" name="Picture 58" descr="A black and pink square with a arrow pointing up&#10;&#10;Description automatically generated">
            <a:extLst>
              <a:ext uri="{FF2B5EF4-FFF2-40B4-BE49-F238E27FC236}">
                <a16:creationId xmlns:a16="http://schemas.microsoft.com/office/drawing/2014/main" id="{D49835F4-8B52-4236-F789-F6127C6B72B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87853" y="2550881"/>
            <a:ext cx="599095" cy="599095"/>
          </a:xfrm>
          <a:prstGeom prst="rect">
            <a:avLst/>
          </a:prstGeom>
        </p:spPr>
      </p:pic>
      <p:sp>
        <p:nvSpPr>
          <p:cNvPr id="27" name="Rectangle 26">
            <a:extLst>
              <a:ext uri="{FF2B5EF4-FFF2-40B4-BE49-F238E27FC236}">
                <a16:creationId xmlns:a16="http://schemas.microsoft.com/office/drawing/2014/main" id="{888B4E36-7216-C916-9A79-CD63469CAE2B}"/>
              </a:ext>
            </a:extLst>
          </p:cNvPr>
          <p:cNvSpPr/>
          <p:nvPr/>
        </p:nvSpPr>
        <p:spPr>
          <a:xfrm>
            <a:off x="4962447" y="2355798"/>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B883BBCB-BAD8-B70C-5E22-165FDE83D6F1}"/>
              </a:ext>
            </a:extLst>
          </p:cNvPr>
          <p:cNvSpPr txBox="1"/>
          <p:nvPr/>
        </p:nvSpPr>
        <p:spPr>
          <a:xfrm>
            <a:off x="4962447" y="3280525"/>
            <a:ext cx="2267107" cy="853375"/>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rPr>
              <a:t>With little to no video content between consecutive ads</a:t>
            </a:r>
          </a:p>
        </p:txBody>
      </p:sp>
      <p:pic>
        <p:nvPicPr>
          <p:cNvPr id="61" name="Picture 60" descr="A pink logo with a megaphone&#10;&#10;Description automatically generated">
            <a:extLst>
              <a:ext uri="{FF2B5EF4-FFF2-40B4-BE49-F238E27FC236}">
                <a16:creationId xmlns:a16="http://schemas.microsoft.com/office/drawing/2014/main" id="{CE572C94-AB47-E413-D9BC-490338242C43}"/>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657487" y="2411915"/>
            <a:ext cx="877026" cy="877026"/>
          </a:xfrm>
          <a:prstGeom prst="rect">
            <a:avLst/>
          </a:prstGeom>
        </p:spPr>
      </p:pic>
      <p:sp>
        <p:nvSpPr>
          <p:cNvPr id="29" name="Rectangle 28">
            <a:extLst>
              <a:ext uri="{FF2B5EF4-FFF2-40B4-BE49-F238E27FC236}">
                <a16:creationId xmlns:a16="http://schemas.microsoft.com/office/drawing/2014/main" id="{21F9FA7F-5DDB-C3DF-DAAB-0DAA58181CC2}"/>
              </a:ext>
            </a:extLst>
          </p:cNvPr>
          <p:cNvSpPr/>
          <p:nvPr/>
        </p:nvSpPr>
        <p:spPr>
          <a:xfrm>
            <a:off x="7366747" y="2355798"/>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529E3F6B-72F0-2265-8576-2FA866A2E500}"/>
              </a:ext>
            </a:extLst>
          </p:cNvPr>
          <p:cNvSpPr txBox="1"/>
          <p:nvPr/>
        </p:nvSpPr>
        <p:spPr>
          <a:xfrm>
            <a:off x="7420701" y="3280525"/>
            <a:ext cx="2159199" cy="853375"/>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rPr>
              <a:t>‘Auto-plays’ without any user interaction or initiation</a:t>
            </a:r>
          </a:p>
        </p:txBody>
      </p:sp>
      <p:pic>
        <p:nvPicPr>
          <p:cNvPr id="63" name="Picture 62" descr="A pink arrow on a black background&#10;&#10;Description automatically generated">
            <a:extLst>
              <a:ext uri="{FF2B5EF4-FFF2-40B4-BE49-F238E27FC236}">
                <a16:creationId xmlns:a16="http://schemas.microsoft.com/office/drawing/2014/main" id="{0F551383-6DB3-C72B-0804-252707AA503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137848" y="2487976"/>
            <a:ext cx="724905" cy="724905"/>
          </a:xfrm>
          <a:prstGeom prst="rect">
            <a:avLst/>
          </a:prstGeom>
        </p:spPr>
      </p:pic>
      <p:sp>
        <p:nvSpPr>
          <p:cNvPr id="30" name="Rectangle 29">
            <a:extLst>
              <a:ext uri="{FF2B5EF4-FFF2-40B4-BE49-F238E27FC236}">
                <a16:creationId xmlns:a16="http://schemas.microsoft.com/office/drawing/2014/main" id="{C55BF465-0BA2-40D1-3FD8-18B71F94615A}"/>
              </a:ext>
            </a:extLst>
          </p:cNvPr>
          <p:cNvSpPr/>
          <p:nvPr/>
        </p:nvSpPr>
        <p:spPr>
          <a:xfrm>
            <a:off x="8528018" y="4452257"/>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C0481A6A-5FC0-9A28-0AD4-63E549D001E5}"/>
              </a:ext>
            </a:extLst>
          </p:cNvPr>
          <p:cNvSpPr txBox="1"/>
          <p:nvPr/>
        </p:nvSpPr>
        <p:spPr>
          <a:xfrm>
            <a:off x="8474012" y="5368467"/>
            <a:ext cx="2375119" cy="591444"/>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rPr>
              <a:t>Ads served “stacked” on top of another ad</a:t>
            </a:r>
          </a:p>
        </p:txBody>
      </p:sp>
      <p:pic>
        <p:nvPicPr>
          <p:cNvPr id="65" name="Picture 64" descr="A pink and black logo&#10;&#10;Description automatically generated">
            <a:extLst>
              <a:ext uri="{FF2B5EF4-FFF2-40B4-BE49-F238E27FC236}">
                <a16:creationId xmlns:a16="http://schemas.microsoft.com/office/drawing/2014/main" id="{995CD633-F270-684B-78B5-F0CEC5FFC0FC}"/>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9223004" y="4563236"/>
            <a:ext cx="877135" cy="877135"/>
          </a:xfrm>
          <a:prstGeom prst="rect">
            <a:avLst/>
          </a:prstGeom>
        </p:spPr>
      </p:pic>
      <p:sp>
        <p:nvSpPr>
          <p:cNvPr id="28" name="Rectangle 27">
            <a:extLst>
              <a:ext uri="{FF2B5EF4-FFF2-40B4-BE49-F238E27FC236}">
                <a16:creationId xmlns:a16="http://schemas.microsoft.com/office/drawing/2014/main" id="{AC8369E0-0EF2-1354-4A1A-B9E1A643478D}"/>
              </a:ext>
            </a:extLst>
          </p:cNvPr>
          <p:cNvSpPr/>
          <p:nvPr/>
        </p:nvSpPr>
        <p:spPr>
          <a:xfrm>
            <a:off x="6096964" y="4452257"/>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28F526C9-808E-9A31-F9EA-61017021CB44}"/>
              </a:ext>
            </a:extLst>
          </p:cNvPr>
          <p:cNvSpPr txBox="1"/>
          <p:nvPr/>
        </p:nvSpPr>
        <p:spPr>
          <a:xfrm>
            <a:off x="6095038" y="5368467"/>
            <a:ext cx="2269034" cy="591444"/>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rPr>
              <a:t>Runs out of sight while the audio plays</a:t>
            </a:r>
          </a:p>
        </p:txBody>
      </p:sp>
      <p:pic>
        <p:nvPicPr>
          <p:cNvPr id="67" name="Picture 66" descr="A pink eye with a circle and a circle in the middle&#10;&#10;Description automatically generated">
            <a:extLst>
              <a:ext uri="{FF2B5EF4-FFF2-40B4-BE49-F238E27FC236}">
                <a16:creationId xmlns:a16="http://schemas.microsoft.com/office/drawing/2014/main" id="{AFEB0104-BDFA-9940-8317-E9938F11EB86}"/>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831820" y="4611876"/>
            <a:ext cx="797395" cy="797395"/>
          </a:xfrm>
          <a:prstGeom prst="rect">
            <a:avLst/>
          </a:prstGeom>
        </p:spPr>
      </p:pic>
      <p:sp>
        <p:nvSpPr>
          <p:cNvPr id="17" name="Rectangle 16">
            <a:extLst>
              <a:ext uri="{FF2B5EF4-FFF2-40B4-BE49-F238E27FC236}">
                <a16:creationId xmlns:a16="http://schemas.microsoft.com/office/drawing/2014/main" id="{6454E1A6-C9F1-34D4-C8B3-1EE9C0EB5A45}"/>
              </a:ext>
            </a:extLst>
          </p:cNvPr>
          <p:cNvSpPr/>
          <p:nvPr/>
        </p:nvSpPr>
        <p:spPr>
          <a:xfrm>
            <a:off x="1342870" y="4452257"/>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42876232-191A-5A19-15E0-9A726DD22057}"/>
              </a:ext>
            </a:extLst>
          </p:cNvPr>
          <p:cNvSpPr txBox="1"/>
          <p:nvPr/>
        </p:nvSpPr>
        <p:spPr>
          <a:xfrm>
            <a:off x="1238347" y="5368467"/>
            <a:ext cx="2462113" cy="849976"/>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rPr>
              <a:t>Multiple video ads playing simultaneously on the same page</a:t>
            </a:r>
          </a:p>
        </p:txBody>
      </p:sp>
      <p:pic>
        <p:nvPicPr>
          <p:cNvPr id="69" name="Picture 68" descr="A pink circle with black background&#10;&#10;Description automatically generated">
            <a:extLst>
              <a:ext uri="{FF2B5EF4-FFF2-40B4-BE49-F238E27FC236}">
                <a16:creationId xmlns:a16="http://schemas.microsoft.com/office/drawing/2014/main" id="{5259ED54-74B3-D68E-CCE9-4A4A0B6EC920}"/>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113971" y="4611876"/>
            <a:ext cx="724905" cy="724905"/>
          </a:xfrm>
          <a:prstGeom prst="rect">
            <a:avLst/>
          </a:prstGeom>
        </p:spPr>
      </p:pic>
      <p:sp>
        <p:nvSpPr>
          <p:cNvPr id="26" name="Rectangle 25">
            <a:extLst>
              <a:ext uri="{FF2B5EF4-FFF2-40B4-BE49-F238E27FC236}">
                <a16:creationId xmlns:a16="http://schemas.microsoft.com/office/drawing/2014/main" id="{63AA44EE-D028-DD27-4ADF-111CE919CDA9}"/>
              </a:ext>
            </a:extLst>
          </p:cNvPr>
          <p:cNvSpPr/>
          <p:nvPr/>
        </p:nvSpPr>
        <p:spPr>
          <a:xfrm>
            <a:off x="3719917" y="4452257"/>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6780F865-1EB6-D6EB-458C-EE182C02D8B2}"/>
              </a:ext>
            </a:extLst>
          </p:cNvPr>
          <p:cNvSpPr txBox="1"/>
          <p:nvPr/>
        </p:nvSpPr>
        <p:spPr>
          <a:xfrm>
            <a:off x="3719917" y="5368467"/>
            <a:ext cx="2267107" cy="853375"/>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rPr>
              <a:t>The ‘skip’ button on a video ad is hidden or obscured</a:t>
            </a:r>
          </a:p>
        </p:txBody>
      </p:sp>
      <p:pic>
        <p:nvPicPr>
          <p:cNvPr id="71" name="Picture 70" descr="A pink circle with a cross&#10;&#10;Description automatically generated">
            <a:extLst>
              <a:ext uri="{FF2B5EF4-FFF2-40B4-BE49-F238E27FC236}">
                <a16:creationId xmlns:a16="http://schemas.microsoft.com/office/drawing/2014/main" id="{244C8F93-179C-D670-3375-8E3C0EF43EA3}"/>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4491018" y="4611876"/>
            <a:ext cx="724905" cy="724905"/>
          </a:xfrm>
          <a:prstGeom prst="rect">
            <a:avLst/>
          </a:prstGeom>
        </p:spPr>
      </p:pic>
      <p:pic>
        <p:nvPicPr>
          <p:cNvPr id="7" name="Picture 6">
            <a:extLst>
              <a:ext uri="{FF2B5EF4-FFF2-40B4-BE49-F238E27FC236}">
                <a16:creationId xmlns:a16="http://schemas.microsoft.com/office/drawing/2014/main" id="{C6262435-09A6-F989-CFB3-5F7DF78E880C}"/>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8" name="Slide Number Placeholder 5">
            <a:extLst>
              <a:ext uri="{FF2B5EF4-FFF2-40B4-BE49-F238E27FC236}">
                <a16:creationId xmlns:a16="http://schemas.microsoft.com/office/drawing/2014/main" id="{E5BB7880-7088-55E4-8960-D21048ABFFC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29C5F9ED-4282-0207-D4E0-1B1534AF3163}"/>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 name="Rectangle 1">
            <a:extLst>
              <a:ext uri="{FF2B5EF4-FFF2-40B4-BE49-F238E27FC236}">
                <a16:creationId xmlns:a16="http://schemas.microsoft.com/office/drawing/2014/main" id="{6724962B-9B42-BCE1-3BA3-F177D333CAAD}"/>
              </a:ext>
            </a:extLst>
          </p:cNvPr>
          <p:cNvSpPr/>
          <p:nvPr/>
        </p:nvSpPr>
        <p:spPr>
          <a:xfrm>
            <a:off x="252919" y="401795"/>
            <a:ext cx="1165180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A lack of campaign buy transparency can also mean that </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video ads may play in poor environments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which can devalue brands</a:t>
            </a:r>
          </a:p>
        </p:txBody>
      </p:sp>
    </p:spTree>
    <p:extLst>
      <p:ext uri="{BB962C8B-B14F-4D97-AF65-F5344CB8AC3E}">
        <p14:creationId xmlns:p14="http://schemas.microsoft.com/office/powerpoint/2010/main" val="17781758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4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6166fe-9f5b-43aa-b8a9-b4d7ad530bda" xsi:nil="true"/>
    <lcf76f155ced4ddcb4097134ff3c332f xmlns="a86b28e8-29a6-4ab8-af18-2a7f61acfad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7" ma:contentTypeDescription="Create a new document." ma:contentTypeScope="" ma:versionID="00f8e3544ea876084e635555b8d6e1e4">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638292919b190b699f260c92cef6b5c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EB1AD6-A2CF-49D6-B91B-7858EAE84B26}">
  <ds:schemaRefs>
    <ds:schemaRef ds:uri="http://schemas.microsoft.com/office/2006/metadata/properties"/>
    <ds:schemaRef ds:uri="http://schemas.microsoft.com/office/infopath/2007/PartnerControls"/>
    <ds:schemaRef ds:uri="9f6166fe-9f5b-43aa-b8a9-b4d7ad530bda"/>
    <ds:schemaRef ds:uri="a86b28e8-29a6-4ab8-af18-2a7f61acfad2"/>
  </ds:schemaRefs>
</ds:datastoreItem>
</file>

<file path=customXml/itemProps2.xml><?xml version="1.0" encoding="utf-8"?>
<ds:datastoreItem xmlns:ds="http://schemas.openxmlformats.org/officeDocument/2006/customXml" ds:itemID="{0F3D13DD-657E-4326-BA44-D545DCC35C04}">
  <ds:schemaRefs>
    <ds:schemaRef ds:uri="http://schemas.microsoft.com/sharepoint/v3/contenttype/forms"/>
  </ds:schemaRefs>
</ds:datastoreItem>
</file>

<file path=customXml/itemProps3.xml><?xml version="1.0" encoding="utf-8"?>
<ds:datastoreItem xmlns:ds="http://schemas.openxmlformats.org/officeDocument/2006/customXml" ds:itemID="{CDC4E477-EF72-49F9-809E-0F56E776C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6b28e8-29a6-4ab8-af18-2a7f61acfad2"/>
    <ds:schemaRef ds:uri="9f6166fe-9f5b-43aa-b8a9-b4d7ad530b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660</TotalTime>
  <Words>2224</Words>
  <Application>Microsoft Office PowerPoint</Application>
  <PresentationFormat>Widescreen</PresentationFormat>
  <Paragraphs>199</Paragraphs>
  <Slides>15</Slides>
  <Notes>8</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15</vt:i4>
      </vt:variant>
    </vt:vector>
  </HeadingPairs>
  <TitlesOfParts>
    <vt:vector size="32" baseType="lpstr">
      <vt:lpstr>Anton</vt:lpstr>
      <vt:lpstr>Aptos</vt:lpstr>
      <vt:lpstr>Arial</vt:lpstr>
      <vt:lpstr>Calibri</vt:lpstr>
      <vt:lpstr>Calibri Light</vt:lpstr>
      <vt:lpstr>Helvetica</vt:lpstr>
      <vt:lpstr>Helvetica </vt:lpstr>
      <vt:lpstr>Helvetica Bold</vt:lpstr>
      <vt:lpstr>Helvetica Light</vt:lpstr>
      <vt:lpstr>Helvetica-Light</vt:lpstr>
      <vt:lpstr>Helvetica-Lightoblique</vt:lpstr>
      <vt:lpstr>Source Serif 4</vt:lpstr>
      <vt:lpstr>1_Office Theme</vt:lpstr>
      <vt:lpstr>3_Office Theme</vt:lpstr>
      <vt:lpstr>Office 2013 - 2022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Leah Montner Dixon</dc:creator>
  <cp:lastModifiedBy>Leah Montner Dixon</cp:lastModifiedBy>
  <cp:revision>2</cp:revision>
  <dcterms:created xsi:type="dcterms:W3CDTF">2024-09-03T18:25:30Z</dcterms:created>
  <dcterms:modified xsi:type="dcterms:W3CDTF">2024-09-11T14:37:37Z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