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sldIdLst>
    <p:sldId id="2146846530" r:id="rId5"/>
    <p:sldId id="2146846505" r:id="rId6"/>
    <p:sldId id="2146846497" r:id="rId7"/>
    <p:sldId id="2146846281" r:id="rId8"/>
    <p:sldId id="2146846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141AB7-7F25-3C16-C77D-5FEA2DA4B116}" name="Karolina Guillen" initials="" userId="S::karolinaG@thevab.com::c1c08796-a0be-47c6-af52-5d31fd96ec50" providerId="AD"/>
  <p188:author id="{40CDBCD8-5C78-F3A3-F41F-DA4694EE60DF}" name="Kaileen Cain" initials="KC" userId="S::KaileenC@thevab.com::21167d2d-fdf2-4320-ae3a-272888c89590" providerId="AD"/>
  <p188:author id="{FCE3F7EB-DC72-F237-D662-44918D558BC7}" name="Benjamin Vandegrift" initials="BV" userId="S::benjaminv@thevab.com::2e5c2a8a-c606-4888-a2a6-2a14dfaa97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FF2"/>
    <a:srgbClr val="1F1A62"/>
    <a:srgbClr val="ED3C8D"/>
    <a:srgbClr val="4EB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33A5E-8160-5646-95BE-DDAD9B24228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A38C0-2575-7943-8356-6DA72D836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61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EFC909-3F93-FF4F-BAA8-A061C495F2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06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9343C-4327-4837-AB1B-EB4A71A411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193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0B3AA-6564-6974-67FF-18F0D012A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4371D-F9E1-6ED2-7710-392511732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6C137-BA20-1E12-F0EF-9CDBB7685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84C9-B13A-0C49-8F7F-6CA6DADCF4D5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4F362-DAA8-CE94-204A-0A5432E8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90B68-68AA-0F1D-4742-ECD58E1E6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933-147D-9D41-A776-F159A29A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E5DAC-738D-7130-E70E-0BD072603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0BB086-5773-EB46-CC78-14659507B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EDF26-1675-5947-8E18-D6D0CEA99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84C9-B13A-0C49-8F7F-6CA6DADCF4D5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B3555-C054-FC44-EBB5-E04E44D06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848EE-24F5-0965-115A-2BAA3428F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933-147D-9D41-A776-F159A29A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7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6DF074-BE4D-CB87-A2EF-4E21148E73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311ACC-4570-4B19-56EC-99AEBEC63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49C9D-D5DA-A2B7-FCF6-4EECE1204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84C9-B13A-0C49-8F7F-6CA6DADCF4D5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92300-80D8-A356-B426-4D81F0599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B7BFF-AB50-E45B-BD55-BD03A2DC0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933-147D-9D41-A776-F159A29A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5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AE551-603F-144A-0EAB-8BB1A5C67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D1A50-BBA3-6E99-F081-158EA26A8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61C86-9D88-32D2-5130-ED5F395BD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84C9-B13A-0C49-8F7F-6CA6DADCF4D5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97858-05E8-0F29-62C9-C198571CE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66DE8-97CC-E962-5ACF-15E4D1C3F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933-147D-9D41-A776-F159A29A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01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8BB62-023E-2C1D-8055-B70452E82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8F8F3-490D-9A6E-5248-F255F78D5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FE4CA-3955-CFBE-3A0E-CFD58255F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84C9-B13A-0C49-8F7F-6CA6DADCF4D5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4378-9FEC-6055-F0D6-323C43A27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CE15B-3237-CF76-A2F9-DF68506EF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933-147D-9D41-A776-F159A29A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92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12A-3D6A-A81F-AF6F-A1052DE1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2FD6C-7741-9713-F0E0-140281D609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4795A-331F-D8FB-EA68-0C81C385B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ABF204-8702-6743-9813-5584979C3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84C9-B13A-0C49-8F7F-6CA6DADCF4D5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F5E24-18BF-F34E-1669-9685BBCE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E2942-83E2-AEB0-C1C9-6D43C1B68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933-147D-9D41-A776-F159A29A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59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2B406-4109-499A-4919-8BD66B2E9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60DEC-D60B-A701-5FCD-13B628A98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A2B82-D022-AB0B-E823-05B050EF0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F7FF93-E035-1420-97E9-69D7CF6B16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089DCD-3118-C22F-5434-ABF1F3A0E0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ABDE13-0F34-183C-75EF-B08D553E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84C9-B13A-0C49-8F7F-6CA6DADCF4D5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4A6672-563E-5B5A-DAAC-01DFC2F0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24585B-633A-AABB-A837-DB9BFED3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933-147D-9D41-A776-F159A29A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5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03892-4C55-3C59-989E-01514C3AA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AC285-02A5-F9E5-7B23-6FC4AD14C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84C9-B13A-0C49-8F7F-6CA6DADCF4D5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419460-17DC-4ED7-28F4-BA85865E7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3671B-4EC3-2371-E5F1-BA73A7AE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933-147D-9D41-A776-F159A29A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B8C9C7-0445-51AD-29C6-55F2802D7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84C9-B13A-0C49-8F7F-6CA6DADCF4D5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2ABC3C-4660-1E1F-CE46-9D9108CC6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A8620-5733-92C6-0F64-9FA39A907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933-147D-9D41-A776-F159A29A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25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58294-5CA2-017B-689C-0E61AFECD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EABB4-03D9-88BF-6DDC-2FFE4AE8D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ECAB6-88D6-C184-8B13-1C0085011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A8919-D004-6573-52A8-C9C865331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84C9-B13A-0C49-8F7F-6CA6DADCF4D5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C3847-FFD2-661E-EE79-B7DA6DF0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A2652-C493-EC71-72A7-52B88271E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933-147D-9D41-A776-F159A29A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AD0C3-FAB9-3A52-E119-86CA4C0BC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2DCB27-232D-5E16-376F-AFBEB72C63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7F4E1-2029-95B5-94CF-7E5D33FB7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3398FA-412E-7985-C2AC-3750E5B9F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84C9-B13A-0C49-8F7F-6CA6DADCF4D5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EEEEC-FB8B-7A28-3F5F-D6ED4A3FC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D411B-9450-F8A7-C52A-7D94A487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B933-147D-9D41-A776-F159A29A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9C0E08-0757-2BAD-5CF1-FAB612CA2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5684F-A4AF-06BD-F3B4-7FC33FE13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99A65-B208-B1E4-7C36-748811DC8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184C9-B13A-0C49-8F7F-6CA6DADCF4D5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C6DD7-D72E-EF98-0C2F-3A089938BE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57DEC-CE95-2CA6-C80F-E361C88A5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AB933-147D-9D41-A776-F159A29A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6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thevab.com/insight/what-addressable-tv" TargetMode="External"/><Relationship Id="rId3" Type="http://schemas.openxmlformats.org/officeDocument/2006/relationships/hyperlink" Target="https://thevab.com/insight/you-oughta-know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vab.com/insights" TargetMode="External"/><Relationship Id="rId5" Type="http://schemas.openxmlformats.org/officeDocument/2006/relationships/hyperlink" Target="https://thevab.com/" TargetMode="External"/><Relationship Id="rId4" Type="http://schemas.openxmlformats.org/officeDocument/2006/relationships/image" Target="../media/image25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thevab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A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93303A-1146-4D74-901F-B13BA9E94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0"/>
            <a:ext cx="11779250" cy="6858000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B2BF6F-4CBE-4747-B65E-7952A86CB7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5907419"/>
            <a:ext cx="2085727" cy="6604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ABED81-3476-4FCB-B347-FCBAECEB771E}"/>
              </a:ext>
            </a:extLst>
          </p:cNvPr>
          <p:cNvSpPr txBox="1"/>
          <p:nvPr/>
        </p:nvSpPr>
        <p:spPr>
          <a:xfrm>
            <a:off x="398216" y="1783799"/>
            <a:ext cx="28581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November </a:t>
            </a:r>
            <a:r>
              <a:rPr lang="en-US" sz="1500" b="1">
                <a:solidFill>
                  <a:srgbClr val="ED3C8D"/>
                </a:solidFill>
                <a:latin typeface="Helvetica" pitchFamily="2" charset="0"/>
              </a:rPr>
              <a:t>8</a:t>
            </a: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2024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047CA5-FCE3-4E83-B5A0-D6D561171653}"/>
              </a:ext>
            </a:extLst>
          </p:cNvPr>
          <p:cNvCxnSpPr/>
          <p:nvPr/>
        </p:nvCxnSpPr>
        <p:spPr>
          <a:xfrm>
            <a:off x="493843" y="1703520"/>
            <a:ext cx="521208" cy="0"/>
          </a:xfrm>
          <a:prstGeom prst="line">
            <a:avLst/>
          </a:prstGeom>
          <a:ln>
            <a:solidFill>
              <a:srgbClr val="ED3C8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2BBEE3C-68CF-3071-9D52-31B4AF57C983}"/>
              </a:ext>
            </a:extLst>
          </p:cNvPr>
          <p:cNvSpPr txBox="1"/>
          <p:nvPr/>
        </p:nvSpPr>
        <p:spPr>
          <a:xfrm>
            <a:off x="390040" y="2899451"/>
            <a:ext cx="6330576" cy="644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5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1" b="1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Question of the Week: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10F1E4-D465-D247-7D80-A0D686F1CD85}"/>
              </a:ext>
            </a:extLst>
          </p:cNvPr>
          <p:cNvSpPr txBox="1"/>
          <p:nvPr/>
        </p:nvSpPr>
        <p:spPr>
          <a:xfrm>
            <a:off x="390041" y="3951856"/>
            <a:ext cx="6330576" cy="1015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838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1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How </a:t>
            </a:r>
            <a:r>
              <a:rPr lang="en-US" sz="3001" b="1">
                <a:solidFill>
                  <a:srgbClr val="ED3C8D"/>
                </a:solidFill>
                <a:latin typeface="Helvetica" pitchFamily="2" charset="0"/>
              </a:rPr>
              <a:t>do</a:t>
            </a:r>
            <a:r>
              <a:rPr kumimoji="0" lang="en-US" sz="3001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I activate an</a:t>
            </a:r>
          </a:p>
          <a:p>
            <a:pPr marL="0" marR="0" lvl="0" indent="0" algn="l" defTabSz="8838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1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Addressable TV campaign?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67C733-591B-0024-A07D-1EEF948CA3E8}"/>
              </a:ext>
            </a:extLst>
          </p:cNvPr>
          <p:cNvSpPr txBox="1"/>
          <p:nvPr/>
        </p:nvSpPr>
        <p:spPr>
          <a:xfrm>
            <a:off x="141085" y="3823253"/>
            <a:ext cx="4306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6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“</a:t>
            </a:r>
            <a:endParaRPr kumimoji="0" lang="en-US" sz="1132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089F55-96EA-F3AD-9271-6F5AE2F9A198}"/>
              </a:ext>
            </a:extLst>
          </p:cNvPr>
          <p:cNvSpPr txBox="1"/>
          <p:nvPr/>
        </p:nvSpPr>
        <p:spPr>
          <a:xfrm rot="10800000">
            <a:off x="5391265" y="4123335"/>
            <a:ext cx="4306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6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“</a:t>
            </a:r>
            <a:endParaRPr kumimoji="0" lang="en-US" sz="1132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268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228C2B-7748-69FC-4DDC-E0EFBF79CF26}"/>
              </a:ext>
            </a:extLst>
          </p:cNvPr>
          <p:cNvSpPr/>
          <p:nvPr/>
        </p:nvSpPr>
        <p:spPr>
          <a:xfrm>
            <a:off x="15080" y="1666327"/>
            <a:ext cx="12176919" cy="5197393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2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01483EE-C8E7-F9F1-07F1-EB0D9FA78954}"/>
              </a:ext>
            </a:extLst>
          </p:cNvPr>
          <p:cNvSpPr/>
          <p:nvPr/>
        </p:nvSpPr>
        <p:spPr>
          <a:xfrm>
            <a:off x="5440427" y="2494102"/>
            <a:ext cx="6551876" cy="3689528"/>
          </a:xfrm>
          <a:prstGeom prst="roundRect">
            <a:avLst/>
          </a:prstGeom>
          <a:solidFill>
            <a:srgbClr val="1F1A62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B5D3CC-B5AF-41B7-4BE7-D8795FEE39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1666327"/>
            <a:ext cx="5197393" cy="51916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D64DB2-150F-EEB7-D988-D0CB9597AF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8" y="6507894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94F49B-D599-EC4E-7078-D0102A643B7F}"/>
              </a:ext>
            </a:extLst>
          </p:cNvPr>
          <p:cNvSpPr txBox="1">
            <a:spLocks/>
          </p:cNvSpPr>
          <p:nvPr/>
        </p:nvSpPr>
        <p:spPr>
          <a:xfrm>
            <a:off x="546751" y="6589970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731E82-5A30-ECB3-60AB-EF1AE78F0735}"/>
              </a:ext>
            </a:extLst>
          </p:cNvPr>
          <p:cNvSpPr txBox="1"/>
          <p:nvPr/>
        </p:nvSpPr>
        <p:spPr>
          <a:xfrm>
            <a:off x="5588862" y="2900527"/>
            <a:ext cx="641852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>
                <a:solidFill>
                  <a:schemeClr val="bg1"/>
                </a:solidFill>
                <a:latin typeface="Helvetica"/>
                <a:cs typeface="Helvetica"/>
              </a:rPr>
              <a:t>Video advertising solution where a </a:t>
            </a:r>
            <a:r>
              <a:rPr lang="en-US" b="1">
                <a:solidFill>
                  <a:srgbClr val="FFE600"/>
                </a:solidFill>
                <a:latin typeface="Helvetica"/>
                <a:cs typeface="Helvetica"/>
              </a:rPr>
              <a:t>single message from an advertiser is precisely matched to</a:t>
            </a:r>
            <a:r>
              <a:rPr lang="en-US" b="1">
                <a:solidFill>
                  <a:srgbClr val="FFE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b="1">
                <a:solidFill>
                  <a:srgbClr val="FFE600"/>
                </a:solidFill>
                <a:latin typeface="Helvetica"/>
                <a:cs typeface="Helvetica"/>
              </a:rPr>
              <a:t>an advertiser-defined audience segment</a:t>
            </a:r>
            <a:r>
              <a:rPr lang="en-US">
                <a:solidFill>
                  <a:schemeClr val="bg1"/>
                </a:solidFill>
                <a:latin typeface="Helvetica"/>
                <a:cs typeface="Helvetica"/>
              </a:rPr>
              <a:t>. This enables different commercials to be targeted to different households on the same TV network at the same time when the viewer is watching. </a:t>
            </a:r>
          </a:p>
          <a:p>
            <a:pPr defTabSz="914400">
              <a:defRPr/>
            </a:pPr>
            <a:endParaRPr lang="en-US">
              <a:solidFill>
                <a:schemeClr val="bg1"/>
              </a:solidFill>
              <a:latin typeface="Helvetica"/>
              <a:cs typeface="Helvetica"/>
            </a:endParaRPr>
          </a:p>
          <a:p>
            <a:pPr defTabSz="914400">
              <a:defRPr/>
            </a:pPr>
            <a:r>
              <a:rPr lang="en-US">
                <a:solidFill>
                  <a:schemeClr val="bg1"/>
                </a:solidFill>
                <a:latin typeface="Helvetica"/>
                <a:cs typeface="Helvetica"/>
              </a:rPr>
              <a:t>Addressable TV </a:t>
            </a:r>
            <a:r>
              <a:rPr lang="en-US" b="1">
                <a:solidFill>
                  <a:srgbClr val="FFE600"/>
                </a:solidFill>
                <a:latin typeface="Helvetica"/>
                <a:cs typeface="Helvetica"/>
              </a:rPr>
              <a:t>uses authenticated data and advanced technology </a:t>
            </a:r>
            <a:r>
              <a:rPr lang="en-US">
                <a:solidFill>
                  <a:schemeClr val="bg1"/>
                </a:solidFill>
                <a:latin typeface="Helvetica"/>
                <a:cs typeface="Helvetica"/>
              </a:rPr>
              <a:t>to facilitate the targeting of relevant messages to qualified audience segments </a:t>
            </a:r>
            <a:r>
              <a:rPr lang="en-US" b="1">
                <a:solidFill>
                  <a:srgbClr val="FFE600"/>
                </a:solidFill>
                <a:latin typeface="Helvetica"/>
                <a:cs typeface="Helvetica"/>
              </a:rPr>
              <a:t>in adherence to business and consumer privacy compliance requirements.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609DD-F43B-4685-4E87-02F49BA7C93A}"/>
              </a:ext>
            </a:extLst>
          </p:cNvPr>
          <p:cNvSpPr txBox="1"/>
          <p:nvPr/>
        </p:nvSpPr>
        <p:spPr>
          <a:xfrm>
            <a:off x="5197393" y="1891859"/>
            <a:ext cx="699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Addressable TV is: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9DE666-A836-5E5F-F45B-016BF6717CB2}"/>
              </a:ext>
            </a:extLst>
          </p:cNvPr>
          <p:cNvSpPr/>
          <p:nvPr/>
        </p:nvSpPr>
        <p:spPr>
          <a:xfrm>
            <a:off x="161987" y="428839"/>
            <a:ext cx="1210621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Addressable TV</a:t>
            </a:r>
            <a:r>
              <a:rPr kumimoji="0" lang="en-US" sz="2600" b="1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Defined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753B41-1A55-FCD6-7992-4153271DA092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3039145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34E1114-4AB8-D57C-75FC-A50AD553FEE9}"/>
              </a:ext>
            </a:extLst>
          </p:cNvPr>
          <p:cNvSpPr/>
          <p:nvPr/>
        </p:nvSpPr>
        <p:spPr>
          <a:xfrm>
            <a:off x="202415" y="120658"/>
            <a:ext cx="12106213" cy="4924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2600" b="1">
                <a:solidFill>
                  <a:srgbClr val="1B1464"/>
                </a:solidFill>
                <a:latin typeface="Helvetica"/>
                <a:cs typeface="Helvetica"/>
              </a:rPr>
              <a:t>Five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cs typeface="Helvetica"/>
              </a:rPr>
              <a:t> Steps to Activating an Addressable TV Campaign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6736BB-D400-A50F-8183-B0AFD940C7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8" y="6507894"/>
            <a:ext cx="11708793" cy="35010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F85BEA1-6384-592A-2878-645F8BF65DC1}"/>
              </a:ext>
            </a:extLst>
          </p:cNvPr>
          <p:cNvSpPr txBox="1">
            <a:spLocks/>
          </p:cNvSpPr>
          <p:nvPr/>
        </p:nvSpPr>
        <p:spPr>
          <a:xfrm>
            <a:off x="546751" y="6589970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EDDBAE-4420-2954-2FCC-06132A95B2D2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93771B-A627-2694-D73B-F58F40D7EE55}"/>
              </a:ext>
            </a:extLst>
          </p:cNvPr>
          <p:cNvSpPr txBox="1"/>
          <p:nvPr/>
        </p:nvSpPr>
        <p:spPr>
          <a:xfrm>
            <a:off x="1079428" y="804142"/>
            <a:ext cx="39673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>
                <a:solidFill>
                  <a:srgbClr val="1B1464"/>
                </a:solidFill>
                <a:latin typeface="Helvetica" pitchFamily="2" charset="0"/>
              </a:rPr>
              <a:t>Establish Target Audience</a:t>
            </a:r>
            <a:r>
              <a:rPr lang="en-US" sz="1600" b="1">
                <a:solidFill>
                  <a:srgbClr val="1B1464"/>
                </a:solidFill>
                <a:latin typeface="Helvetica" pitchFamily="2" charset="0"/>
              </a:rPr>
              <a:t> </a:t>
            </a:r>
          </a:p>
          <a:p>
            <a:r>
              <a:rPr lang="en-US" sz="1200">
                <a:solidFill>
                  <a:srgbClr val="1B1464"/>
                </a:solidFill>
                <a:latin typeface="Helvetica" pitchFamily="2" charset="0"/>
              </a:rPr>
              <a:t>Deterministically match authenticated audience data against first- &amp; third-party segments within the addressable footprint of your media partner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80A934-BE20-BB1C-6695-06766567096C}"/>
              </a:ext>
            </a:extLst>
          </p:cNvPr>
          <p:cNvSpPr/>
          <p:nvPr/>
        </p:nvSpPr>
        <p:spPr>
          <a:xfrm>
            <a:off x="5168318" y="804142"/>
            <a:ext cx="6448228" cy="1036360"/>
          </a:xfrm>
          <a:prstGeom prst="rect">
            <a:avLst/>
          </a:prstGeom>
          <a:solidFill>
            <a:srgbClr val="00BFF2"/>
          </a:solidFill>
          <a:ln w="19050">
            <a:solidFill>
              <a:srgbClr val="1B1464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77F4B1-1147-1218-6674-804D19460CD0}"/>
              </a:ext>
            </a:extLst>
          </p:cNvPr>
          <p:cNvSpPr txBox="1"/>
          <p:nvPr/>
        </p:nvSpPr>
        <p:spPr>
          <a:xfrm>
            <a:off x="5291963" y="1397404"/>
            <a:ext cx="1556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Helvetica" pitchFamily="2" charset="0"/>
              </a:rPr>
              <a:t>Geographic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8DD6F9-F822-CD9A-F7FF-477D6295C10F}"/>
              </a:ext>
            </a:extLst>
          </p:cNvPr>
          <p:cNvSpPr txBox="1"/>
          <p:nvPr/>
        </p:nvSpPr>
        <p:spPr>
          <a:xfrm>
            <a:off x="9891010" y="1397404"/>
            <a:ext cx="1729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Helvetica" pitchFamily="2" charset="0"/>
              </a:rPr>
              <a:t>Licensed </a:t>
            </a:r>
          </a:p>
          <a:p>
            <a:pPr algn="ctr"/>
            <a:r>
              <a:rPr lang="en-US" sz="1200" b="1">
                <a:solidFill>
                  <a:schemeClr val="bg1"/>
                </a:solidFill>
                <a:latin typeface="Helvetica" pitchFamily="2" charset="0"/>
              </a:rPr>
              <a:t>Third-Party Data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A52A8B5-01E4-2DB9-D75B-FE9212BECA0C}"/>
              </a:ext>
            </a:extLst>
          </p:cNvPr>
          <p:cNvSpPr txBox="1"/>
          <p:nvPr/>
        </p:nvSpPr>
        <p:spPr>
          <a:xfrm>
            <a:off x="6886697" y="1397404"/>
            <a:ext cx="1538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Helvetica" pitchFamily="2" charset="0"/>
              </a:rPr>
              <a:t>Behavioral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457DC9-BEC8-07CF-EF54-651D1982E09C}"/>
              </a:ext>
            </a:extLst>
          </p:cNvPr>
          <p:cNvSpPr txBox="1"/>
          <p:nvPr/>
        </p:nvSpPr>
        <p:spPr>
          <a:xfrm>
            <a:off x="8416513" y="1397404"/>
            <a:ext cx="1538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Helvetica" pitchFamily="2" charset="0"/>
              </a:rPr>
              <a:t>First-Party </a:t>
            </a:r>
            <a:br>
              <a:rPr lang="en-US" sz="1200" b="1">
                <a:solidFill>
                  <a:schemeClr val="bg1"/>
                </a:solidFill>
                <a:latin typeface="Helvetica" pitchFamily="2" charset="0"/>
              </a:rPr>
            </a:br>
            <a:r>
              <a:rPr lang="en-US" sz="1200" b="1">
                <a:solidFill>
                  <a:schemeClr val="bg1"/>
                </a:solidFill>
                <a:latin typeface="Helvetica" pitchFamily="2" charset="0"/>
              </a:rPr>
              <a:t>Data Matching </a:t>
            </a:r>
          </a:p>
        </p:txBody>
      </p:sp>
      <p:pic>
        <p:nvPicPr>
          <p:cNvPr id="28" name="Picture 27" descr="A colorful circle with people in the middle&#10;&#10;Description automatically generated">
            <a:extLst>
              <a:ext uri="{FF2B5EF4-FFF2-40B4-BE49-F238E27FC236}">
                <a16:creationId xmlns:a16="http://schemas.microsoft.com/office/drawing/2014/main" id="{C3D9A1E9-D0C6-015B-EFDD-0B6583E3A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359" y="856049"/>
            <a:ext cx="578759" cy="578759"/>
          </a:xfrm>
          <a:prstGeom prst="rect">
            <a:avLst/>
          </a:prstGeom>
        </p:spPr>
      </p:pic>
      <p:pic>
        <p:nvPicPr>
          <p:cNvPr id="62" name="Picture 61" descr="A blue and green planet&#10;&#10;Description automatically generated">
            <a:extLst>
              <a:ext uri="{FF2B5EF4-FFF2-40B4-BE49-F238E27FC236}">
                <a16:creationId xmlns:a16="http://schemas.microsoft.com/office/drawing/2014/main" id="{0B0E8950-E922-CEE2-4E71-9AE5C716D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114" y="864162"/>
            <a:ext cx="562532" cy="562532"/>
          </a:xfrm>
          <a:prstGeom prst="rect">
            <a:avLst/>
          </a:prstGeom>
        </p:spPr>
      </p:pic>
      <p:pic>
        <p:nvPicPr>
          <p:cNvPr id="63" name="Picture 62" descr="A colorful bag with a tag&#10;&#10;Description automatically generated">
            <a:extLst>
              <a:ext uri="{FF2B5EF4-FFF2-40B4-BE49-F238E27FC236}">
                <a16:creationId xmlns:a16="http://schemas.microsoft.com/office/drawing/2014/main" id="{B9A29F7D-9288-E12F-32EE-1800370A8A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468" y="847967"/>
            <a:ext cx="594923" cy="594923"/>
          </a:xfrm>
          <a:prstGeom prst="rect">
            <a:avLst/>
          </a:prstGeom>
        </p:spPr>
      </p:pic>
      <p:pic>
        <p:nvPicPr>
          <p:cNvPr id="64" name="Picture 63" descr="A puzzle pieces with a black background&#10;&#10;Description automatically generated">
            <a:extLst>
              <a:ext uri="{FF2B5EF4-FFF2-40B4-BE49-F238E27FC236}">
                <a16:creationId xmlns:a16="http://schemas.microsoft.com/office/drawing/2014/main" id="{6A2774C3-BAB8-FD9C-9CD8-4DBB2C5343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479" y="864162"/>
            <a:ext cx="562532" cy="562532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8E603D5B-CDCE-3644-5D49-2AECB51C6CA3}"/>
              </a:ext>
            </a:extLst>
          </p:cNvPr>
          <p:cNvSpPr txBox="1"/>
          <p:nvPr/>
        </p:nvSpPr>
        <p:spPr>
          <a:xfrm>
            <a:off x="474447" y="804142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n>
                  <a:solidFill>
                    <a:srgbClr val="1F1A62"/>
                  </a:solidFill>
                </a:ln>
                <a:solidFill>
                  <a:srgbClr val="00BFF2"/>
                </a:solidFill>
                <a:latin typeface="Helvetica" pitchFamily="2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8C60E54-761D-75EF-C8BA-E6A4D203B123}"/>
              </a:ext>
            </a:extLst>
          </p:cNvPr>
          <p:cNvSpPr txBox="1"/>
          <p:nvPr/>
        </p:nvSpPr>
        <p:spPr>
          <a:xfrm>
            <a:off x="1079428" y="1971260"/>
            <a:ext cx="36576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>
                <a:solidFill>
                  <a:srgbClr val="1B1464"/>
                </a:solidFill>
                <a:latin typeface="Helvetica" pitchFamily="2" charset="0"/>
              </a:rPr>
              <a:t>Forecasting</a:t>
            </a:r>
            <a:r>
              <a:rPr lang="en-US" sz="1600" b="1">
                <a:solidFill>
                  <a:srgbClr val="1B1464"/>
                </a:solidFill>
                <a:latin typeface="Helvetica" pitchFamily="2" charset="0"/>
              </a:rPr>
              <a:t> </a:t>
            </a:r>
          </a:p>
          <a:p>
            <a:r>
              <a:rPr lang="en-US" sz="1200">
                <a:solidFill>
                  <a:srgbClr val="1B1464"/>
                </a:solidFill>
                <a:latin typeface="Helvetica" pitchFamily="2" charset="0"/>
              </a:rPr>
              <a:t>Unlock campaign efficiencies and enhance ad decisioning by leveraging rich historical viewership and audience data</a:t>
            </a:r>
            <a:endParaRPr lang="en-US" sz="1100">
              <a:solidFill>
                <a:srgbClr val="1B1464"/>
              </a:solidFill>
              <a:latin typeface="Helvetica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AE98565-8FB4-D8CA-758E-DF2A419B64E0}"/>
              </a:ext>
            </a:extLst>
          </p:cNvPr>
          <p:cNvSpPr/>
          <p:nvPr/>
        </p:nvSpPr>
        <p:spPr>
          <a:xfrm>
            <a:off x="5168318" y="1971260"/>
            <a:ext cx="6448228" cy="1030793"/>
          </a:xfrm>
          <a:prstGeom prst="rect">
            <a:avLst/>
          </a:prstGeom>
          <a:solidFill>
            <a:srgbClr val="FFE600"/>
          </a:solidFill>
          <a:ln w="19050">
            <a:solidFill>
              <a:srgbClr val="1B1464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106F3D-C387-9A73-5F43-9EAA5445B6B2}"/>
              </a:ext>
            </a:extLst>
          </p:cNvPr>
          <p:cNvSpPr txBox="1"/>
          <p:nvPr/>
        </p:nvSpPr>
        <p:spPr>
          <a:xfrm>
            <a:off x="5228626" y="2559702"/>
            <a:ext cx="1683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1B1464"/>
                </a:solidFill>
                <a:latin typeface="Helvetica" pitchFamily="2" charset="0"/>
              </a:rPr>
              <a:t>Maximize Reach Potential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AD010D2-00C5-1291-EE06-7A5CF4771AEB}"/>
              </a:ext>
            </a:extLst>
          </p:cNvPr>
          <p:cNvSpPr txBox="1"/>
          <p:nvPr/>
        </p:nvSpPr>
        <p:spPr>
          <a:xfrm>
            <a:off x="6956286" y="2559702"/>
            <a:ext cx="1399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1B1464"/>
                </a:solidFill>
                <a:latin typeface="Helvetica" pitchFamily="2" charset="0"/>
              </a:rPr>
              <a:t>Reduce Ad Waste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D58D315-66CF-93F9-CDF8-ED7ABADF59CC}"/>
              </a:ext>
            </a:extLst>
          </p:cNvPr>
          <p:cNvSpPr txBox="1"/>
          <p:nvPr/>
        </p:nvSpPr>
        <p:spPr>
          <a:xfrm>
            <a:off x="9932434" y="2559702"/>
            <a:ext cx="1646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1B1464"/>
                </a:solidFill>
                <a:latin typeface="Helvetica" pitchFamily="2" charset="0"/>
              </a:rPr>
              <a:t>Customize</a:t>
            </a:r>
          </a:p>
          <a:p>
            <a:pPr algn="ctr"/>
            <a:r>
              <a:rPr lang="en-US" sz="1200" b="1">
                <a:solidFill>
                  <a:srgbClr val="1B1464"/>
                </a:solidFill>
                <a:latin typeface="Helvetica" pitchFamily="2" charset="0"/>
              </a:rPr>
              <a:t>Creative Messaging</a:t>
            </a:r>
          </a:p>
        </p:txBody>
      </p:sp>
      <p:pic>
        <p:nvPicPr>
          <p:cNvPr id="47" name="Picture 46" descr="A computer screen with graphics on it&#10;&#10;Description automatically generated">
            <a:extLst>
              <a:ext uri="{FF2B5EF4-FFF2-40B4-BE49-F238E27FC236}">
                <a16:creationId xmlns:a16="http://schemas.microsoft.com/office/drawing/2014/main" id="{C2B3A3B2-778A-F610-AC80-656CA85C0D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114" y="2016515"/>
            <a:ext cx="562533" cy="562533"/>
          </a:xfrm>
          <a:prstGeom prst="rect">
            <a:avLst/>
          </a:prstGeom>
        </p:spPr>
      </p:pic>
      <p:pic>
        <p:nvPicPr>
          <p:cNvPr id="48" name="Picture 47" descr="A blue and pink logo with arrows and a star&#10;&#10;Description automatically generated">
            <a:extLst>
              <a:ext uri="{FF2B5EF4-FFF2-40B4-BE49-F238E27FC236}">
                <a16:creationId xmlns:a16="http://schemas.microsoft.com/office/drawing/2014/main" id="{D85DA12F-EEED-219F-499E-FD330E7FC9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3" y="2016515"/>
            <a:ext cx="562533" cy="562533"/>
          </a:xfrm>
          <a:prstGeom prst="rect">
            <a:avLst/>
          </a:prstGeom>
        </p:spPr>
      </p:pic>
      <p:pic>
        <p:nvPicPr>
          <p:cNvPr id="49" name="Picture 48" descr="A light bulb with pink stripes&#10;&#10;Description automatically generated">
            <a:extLst>
              <a:ext uri="{FF2B5EF4-FFF2-40B4-BE49-F238E27FC236}">
                <a16:creationId xmlns:a16="http://schemas.microsoft.com/office/drawing/2014/main" id="{7388ADFC-D029-A8F7-CA5A-8A0F7E5A7B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472" y="2016515"/>
            <a:ext cx="562533" cy="562533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2C0E7794-A197-B46C-EEBE-4A6156252060}"/>
              </a:ext>
            </a:extLst>
          </p:cNvPr>
          <p:cNvSpPr txBox="1"/>
          <p:nvPr/>
        </p:nvSpPr>
        <p:spPr>
          <a:xfrm>
            <a:off x="8383718" y="2562994"/>
            <a:ext cx="1604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1B1464"/>
                </a:solidFill>
                <a:latin typeface="Helvetica" pitchFamily="2" charset="0"/>
              </a:rPr>
              <a:t>Refine Target Audiences</a:t>
            </a:r>
          </a:p>
        </p:txBody>
      </p:sp>
      <p:pic>
        <p:nvPicPr>
          <p:cNvPr id="57" name="Picture 56" descr="A blue and white target with a pink arrow&#10;&#10;Description automatically generated">
            <a:extLst>
              <a:ext uri="{FF2B5EF4-FFF2-40B4-BE49-F238E27FC236}">
                <a16:creationId xmlns:a16="http://schemas.microsoft.com/office/drawing/2014/main" id="{D4E4E2FC-0FCE-1F50-C63E-0737406E9F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66" y="2020544"/>
            <a:ext cx="578759" cy="578759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C107616D-2837-C632-B760-14E15FE5CDA3}"/>
              </a:ext>
            </a:extLst>
          </p:cNvPr>
          <p:cNvSpPr txBox="1"/>
          <p:nvPr/>
        </p:nvSpPr>
        <p:spPr>
          <a:xfrm>
            <a:off x="474447" y="1970891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n>
                  <a:solidFill>
                    <a:srgbClr val="1F1A62"/>
                  </a:solidFill>
                </a:ln>
                <a:solidFill>
                  <a:srgbClr val="FFFF00"/>
                </a:solidFill>
                <a:latin typeface="Helvetica" pitchFamily="2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12F114-A200-8622-386F-688CDB1BD051}"/>
              </a:ext>
            </a:extLst>
          </p:cNvPr>
          <p:cNvSpPr txBox="1"/>
          <p:nvPr/>
        </p:nvSpPr>
        <p:spPr>
          <a:xfrm>
            <a:off x="1079428" y="3136850"/>
            <a:ext cx="3657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>
                <a:solidFill>
                  <a:srgbClr val="1B1464"/>
                </a:solidFill>
                <a:latin typeface="Helvetica" pitchFamily="2" charset="0"/>
              </a:rPr>
              <a:t>Campaign Activation</a:t>
            </a:r>
            <a:r>
              <a:rPr lang="en-US" sz="1600" b="1">
                <a:solidFill>
                  <a:srgbClr val="1B1464"/>
                </a:solidFill>
                <a:latin typeface="Helvetica" pitchFamily="2" charset="0"/>
              </a:rPr>
              <a:t> </a:t>
            </a:r>
          </a:p>
          <a:p>
            <a:r>
              <a:rPr lang="en-US" sz="1200">
                <a:solidFill>
                  <a:srgbClr val="1B1464"/>
                </a:solidFill>
                <a:latin typeface="Helvetica" pitchFamily="2" charset="0"/>
              </a:rPr>
              <a:t>Serve ads to target audiences across multiple premium, brand safe platforms</a:t>
            </a:r>
            <a:endParaRPr lang="en-US" sz="1100" b="1" u="sng">
              <a:solidFill>
                <a:srgbClr val="1B1464"/>
              </a:solidFill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678FD4-ADED-FCDB-58BA-B0A82674BC52}"/>
              </a:ext>
            </a:extLst>
          </p:cNvPr>
          <p:cNvSpPr/>
          <p:nvPr/>
        </p:nvSpPr>
        <p:spPr>
          <a:xfrm>
            <a:off x="5168318" y="3136850"/>
            <a:ext cx="6448228" cy="1094243"/>
          </a:xfrm>
          <a:prstGeom prst="rect">
            <a:avLst/>
          </a:prstGeom>
          <a:solidFill>
            <a:srgbClr val="ED3C8D"/>
          </a:solidFill>
          <a:ln w="19050">
            <a:solidFill>
              <a:srgbClr val="1B1464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C6399B-96C6-136C-3BBC-14AE5F73DB96}"/>
              </a:ext>
            </a:extLst>
          </p:cNvPr>
          <p:cNvSpPr txBox="1"/>
          <p:nvPr/>
        </p:nvSpPr>
        <p:spPr>
          <a:xfrm>
            <a:off x="5291962" y="3855201"/>
            <a:ext cx="15568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Helvetica" pitchFamily="2" charset="0"/>
              </a:rPr>
              <a:t>Cable TV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A127A0-1A4E-0452-6C70-6FB04EF6F393}"/>
              </a:ext>
            </a:extLst>
          </p:cNvPr>
          <p:cNvSpPr txBox="1"/>
          <p:nvPr/>
        </p:nvSpPr>
        <p:spPr>
          <a:xfrm>
            <a:off x="6877512" y="3855201"/>
            <a:ext cx="15568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Helvetica" pitchFamily="2" charset="0"/>
              </a:rPr>
              <a:t>S</a:t>
            </a:r>
            <a:r>
              <a:rPr lang="en-US" sz="1200" b="1">
                <a:solidFill>
                  <a:schemeClr val="bg1"/>
                </a:solidFill>
                <a:effectLst/>
                <a:latin typeface="Helvetica" pitchFamily="2" charset="0"/>
              </a:rPr>
              <a:t>atellite</a:t>
            </a:r>
            <a:endParaRPr lang="en-US" sz="1200" b="1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6FE2E9-8BFE-3B94-D381-50E0402BBE81}"/>
              </a:ext>
            </a:extLst>
          </p:cNvPr>
          <p:cNvSpPr txBox="1"/>
          <p:nvPr/>
        </p:nvSpPr>
        <p:spPr>
          <a:xfrm>
            <a:off x="9814243" y="3855201"/>
            <a:ext cx="19033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Helvetica" pitchFamily="2" charset="0"/>
              </a:rPr>
              <a:t>Mobile / Web Apps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0E1B0A-7918-0AF4-DE0B-22D1163D6F3A}"/>
              </a:ext>
            </a:extLst>
          </p:cNvPr>
          <p:cNvSpPr txBox="1"/>
          <p:nvPr/>
        </p:nvSpPr>
        <p:spPr>
          <a:xfrm>
            <a:off x="8407328" y="3855201"/>
            <a:ext cx="15568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Helvetica" pitchFamily="2" charset="0"/>
              </a:rPr>
              <a:t>Smart TV / CTV</a:t>
            </a:r>
          </a:p>
        </p:txBody>
      </p:sp>
      <p:pic>
        <p:nvPicPr>
          <p:cNvPr id="58" name="Picture 57" descr="A blue and black device&#10;&#10;Description automatically generated">
            <a:extLst>
              <a:ext uri="{FF2B5EF4-FFF2-40B4-BE49-F238E27FC236}">
                <a16:creationId xmlns:a16="http://schemas.microsoft.com/office/drawing/2014/main" id="{B172E164-765F-724B-0882-891E92861B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83" y="3224242"/>
            <a:ext cx="631394" cy="631394"/>
          </a:xfrm>
          <a:prstGeom prst="rect">
            <a:avLst/>
          </a:prstGeom>
        </p:spPr>
      </p:pic>
      <p:pic>
        <p:nvPicPr>
          <p:cNvPr id="59" name="Picture 58" descr="A blue and white satellite dish&#10;&#10;Description automatically generated">
            <a:extLst>
              <a:ext uri="{FF2B5EF4-FFF2-40B4-BE49-F238E27FC236}">
                <a16:creationId xmlns:a16="http://schemas.microsoft.com/office/drawing/2014/main" id="{9FB236F8-C3D9-17A7-723C-A8B7663361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3" y="3258673"/>
            <a:ext cx="562532" cy="562532"/>
          </a:xfrm>
          <a:prstGeom prst="rect">
            <a:avLst/>
          </a:prstGeom>
        </p:spPr>
      </p:pic>
      <p:pic>
        <p:nvPicPr>
          <p:cNvPr id="60" name="Picture 59" descr="A computer screen with a remote control&#10;&#10;Description automatically generated">
            <a:extLst>
              <a:ext uri="{FF2B5EF4-FFF2-40B4-BE49-F238E27FC236}">
                <a16:creationId xmlns:a16="http://schemas.microsoft.com/office/drawing/2014/main" id="{B2DF297F-4D04-3EC8-4DFE-753562FCDFD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479" y="3258673"/>
            <a:ext cx="562532" cy="562532"/>
          </a:xfrm>
          <a:prstGeom prst="rect">
            <a:avLst/>
          </a:prstGeom>
        </p:spPr>
      </p:pic>
      <p:pic>
        <p:nvPicPr>
          <p:cNvPr id="61" name="Picture 60" descr="A hand touching a screen&#10;&#10;Description automatically generated">
            <a:extLst>
              <a:ext uri="{FF2B5EF4-FFF2-40B4-BE49-F238E27FC236}">
                <a16:creationId xmlns:a16="http://schemas.microsoft.com/office/drawing/2014/main" id="{1717D1DD-E812-ECBF-6AF9-D571C878D22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472" y="3258673"/>
            <a:ext cx="562532" cy="562532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F6C249A7-4D4A-701F-B235-C00AC670C74A}"/>
              </a:ext>
            </a:extLst>
          </p:cNvPr>
          <p:cNvSpPr txBox="1"/>
          <p:nvPr/>
        </p:nvSpPr>
        <p:spPr>
          <a:xfrm>
            <a:off x="474447" y="3137640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n>
                  <a:solidFill>
                    <a:srgbClr val="1F1A62"/>
                  </a:solidFill>
                </a:ln>
                <a:solidFill>
                  <a:srgbClr val="ED3C8D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BCA267-9EB6-4008-20A4-31B27D3F51D8}"/>
              </a:ext>
            </a:extLst>
          </p:cNvPr>
          <p:cNvSpPr txBox="1"/>
          <p:nvPr/>
        </p:nvSpPr>
        <p:spPr>
          <a:xfrm>
            <a:off x="1079428" y="4333556"/>
            <a:ext cx="3967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>
                <a:solidFill>
                  <a:srgbClr val="1B1464"/>
                </a:solidFill>
                <a:latin typeface="Helvetica" pitchFamily="2" charset="0"/>
              </a:rPr>
              <a:t>Campaign Monitoring &amp; Optimization</a:t>
            </a:r>
            <a:r>
              <a:rPr lang="en-US" sz="1600" b="1">
                <a:solidFill>
                  <a:srgbClr val="1B1464"/>
                </a:solidFill>
                <a:latin typeface="Helvetica" pitchFamily="2" charset="0"/>
              </a:rPr>
              <a:t> </a:t>
            </a:r>
          </a:p>
          <a:p>
            <a:r>
              <a:rPr lang="en-US" sz="1200">
                <a:solidFill>
                  <a:srgbClr val="1B1464"/>
                </a:solidFill>
                <a:latin typeface="Helvetica" pitchFamily="2" charset="0"/>
              </a:rPr>
              <a:t>Enhance campaign delivery through advanced campaign management and optimization opportunities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63D09C-58CC-8543-5E14-76797D8E9ED1}"/>
              </a:ext>
            </a:extLst>
          </p:cNvPr>
          <p:cNvSpPr/>
          <p:nvPr/>
        </p:nvSpPr>
        <p:spPr>
          <a:xfrm>
            <a:off x="5168318" y="4343284"/>
            <a:ext cx="6448228" cy="1004924"/>
          </a:xfrm>
          <a:prstGeom prst="rect">
            <a:avLst/>
          </a:prstGeom>
          <a:solidFill>
            <a:srgbClr val="4EBEA4"/>
          </a:solidFill>
          <a:ln w="19050">
            <a:solidFill>
              <a:srgbClr val="1B1464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EBEA4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B1F114D-6C2D-244F-94C1-B7200A5FAD5E}"/>
              </a:ext>
            </a:extLst>
          </p:cNvPr>
          <p:cNvSpPr txBox="1"/>
          <p:nvPr/>
        </p:nvSpPr>
        <p:spPr>
          <a:xfrm>
            <a:off x="6890933" y="4862721"/>
            <a:ext cx="15299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Helvetica" pitchFamily="2" charset="0"/>
              </a:rPr>
              <a:t>Reach Management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32455B0-69B8-08FB-0064-CD33948A6C1C}"/>
              </a:ext>
            </a:extLst>
          </p:cNvPr>
          <p:cNvSpPr txBox="1"/>
          <p:nvPr/>
        </p:nvSpPr>
        <p:spPr>
          <a:xfrm>
            <a:off x="8409547" y="4862721"/>
            <a:ext cx="15523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Helvetica" pitchFamily="2" charset="0"/>
              </a:rPr>
              <a:t>Frequency Capping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4A044B4-8C3D-2CF5-6C9E-B3203D026932}"/>
              </a:ext>
            </a:extLst>
          </p:cNvPr>
          <p:cNvSpPr txBox="1"/>
          <p:nvPr/>
        </p:nvSpPr>
        <p:spPr>
          <a:xfrm>
            <a:off x="9965994" y="4862721"/>
            <a:ext cx="1579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Helvetica" pitchFamily="2" charset="0"/>
              </a:rPr>
              <a:t>Creative Versioning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2EE4505-057E-FEC0-01BF-0A59CA55CC77}"/>
              </a:ext>
            </a:extLst>
          </p:cNvPr>
          <p:cNvSpPr txBox="1"/>
          <p:nvPr/>
        </p:nvSpPr>
        <p:spPr>
          <a:xfrm>
            <a:off x="5305384" y="4862721"/>
            <a:ext cx="15299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Helvetica" pitchFamily="2" charset="0"/>
              </a:rPr>
              <a:t>Timely </a:t>
            </a:r>
            <a:br>
              <a:rPr lang="en-US" sz="1200" b="1">
                <a:solidFill>
                  <a:schemeClr val="bg1"/>
                </a:solidFill>
                <a:latin typeface="Helvetica" pitchFamily="2" charset="0"/>
              </a:rPr>
            </a:br>
            <a:r>
              <a:rPr lang="en-US" sz="1200" b="1">
                <a:solidFill>
                  <a:schemeClr val="bg1"/>
                </a:solidFill>
                <a:latin typeface="Helvetica" pitchFamily="2" charset="0"/>
              </a:rPr>
              <a:t>Reporting</a:t>
            </a:r>
          </a:p>
        </p:txBody>
      </p:sp>
      <p:pic>
        <p:nvPicPr>
          <p:cNvPr id="46" name="Picture 45" descr="A group of blue and pink circles&#10;&#10;Description automatically generated">
            <a:extLst>
              <a:ext uri="{FF2B5EF4-FFF2-40B4-BE49-F238E27FC236}">
                <a16:creationId xmlns:a16="http://schemas.microsoft.com/office/drawing/2014/main" id="{2F2B63B3-DEFE-4280-BA3A-28F6D885D97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238" y="4399213"/>
            <a:ext cx="507015" cy="507015"/>
          </a:xfrm>
          <a:prstGeom prst="rect">
            <a:avLst/>
          </a:prstGeom>
        </p:spPr>
      </p:pic>
      <p:pic>
        <p:nvPicPr>
          <p:cNvPr id="50" name="Picture 49" descr="A blue and green eye with a black background&#10;&#10;Description automatically generated">
            <a:extLst>
              <a:ext uri="{FF2B5EF4-FFF2-40B4-BE49-F238E27FC236}">
                <a16:creationId xmlns:a16="http://schemas.microsoft.com/office/drawing/2014/main" id="{720219B8-3960-48D2-3E63-FA1B2C5FD6F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3" y="4405106"/>
            <a:ext cx="562533" cy="562533"/>
          </a:xfrm>
          <a:prstGeom prst="rect">
            <a:avLst/>
          </a:prstGeom>
        </p:spPr>
      </p:pic>
      <p:pic>
        <p:nvPicPr>
          <p:cNvPr id="65" name="Picture 64" descr="A blue and white stopwatch&#10;&#10;Description automatically generated">
            <a:extLst>
              <a:ext uri="{FF2B5EF4-FFF2-40B4-BE49-F238E27FC236}">
                <a16:creationId xmlns:a16="http://schemas.microsoft.com/office/drawing/2014/main" id="{F6E280B7-5051-0786-5C96-F7CD1C3ACD9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587" y="4411745"/>
            <a:ext cx="485586" cy="485586"/>
          </a:xfrm>
          <a:prstGeom prst="rect">
            <a:avLst/>
          </a:prstGeom>
        </p:spPr>
      </p:pic>
      <p:pic>
        <p:nvPicPr>
          <p:cNvPr id="66" name="Picture 65" descr="A blue and yellow arrows&#10;&#10;Description automatically generated">
            <a:extLst>
              <a:ext uri="{FF2B5EF4-FFF2-40B4-BE49-F238E27FC236}">
                <a16:creationId xmlns:a16="http://schemas.microsoft.com/office/drawing/2014/main" id="{A952EBE6-8C41-2259-4E6B-D899F4B7258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478" y="4395684"/>
            <a:ext cx="486520" cy="48652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56AC48BF-1533-FF2C-452E-08702C16C70E}"/>
              </a:ext>
            </a:extLst>
          </p:cNvPr>
          <p:cNvSpPr txBox="1"/>
          <p:nvPr/>
        </p:nvSpPr>
        <p:spPr>
          <a:xfrm>
            <a:off x="474447" y="4304389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n>
                  <a:solidFill>
                    <a:srgbClr val="1F1A62"/>
                  </a:solidFill>
                </a:ln>
                <a:solidFill>
                  <a:srgbClr val="4EBEA4"/>
                </a:solidFill>
                <a:latin typeface="Helvetica" pitchFamily="2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3780B4-46C4-F54A-9ACC-0DE853AF2E1A}"/>
              </a:ext>
            </a:extLst>
          </p:cNvPr>
          <p:cNvSpPr txBox="1"/>
          <p:nvPr/>
        </p:nvSpPr>
        <p:spPr>
          <a:xfrm>
            <a:off x="1079428" y="5471138"/>
            <a:ext cx="40773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>
                <a:solidFill>
                  <a:srgbClr val="1B1464"/>
                </a:solidFill>
                <a:latin typeface="Helvetica" pitchFamily="2" charset="0"/>
              </a:rPr>
              <a:t>Post Campaign Reporting</a:t>
            </a:r>
            <a:r>
              <a:rPr lang="en-US" sz="1600" b="1">
                <a:solidFill>
                  <a:srgbClr val="1B1464"/>
                </a:solidFill>
                <a:latin typeface="Helvetica" pitchFamily="2" charset="0"/>
              </a:rPr>
              <a:t> </a:t>
            </a:r>
          </a:p>
          <a:p>
            <a:r>
              <a:rPr lang="en-US" sz="1200">
                <a:solidFill>
                  <a:srgbClr val="1B1464"/>
                </a:solidFill>
                <a:latin typeface="Helvetica" pitchFamily="2" charset="0"/>
              </a:rPr>
              <a:t>Deterministic data allows for precise and performance-based campaign measurement across multiple dimensions at the household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1BF955-00F7-1DA0-19FC-26E5FA0ADFCF}"/>
              </a:ext>
            </a:extLst>
          </p:cNvPr>
          <p:cNvSpPr/>
          <p:nvPr/>
        </p:nvSpPr>
        <p:spPr>
          <a:xfrm>
            <a:off x="5168318" y="5471138"/>
            <a:ext cx="6448228" cy="982079"/>
          </a:xfrm>
          <a:prstGeom prst="rect">
            <a:avLst/>
          </a:prstGeom>
          <a:solidFill>
            <a:srgbClr val="A343FF"/>
          </a:solidFill>
          <a:ln w="19050">
            <a:solidFill>
              <a:srgbClr val="1B1464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B250E55-67EE-AA56-D62D-1E298E9F4B79}"/>
              </a:ext>
            </a:extLst>
          </p:cNvPr>
          <p:cNvSpPr txBox="1"/>
          <p:nvPr/>
        </p:nvSpPr>
        <p:spPr>
          <a:xfrm>
            <a:off x="5158537" y="6116098"/>
            <a:ext cx="18236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Helvetica" pitchFamily="2" charset="0"/>
              </a:rPr>
              <a:t>Network &amp; Daypart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D546EE-6CB9-DAA2-2020-750980C7F049}"/>
              </a:ext>
            </a:extLst>
          </p:cNvPr>
          <p:cNvSpPr txBox="1"/>
          <p:nvPr/>
        </p:nvSpPr>
        <p:spPr>
          <a:xfrm>
            <a:off x="8421069" y="6116098"/>
            <a:ext cx="15293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Helvetica" pitchFamily="2" charset="0"/>
              </a:rPr>
              <a:t>Cross Platform</a:t>
            </a:r>
            <a:endParaRPr lang="en-US" sz="12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9B78E1-F1F3-51F3-9B0C-CD795C2FA5DD}"/>
              </a:ext>
            </a:extLst>
          </p:cNvPr>
          <p:cNvSpPr txBox="1"/>
          <p:nvPr/>
        </p:nvSpPr>
        <p:spPr>
          <a:xfrm>
            <a:off x="6888614" y="6116098"/>
            <a:ext cx="15346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Helvetica" pitchFamily="2" charset="0"/>
              </a:rPr>
              <a:t>Audience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AB5EA87-154B-982F-E73A-4365F956ECCE}"/>
              </a:ext>
            </a:extLst>
          </p:cNvPr>
          <p:cNvSpPr txBox="1"/>
          <p:nvPr/>
        </p:nvSpPr>
        <p:spPr>
          <a:xfrm>
            <a:off x="9991062" y="6116098"/>
            <a:ext cx="15293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Helvetica" pitchFamily="2" charset="0"/>
              </a:rPr>
              <a:t>Outcomes</a:t>
            </a:r>
            <a:endParaRPr lang="en-US" sz="120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67" name="Picture 66" descr="A sun and moon in a circle&#10;&#10;Description automatically generated">
            <a:extLst>
              <a:ext uri="{FF2B5EF4-FFF2-40B4-BE49-F238E27FC236}">
                <a16:creationId xmlns:a16="http://schemas.microsoft.com/office/drawing/2014/main" id="{589A08C9-E736-6DF8-8C31-6189B0CB235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114" y="5526588"/>
            <a:ext cx="562532" cy="562532"/>
          </a:xfrm>
          <a:prstGeom prst="rect">
            <a:avLst/>
          </a:prstGeom>
        </p:spPr>
      </p:pic>
      <p:pic>
        <p:nvPicPr>
          <p:cNvPr id="68" name="Picture 67" descr="A colorful pie chart with a black background&#10;&#10;Description automatically generated">
            <a:extLst>
              <a:ext uri="{FF2B5EF4-FFF2-40B4-BE49-F238E27FC236}">
                <a16:creationId xmlns:a16="http://schemas.microsoft.com/office/drawing/2014/main" id="{707AE011-60C0-F564-207E-9062354F5D2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8" y="5484492"/>
            <a:ext cx="650283" cy="650283"/>
          </a:xfrm>
          <a:prstGeom prst="rect">
            <a:avLst/>
          </a:prstGeom>
        </p:spPr>
      </p:pic>
      <p:pic>
        <p:nvPicPr>
          <p:cNvPr id="69" name="Picture 68" descr="A computer network with a gear and devices&#10;&#10;Description automatically generated">
            <a:extLst>
              <a:ext uri="{FF2B5EF4-FFF2-40B4-BE49-F238E27FC236}">
                <a16:creationId xmlns:a16="http://schemas.microsoft.com/office/drawing/2014/main" id="{ADB62039-4CEE-09AE-6088-0FB34711821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479" y="5526588"/>
            <a:ext cx="562532" cy="562532"/>
          </a:xfrm>
          <a:prstGeom prst="rect">
            <a:avLst/>
          </a:prstGeom>
        </p:spPr>
      </p:pic>
      <p:pic>
        <p:nvPicPr>
          <p:cNvPr id="70" name="Picture 69" descr="A colorful graph on a screen&#10;&#10;Description automatically generated">
            <a:extLst>
              <a:ext uri="{FF2B5EF4-FFF2-40B4-BE49-F238E27FC236}">
                <a16:creationId xmlns:a16="http://schemas.microsoft.com/office/drawing/2014/main" id="{0C57921A-6425-DF85-F96A-FA1833633E3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472" y="5519963"/>
            <a:ext cx="562532" cy="562532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E921A40D-71DA-3B90-C9D5-705649F7D0D6}"/>
              </a:ext>
            </a:extLst>
          </p:cNvPr>
          <p:cNvSpPr txBox="1"/>
          <p:nvPr/>
        </p:nvSpPr>
        <p:spPr>
          <a:xfrm>
            <a:off x="474447" y="5471138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n>
                  <a:solidFill>
                    <a:srgbClr val="1F1A62"/>
                  </a:solidFill>
                </a:ln>
                <a:solidFill>
                  <a:srgbClr val="7030A0"/>
                </a:solidFill>
                <a:latin typeface="Helvetica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58377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F7DBF2-C905-42F8-5DF4-381FE4DC34F6}"/>
              </a:ext>
            </a:extLst>
          </p:cNvPr>
          <p:cNvSpPr/>
          <p:nvPr/>
        </p:nvSpPr>
        <p:spPr>
          <a:xfrm>
            <a:off x="-11443" y="1685013"/>
            <a:ext cx="12203441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hlinkClick r:id="rId3"/>
            <a:extLst>
              <a:ext uri="{FF2B5EF4-FFF2-40B4-BE49-F238E27FC236}">
                <a16:creationId xmlns:a16="http://schemas.microsoft.com/office/drawing/2014/main" id="{1A8C0607-A939-CAF2-53AF-36A9C71C6E9F}"/>
              </a:ext>
            </a:extLst>
          </p:cNvPr>
          <p:cNvSpPr/>
          <p:nvPr/>
        </p:nvSpPr>
        <p:spPr>
          <a:xfrm>
            <a:off x="2645967" y="1721146"/>
            <a:ext cx="6888620" cy="3351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6163"/>
            <a:r>
              <a:rPr lang="en-US" b="1" u="sng">
                <a:solidFill>
                  <a:srgbClr val="1B1464"/>
                </a:solidFill>
                <a:latin typeface="Helvetica" panose="020B0403020202020204" pitchFamily="34" charset="0"/>
              </a:rPr>
              <a:t>Click report cover below to download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5050F5-976D-49A4-3A9D-8539F2080D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8701" y="1"/>
            <a:ext cx="1598217" cy="930639"/>
          </a:xfrm>
          <a:prstGeom prst="rect">
            <a:avLst/>
          </a:prstGeom>
        </p:spPr>
      </p:pic>
      <p:sp>
        <p:nvSpPr>
          <p:cNvPr id="12" name="Rectangle 11">
            <a:hlinkClick r:id="rId5"/>
            <a:extLst>
              <a:ext uri="{FF2B5EF4-FFF2-40B4-BE49-F238E27FC236}">
                <a16:creationId xmlns:a16="http://schemas.microsoft.com/office/drawing/2014/main" id="{AE802217-F0EE-5978-5655-61C241CD11D4}"/>
              </a:ext>
            </a:extLst>
          </p:cNvPr>
          <p:cNvSpPr/>
          <p:nvPr/>
        </p:nvSpPr>
        <p:spPr>
          <a:xfrm>
            <a:off x="1599548" y="6045484"/>
            <a:ext cx="8981457" cy="369332"/>
          </a:xfrm>
          <a:prstGeom prst="rect">
            <a:avLst/>
          </a:prstGeom>
          <a:solidFill>
            <a:srgbClr val="ED3C8D"/>
          </a:solidFill>
          <a:ln>
            <a:solidFill>
              <a:srgbClr val="002060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ctr" defTabSz="9122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Access additional insights at </a:t>
            </a:r>
            <a:r>
              <a:rPr lang="en-US" b="1">
                <a:solidFill>
                  <a:srgbClr val="00BFF2"/>
                </a:solidFill>
                <a:latin typeface="Helvetica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www.thevab.com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B3C03F-1966-BC45-1A48-87340385D8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8" y="6507894"/>
            <a:ext cx="11708793" cy="350107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098E6AA-CA02-7C2D-0F77-F08EF3C84F28}"/>
              </a:ext>
            </a:extLst>
          </p:cNvPr>
          <p:cNvSpPr txBox="1">
            <a:spLocks/>
          </p:cNvSpPr>
          <p:nvPr/>
        </p:nvSpPr>
        <p:spPr>
          <a:xfrm>
            <a:off x="546751" y="6589970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160DA1-AB67-B25B-3644-55CD60E59CB5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pic>
        <p:nvPicPr>
          <p:cNvPr id="5" name="Picture 4">
            <a:hlinkClick r:id="rId8"/>
            <a:extLst>
              <a:ext uri="{FF2B5EF4-FFF2-40B4-BE49-F238E27FC236}">
                <a16:creationId xmlns:a16="http://schemas.microsoft.com/office/drawing/2014/main" id="{E71529D0-51BC-9FBF-12CA-0C8D6AD35A8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b="36154"/>
          <a:stretch/>
        </p:blipFill>
        <p:spPr>
          <a:xfrm>
            <a:off x="3754843" y="2092414"/>
            <a:ext cx="4670868" cy="38599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1C70F8-627B-6E04-9F7C-56BC8096D38B}"/>
              </a:ext>
            </a:extLst>
          </p:cNvPr>
          <p:cNvSpPr/>
          <p:nvPr/>
        </p:nvSpPr>
        <p:spPr>
          <a:xfrm>
            <a:off x="202415" y="371409"/>
            <a:ext cx="111886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Download our full 12-page report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to </a:t>
            </a:r>
            <a:r>
              <a:rPr lang="en-US" sz="2600" b="1">
                <a:solidFill>
                  <a:srgbClr val="1F1A62"/>
                </a:solidFill>
                <a:latin typeface="Helvetica" panose="020B0403020202020204" pitchFamily="34" charset="0"/>
              </a:rPr>
              <a:t>learn more about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Addressable TV </a:t>
            </a:r>
            <a:r>
              <a:rPr lang="en-US" sz="2600" b="1">
                <a:solidFill>
                  <a:srgbClr val="1F1A62"/>
                </a:solidFill>
                <a:latin typeface="Helvetica" panose="020B0403020202020204" pitchFamily="34" charset="0"/>
              </a:rPr>
              <a:t>and its ability to drive outcomes for advertisers</a:t>
            </a:r>
          </a:p>
        </p:txBody>
      </p:sp>
    </p:spTree>
    <p:extLst>
      <p:ext uri="{BB962C8B-B14F-4D97-AF65-F5344CB8AC3E}">
        <p14:creationId xmlns:p14="http://schemas.microsoft.com/office/powerpoint/2010/main" val="3750613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70" y="221928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70" y="1259935"/>
            <a:ext cx="8714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plays a dual role in the video advertising industry. We are leading the change to bring about a more innovative and transparent marketplace. We also provide the insights and thought leadership that enables marketers to develop business-driving marketing strategies.</a:t>
            </a:r>
          </a:p>
          <a:p>
            <a:pPr marL="0" marR="0" lvl="0" indent="0" algn="l" defTabSz="914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Drawing on our marketing expertise, we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discover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way marketers look at their media strategy.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2136969" y="4285641"/>
            <a:ext cx="9507740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committed to your business growth and proud to offer VAB members, brand marketers and agencies </a:t>
            </a:r>
            <a:r>
              <a:rPr kumimoji="0" lang="en-US" sz="1801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complimentary access </a:t>
            </a:r>
            <a:r>
              <a: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our continuously-growing Insights library. </a:t>
            </a: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 immediate access </a:t>
            </a:r>
            <a:r>
              <a: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r>
              <a:rPr kumimoji="0" lang="en-US" sz="1801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801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90" y="4177158"/>
            <a:ext cx="934321" cy="9343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ABB202-7144-43E6-9C7B-CBD54AE34E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77" y="24822"/>
            <a:ext cx="5058525" cy="2945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44B478-180A-BA43-533B-3591F50E71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8" y="6507894"/>
            <a:ext cx="11708793" cy="35010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3E4DAD9-9E07-98C0-6535-24E5B882417E}"/>
              </a:ext>
            </a:extLst>
          </p:cNvPr>
          <p:cNvSpPr txBox="1">
            <a:spLocks/>
          </p:cNvSpPr>
          <p:nvPr/>
        </p:nvSpPr>
        <p:spPr>
          <a:xfrm>
            <a:off x="546751" y="6589970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0614AA-08BC-E3A7-0764-5F4E6204EE01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27258789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7" ma:contentTypeDescription="Create a new document." ma:contentTypeScope="" ma:versionID="00f8e3544ea876084e635555b8d6e1e4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638292919b190b699f260c92cef6b5c0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696b49f-56d7-4f85-8b04-e2e66f1bdb7c}" ma:internalName="TaxCatchAll" ma:showField="CatchAllData" ma:web="9f6166fe-9f5b-43aa-b8a9-b4d7ad530b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6166fe-9f5b-43aa-b8a9-b4d7ad530bda" xsi:nil="true"/>
    <lcf76f155ced4ddcb4097134ff3c332f xmlns="a86b28e8-29a6-4ab8-af18-2a7f61acfad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30B1FDB-1071-4383-8E13-877A474EF3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57A3B6-7699-47A3-A047-27685EC60909}">
  <ds:schemaRefs>
    <ds:schemaRef ds:uri="9f6166fe-9f5b-43aa-b8a9-b4d7ad530bda"/>
    <ds:schemaRef ds:uri="a86b28e8-29a6-4ab8-af18-2a7f61acfa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EF8CCE5-DB21-493B-A61B-50C303AC8A17}">
  <ds:schemaRefs>
    <ds:schemaRef ds:uri="9f6166fe-9f5b-43aa-b8a9-b4d7ad530bda"/>
    <ds:schemaRef ds:uri="a86b28e8-29a6-4ab8-af18-2a7f61acfa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Benjamin Vandegrift</dc:creator>
  <cp:revision>3</cp:revision>
  <dcterms:created xsi:type="dcterms:W3CDTF">2024-09-23T16:20:06Z</dcterms:created>
  <dcterms:modified xsi:type="dcterms:W3CDTF">2024-11-07T19:32:05Z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  <property fmtid="{D5CDD505-2E9C-101B-9397-08002B2CF9AE}" pid="3" name="MediaServiceImageTags">
    <vt:lpwstr/>
  </property>
</Properties>
</file>