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  <p:sldMasterId id="2147483693" r:id="rId6"/>
  </p:sldMasterIdLst>
  <p:notesMasterIdLst>
    <p:notesMasterId r:id="rId32"/>
  </p:notesMasterIdLst>
  <p:sldIdLst>
    <p:sldId id="2146846447" r:id="rId7"/>
    <p:sldId id="2146846416" r:id="rId8"/>
    <p:sldId id="2146846272" r:id="rId9"/>
    <p:sldId id="2146846413" r:id="rId10"/>
    <p:sldId id="2146846393" r:id="rId11"/>
    <p:sldId id="2146846359" r:id="rId12"/>
    <p:sldId id="2144328501" r:id="rId13"/>
    <p:sldId id="2146846051" r:id="rId14"/>
    <p:sldId id="2146846005" r:id="rId15"/>
    <p:sldId id="2146846290" r:id="rId16"/>
    <p:sldId id="2146846009" r:id="rId17"/>
    <p:sldId id="2146846417" r:id="rId18"/>
    <p:sldId id="272" r:id="rId19"/>
    <p:sldId id="2146846189" r:id="rId20"/>
    <p:sldId id="2146846171" r:id="rId21"/>
    <p:sldId id="2146846265" r:id="rId22"/>
    <p:sldId id="2146846174" r:id="rId23"/>
    <p:sldId id="2146846191" r:id="rId24"/>
    <p:sldId id="2146846177" r:id="rId25"/>
    <p:sldId id="2146846418" r:id="rId26"/>
    <p:sldId id="2146846387" r:id="rId27"/>
    <p:sldId id="2144328106" r:id="rId28"/>
    <p:sldId id="2146846414" r:id="rId29"/>
    <p:sldId id="2146846209" r:id="rId30"/>
    <p:sldId id="214432740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385A107-2D3E-7AFE-0528-70F5B03A336C}" name="Marianne Vita" initials="MV" userId="S::mariannev@thevab.com::35b1102d-d340-4a85-a709-12ee727aa48b" providerId="AD"/>
  <p188:author id="{ADFDB50D-4420-E77A-F65C-B24E2228750F}" name="Kaileen Cain" initials="KC" userId="S::kaileenc@thevab.com::21167d2d-fdf2-4320-ae3a-272888c89590" providerId="AD"/>
  <p188:author id="{6644001F-98D2-AF68-925B-F4D39E797894}" name="Jason Wiese" initials="J" userId="S::jasonw@thevab.com::4bff8d5b-7de6-4655-b397-69b0afc81113" providerId="AD"/>
  <p188:author id="{41E8424B-45FD-3ECB-0948-723F916FFB79}" name="Danielle Delauro" initials="DD" userId="S::danielled@thevab.com::79c3a64d-209a-45df-902b-7cba6cccfd68" providerId="AD"/>
  <p188:author id="{A5C48789-DAFD-4389-7A87-B92CBB8A351A}" name="Reed Kiely" initials="RK" userId="S::reedk@thevab.com::768be38e-2fb5-40ce-925d-bd8e9d9e3c31" providerId="AD"/>
  <p188:author id="{40CDBCD8-5C78-F3A3-F41F-DA4694EE60DF}" name="Kaileen Cain" initials="KC" userId="S::KaileenC@thevab.com::21167d2d-fdf2-4320-ae3a-272888c89590" providerId="AD"/>
  <p188:author id="{21855EDF-F9CE-3B66-C6A5-06158391F461}" name="Leah Montner Dixon" initials="L" userId="S::leahm@thevab.com::d5b2ae9e-9213-4442-b7df-4db8cbe51e5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3C8D"/>
    <a:srgbClr val="1F1A62"/>
    <a:srgbClr val="00BFF2"/>
    <a:srgbClr val="4EBEA4"/>
    <a:srgbClr val="1B1464"/>
    <a:srgbClr val="E2E8F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915801-54AD-499F-AA07-873757471216}" v="2" dt="2024-05-08T21:05:33.0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Top 10 Factors of Innovation and Creativity in Advertising-Supported Media
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ED3C8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C5F-42C5-9C0E-D3B72EDBE2D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1B146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Invests in Innovative Technological Capabilities / Enhancements</c:v>
                </c:pt>
                <c:pt idx="1">
                  <c:v>Offers Innovative Advertising Units</c:v>
                </c:pt>
                <c:pt idx="2">
                  <c:v>Offers Innovative Analytics / Measurement Options</c:v>
                </c:pt>
                <c:pt idx="3">
                  <c:v>Offers Creative Partnerships / Sponsorships</c:v>
                </c:pt>
                <c:pt idx="4">
                  <c:v>Offers Customizable Targeting to Reach My Audience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0.37</c:v>
                </c:pt>
                <c:pt idx="1">
                  <c:v>0.5</c:v>
                </c:pt>
                <c:pt idx="2">
                  <c:v>0.5</c:v>
                </c:pt>
                <c:pt idx="3">
                  <c:v>0.52</c:v>
                </c:pt>
                <c:pt idx="4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D9-4912-8B18-C3DD1058FA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axId val="2070497568"/>
        <c:axId val="1707407903"/>
      </c:barChart>
      <c:catAx>
        <c:axId val="20704975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1707407903"/>
        <c:crosses val="autoZero"/>
        <c:auto val="1"/>
        <c:lblAlgn val="ctr"/>
        <c:lblOffset val="100"/>
        <c:noMultiLvlLbl val="0"/>
      </c:catAx>
      <c:valAx>
        <c:axId val="1707407903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070497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949064553874111"/>
          <c:y val="4.2143231004414035E-2"/>
          <c:w val="0.66431292847228274"/>
          <c:h val="0.940526118939132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Buyer 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rgbClr val="1B1464"/>
                    </a:solidFill>
                    <a:latin typeface="Helvetica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Audience Engagement / Targeting Capabilitites </c:v>
                </c:pt>
                <c:pt idx="1">
                  <c:v>Brand Safety</c:v>
                </c:pt>
                <c:pt idx="2">
                  <c:v>Viewability </c:v>
                </c:pt>
                <c:pt idx="3">
                  <c:v>High Production Quality </c:v>
                </c:pt>
                <c:pt idx="4">
                  <c:v>Publisher of the Content </c:v>
                </c:pt>
                <c:pt idx="5">
                  <c:v>Demand for Content </c:v>
                </c:pt>
                <c:pt idx="6">
                  <c:v>Ad Loads 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0.93</c:v>
                </c:pt>
                <c:pt idx="1">
                  <c:v>0.91</c:v>
                </c:pt>
                <c:pt idx="2">
                  <c:v>0.9</c:v>
                </c:pt>
                <c:pt idx="3">
                  <c:v>0.89</c:v>
                </c:pt>
                <c:pt idx="4">
                  <c:v>0.85</c:v>
                </c:pt>
                <c:pt idx="5">
                  <c:v>0.81</c:v>
                </c:pt>
                <c:pt idx="6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11-48B3-BBC2-1C7C4287F9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axId val="1170852783"/>
        <c:axId val="1170849903"/>
      </c:barChart>
      <c:catAx>
        <c:axId val="117085278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1170849903"/>
        <c:crosses val="autoZero"/>
        <c:auto val="1"/>
        <c:lblAlgn val="ctr"/>
        <c:lblOffset val="100"/>
        <c:noMultiLvlLbl val="0"/>
      </c:catAx>
      <c:valAx>
        <c:axId val="1170849903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1708527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789144353656682"/>
          <c:y val="0.12212036800155848"/>
          <c:w val="0.41200061289629847"/>
          <c:h val="0.8148206910034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Extremely Impactful or Very Impactful</c:v>
                </c:pt>
              </c:strCache>
            </c:strRef>
          </c:tx>
          <c:spPr>
            <a:solidFill>
              <a:srgbClr val="1F1A6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EBEA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B7E1-4BB3-BBFF-3AE02E95CE54}"/>
              </c:ext>
            </c:extLst>
          </c:dPt>
          <c:dPt>
            <c:idx val="2"/>
            <c:invertIfNegative val="0"/>
            <c:bubble3D val="0"/>
            <c:spPr>
              <a:solidFill>
                <a:srgbClr val="00BFF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7E1-4BB3-BBFF-3AE02E95CE54}"/>
              </c:ext>
            </c:extLst>
          </c:dPt>
          <c:dPt>
            <c:idx val="3"/>
            <c:invertIfNegative val="0"/>
            <c:bubble3D val="0"/>
            <c:spPr>
              <a:solidFill>
                <a:srgbClr val="ED3C8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7E1-4BB3-BBFF-3AE02E95CE54}"/>
              </c:ext>
            </c:extLst>
          </c:dPt>
          <c:dPt>
            <c:idx val="4"/>
            <c:invertIfNegative val="0"/>
            <c:bubble3D val="0"/>
            <c:spPr>
              <a:solidFill>
                <a:srgbClr val="ED3C8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B7E1-4BB3-BBFF-3AE02E95CE54}"/>
              </c:ext>
            </c:extLst>
          </c:dPt>
          <c:dPt>
            <c:idx val="5"/>
            <c:invertIfNegative val="0"/>
            <c:bubble3D val="0"/>
            <c:spPr>
              <a:solidFill>
                <a:srgbClr val="A343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7E1-4BB3-BBFF-3AE02E95CE54}"/>
              </c:ext>
            </c:extLst>
          </c:dPt>
          <c:dPt>
            <c:idx val="6"/>
            <c:invertIfNegative val="0"/>
            <c:bubble3D val="0"/>
            <c:spPr>
              <a:solidFill>
                <a:srgbClr val="A343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7E1-4BB3-BBFF-3AE02E95CE54}"/>
              </c:ext>
            </c:extLst>
          </c:dPt>
          <c:dPt>
            <c:idx val="7"/>
            <c:invertIfNegative val="0"/>
            <c:bubble3D val="0"/>
            <c:spPr>
              <a:solidFill>
                <a:srgbClr val="00BFF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7E1-4BB3-BBFF-3AE02E95CE54}"/>
              </c:ext>
            </c:extLst>
          </c:dPt>
          <c:dPt>
            <c:idx val="8"/>
            <c:invertIfNegative val="0"/>
            <c:bubble3D val="0"/>
            <c:spPr>
              <a:solidFill>
                <a:srgbClr val="00BFF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7E1-4BB3-BBFF-3AE02E95CE54}"/>
              </c:ext>
            </c:extLst>
          </c:dPt>
          <c:dPt>
            <c:idx val="10"/>
            <c:invertIfNegative val="0"/>
            <c:bubble3D val="0"/>
            <c:spPr>
              <a:solidFill>
                <a:srgbClr val="00BFF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7E1-4BB3-BBFF-3AE02E95CE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1B1464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Foot traffic into brick-and-mortar locations</c:v>
                </c:pt>
                <c:pt idx="1">
                  <c:v>Directly attributable actions* within a specific attribution window</c:v>
                </c:pt>
                <c:pt idx="2">
                  <c:v>Ad frequency management</c:v>
                </c:pt>
                <c:pt idx="3">
                  <c:v>Support purchase consideration with product/service information/differentiation</c:v>
                </c:pt>
                <c:pt idx="4">
                  <c:v>Engage viewers</c:v>
                </c:pt>
                <c:pt idx="5">
                  <c:v>Customer acquisition</c:v>
                </c:pt>
                <c:pt idx="6">
                  <c:v>Purchase / sales conversions</c:v>
                </c:pt>
                <c:pt idx="7">
                  <c:v>Optimize 'attention' among target audience(s)</c:v>
                </c:pt>
                <c:pt idx="8">
                  <c:v>Extending target audience delivery and reach</c:v>
                </c:pt>
                <c:pt idx="9">
                  <c:v>Increase effectiveness of your entire media plan</c:v>
                </c:pt>
                <c:pt idx="10">
                  <c:v>Create awareness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1"/>
                <c:pt idx="0">
                  <c:v>0.54759999999999998</c:v>
                </c:pt>
                <c:pt idx="1">
                  <c:v>0.5857</c:v>
                </c:pt>
                <c:pt idx="2">
                  <c:v>0.59050000000000002</c:v>
                </c:pt>
                <c:pt idx="3">
                  <c:v>0.64290000000000003</c:v>
                </c:pt>
                <c:pt idx="4">
                  <c:v>0.65710000000000002</c:v>
                </c:pt>
                <c:pt idx="5">
                  <c:v>0.68569999999999998</c:v>
                </c:pt>
                <c:pt idx="6">
                  <c:v>0.69520000000000004</c:v>
                </c:pt>
                <c:pt idx="7">
                  <c:v>0.70479999999999998</c:v>
                </c:pt>
                <c:pt idx="8">
                  <c:v>0.71430000000000005</c:v>
                </c:pt>
                <c:pt idx="9">
                  <c:v>0.71899999999999997</c:v>
                </c:pt>
                <c:pt idx="10">
                  <c:v>0.7429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95-482E-8369-3C40FFFF59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76490864"/>
        <c:axId val="1476492112"/>
      </c:barChart>
      <c:catAx>
        <c:axId val="14764908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F1A6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1476492112"/>
        <c:crosses val="autoZero"/>
        <c:auto val="1"/>
        <c:lblAlgn val="ctr"/>
        <c:lblOffset val="100"/>
        <c:noMultiLvlLbl val="0"/>
      </c:catAx>
      <c:valAx>
        <c:axId val="147649211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476490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P16-34</c:v>
                </c:pt>
              </c:strCache>
            </c:strRef>
          </c:tx>
          <c:spPr>
            <a:solidFill>
              <a:srgbClr val="ED3C8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rgbClr val="20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Click to receive information to your email/device</c:v>
                </c:pt>
                <c:pt idx="1">
                  <c:v>Explorable ads that let you browse different video clips, product types, or information screens</c:v>
                </c:pt>
                <c:pt idx="2">
                  <c:v>'Click to buy' ads (via methods like Roku Pay, etc.)</c:v>
                </c:pt>
                <c:pt idx="3">
                  <c:v>Promos with an 'add to watch list' button</c:v>
                </c:pt>
                <c:pt idx="4">
                  <c:v>Ads that appear on the screen when a program is paused (pause ads)</c:v>
                </c:pt>
                <c:pt idx="5">
                  <c:v>Ads with a scannable QR code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0.14000000000000001</c:v>
                </c:pt>
                <c:pt idx="1">
                  <c:v>0.2</c:v>
                </c:pt>
                <c:pt idx="2">
                  <c:v>0.19</c:v>
                </c:pt>
                <c:pt idx="3">
                  <c:v>0.18</c:v>
                </c:pt>
                <c:pt idx="4">
                  <c:v>0.2</c:v>
                </c:pt>
                <c:pt idx="5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43-4377-9E23-E2D3FAB9413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P16+ 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20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Click to receive information to your email/device</c:v>
                </c:pt>
                <c:pt idx="1">
                  <c:v>Explorable ads that let you browse different video clips, product types, or information screens</c:v>
                </c:pt>
                <c:pt idx="2">
                  <c:v>'Click to buy' ads (via methods like Roku Pay, etc.)</c:v>
                </c:pt>
                <c:pt idx="3">
                  <c:v>Promos with an 'add to watch list' button</c:v>
                </c:pt>
                <c:pt idx="4">
                  <c:v>Ads that appear on the screen when a program is paused (pause ads)</c:v>
                </c:pt>
                <c:pt idx="5">
                  <c:v>Ads with a scannable QR code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0.10011839797289999</c:v>
                </c:pt>
                <c:pt idx="1">
                  <c:v>0.1211931644675</c:v>
                </c:pt>
                <c:pt idx="2">
                  <c:v>0.1223932677178</c:v>
                </c:pt>
                <c:pt idx="3">
                  <c:v>0.14164409531290001</c:v>
                </c:pt>
                <c:pt idx="4">
                  <c:v>0.18988782189520001</c:v>
                </c:pt>
                <c:pt idx="5">
                  <c:v>0.2703540374983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B7-400B-AC7D-EBE5BC9836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axId val="1963119183"/>
        <c:axId val="1963125903"/>
      </c:barChart>
      <c:catAx>
        <c:axId val="19631191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201A6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201A62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1963125903"/>
        <c:crosses val="autoZero"/>
        <c:auto val="1"/>
        <c:lblAlgn val="ctr"/>
        <c:lblOffset val="100"/>
        <c:noMultiLvlLbl val="0"/>
      </c:catAx>
      <c:valAx>
        <c:axId val="1963125903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9631191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1B1464"/>
              </a:solidFill>
              <a:latin typeface="Helvetica" panose="020B04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201A62"/>
          </a:solidFill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45497047244094"/>
          <c:y val="0.12234201651607951"/>
          <c:w val="0.74035752952755907"/>
          <c:h val="0.850354236555256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Ad Time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:</a:t>
                    </a:r>
                    <a:fld id="{87C7040A-5AB5-4A7C-AEBD-BDB09F4C95DB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B4A8-4F44-829D-3B85FA653B7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:</a:t>
                    </a:r>
                    <a:fld id="{E2054386-94AC-4CF3-8732-F86CDE5313F1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4A8-4F44-829D-3B85FA653B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:30 Interactive Ad</c:v>
                </c:pt>
                <c:pt idx="1">
                  <c:v>:15 Interactive Ad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A8-4F44-829D-3B85FA653B7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Interaction Time</c:v>
                </c:pt>
              </c:strCache>
            </c:strRef>
          </c:tx>
          <c:spPr>
            <a:solidFill>
              <a:srgbClr val="ED3C8D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:</a:t>
                    </a:r>
                    <a:fld id="{99ADC88D-FE56-42B1-9B0E-14FAC6E08794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4A8-4F44-829D-3B85FA653B7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:</a:t>
                    </a:r>
                    <a:fld id="{5EF04ED6-4968-421A-A7DD-D8AC3E176827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B4A8-4F44-829D-3B85FA653B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:30 Interactive Ad</c:v>
                </c:pt>
                <c:pt idx="1">
                  <c:v>:15 Interactive Ad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34</c:v>
                </c:pt>
                <c:pt idx="1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A8-4F44-829D-3B85FA653B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3"/>
        <c:overlap val="100"/>
        <c:axId val="557415736"/>
        <c:axId val="557417896"/>
      </c:barChart>
      <c:catAx>
        <c:axId val="5574157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201A6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557417896"/>
        <c:crosses val="autoZero"/>
        <c:auto val="1"/>
        <c:lblAlgn val="ctr"/>
        <c:lblOffset val="100"/>
        <c:noMultiLvlLbl val="0"/>
      </c:catAx>
      <c:valAx>
        <c:axId val="557417896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557415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097816284913621"/>
          <c:y val="6.825936732166098E-3"/>
          <c:w val="0.32935794664909135"/>
          <c:h val="7.33226536984618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1B1464"/>
              </a:solidFill>
              <a:latin typeface="Helvetica" panose="020B04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rgbClr val="1B1464"/>
          </a:solidFill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141657980330251E-2"/>
          <c:y val="0.11823156277230691"/>
          <c:w val="0.96589792160877841"/>
          <c:h val="0.755115075535400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Non-Interactive Ads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+</a:t>
                    </a:r>
                    <a:fld id="{3333B530-DA87-4399-8727-B822DB7E4A4E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F9C-49D7-98EB-B3FF7B52AC4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+</a:t>
                    </a:r>
                    <a:fld id="{A91E2AB1-1854-4515-B38B-B8B3541B73CB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F9C-49D7-98EB-B3FF7B52AC4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+</a:t>
                    </a:r>
                    <a:fld id="{03C7AA8B-925A-4C98-B891-4E15505F0F73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F9C-49D7-98EB-B3FF7B52AC4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+</a:t>
                    </a:r>
                    <a:fld id="{076F193E-A641-4716-B7F3-F12C0FD829AA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CF9C-49D7-98EB-B3FF7B52AC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1B1464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Aided Brand Recall</c:v>
                </c:pt>
                <c:pt idx="1">
                  <c:v>Brand Perception - Cutting Edge</c:v>
                </c:pt>
                <c:pt idx="2">
                  <c:v>Brand Favorability</c:v>
                </c:pt>
                <c:pt idx="3">
                  <c:v>Purchase Intent / Consideration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0.31</c:v>
                </c:pt>
                <c:pt idx="1">
                  <c:v>0.05</c:v>
                </c:pt>
                <c:pt idx="2">
                  <c:v>0.03</c:v>
                </c:pt>
                <c:pt idx="3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9C-49D7-98EB-B3FF7B52AC4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Interactive Ads</c:v>
                </c:pt>
              </c:strCache>
            </c:strRef>
          </c:tx>
          <c:spPr>
            <a:solidFill>
              <a:srgbClr val="ED3C8D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+</a:t>
                    </a:r>
                    <a:fld id="{E67250E8-A5F0-4B39-BA24-3520A2FD4882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F9C-49D7-98EB-B3FF7B52AC4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+</a:t>
                    </a:r>
                    <a:fld id="{1E924D6B-49BE-456D-9A6B-73DBEDDCDBB6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CF9C-49D7-98EB-B3FF7B52AC4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+</a:t>
                    </a:r>
                    <a:fld id="{8EF086D3-D573-4226-9949-7764CE38DE01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CF9C-49D7-98EB-B3FF7B52AC4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+</a:t>
                    </a:r>
                    <a:fld id="{C24C9DF1-94D6-4F39-86DC-9F642E09D962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CF9C-49D7-98EB-B3FF7B52AC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1B1464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Aided Brand Recall</c:v>
                </c:pt>
                <c:pt idx="1">
                  <c:v>Brand Perception - Cutting Edge</c:v>
                </c:pt>
                <c:pt idx="2">
                  <c:v>Brand Favorability</c:v>
                </c:pt>
                <c:pt idx="3">
                  <c:v>Purchase Intent / Consideration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0.41</c:v>
                </c:pt>
                <c:pt idx="1">
                  <c:v>0.12</c:v>
                </c:pt>
                <c:pt idx="2">
                  <c:v>0.11</c:v>
                </c:pt>
                <c:pt idx="3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9C-49D7-98EB-B3FF7B52AC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3815912"/>
        <c:axId val="713810152"/>
      </c:barChart>
      <c:catAx>
        <c:axId val="713815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201A6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713810152"/>
        <c:crosses val="autoZero"/>
        <c:auto val="1"/>
        <c:lblAlgn val="ctr"/>
        <c:lblOffset val="100"/>
        <c:noMultiLvlLbl val="0"/>
      </c:catAx>
      <c:valAx>
        <c:axId val="71381015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13815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97410451109521"/>
          <c:y val="5.162704845072006E-3"/>
          <c:w val="0.43862905817238484"/>
          <c:h val="8.43220969805620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1B1464"/>
              </a:solidFill>
              <a:latin typeface="Helvetica" panose="020B04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rgbClr val="1B1464"/>
          </a:solidFill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D0914-F4E7-4386-8451-F6341DA2C94E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AADBD-70E4-4513-A844-E5DF5EA68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391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1B58AA-711A-48C1-BCBF-E61C33627EB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3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329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ADBD-70E4-4513-A844-E5DF5EA68CB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715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442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5651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3922BF-59A9-4464-8D80-4C91A9E418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2121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9AFE9-0D62-1C40-BAD5-30EE72F8F8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4A29C8-BCE4-7023-E2C4-D2DD4D1EB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98EED1-2D61-BD46-8607-DFD6C66F2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3FA5-D1D1-4D9F-934B-E005597C0C10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9B864-5D38-6305-C4BF-2BC8E2502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5B8992-4F84-5E57-7217-F8A381616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4859-76EB-45DE-95F4-D5BD5D3C6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23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8172E-6EA7-7056-3AAB-6C1CCBAD9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E40C76-D804-2DD0-7F22-3A5614DB41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B3FA82-15BB-36A8-6326-C57CB2190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3FA5-D1D1-4D9F-934B-E005597C0C10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E9694-E2E5-327A-A517-7CDAD3FB4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E7BDA-65BE-E2D3-65BC-DCE64931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4859-76EB-45DE-95F4-D5BD5D3C6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62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B45280-C620-5D39-940D-E6CB6802C9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E97C94-8C53-C755-95D0-7EBEE83C93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46F14C-01BF-AB01-4C8B-52AC44948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3FA5-D1D1-4D9F-934B-E005597C0C10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2B5A3-EA81-5B14-3B70-1AA532CF3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AE9F01-8802-85C0-4AEB-1B1CB2DDB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4859-76EB-45DE-95F4-D5BD5D3C6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294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6176723" y="0"/>
            <a:ext cx="6015277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9" name="Picture 18" descr="Logo&#10;&#10;Description automatically generated with medium confidence">
            <a:extLst>
              <a:ext uri="{FF2B5EF4-FFF2-40B4-BE49-F238E27FC236}">
                <a16:creationId xmlns:a16="http://schemas.microsoft.com/office/drawing/2014/main" id="{73675C42-201E-4C63-A839-40455D5457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09" y="5689601"/>
            <a:ext cx="2270009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077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4864318" y="0"/>
            <a:ext cx="7327683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4" name="Picture 13" descr="Logo&#10;&#10;Description automatically generated with medium confidence">
            <a:extLst>
              <a:ext uri="{FF2B5EF4-FFF2-40B4-BE49-F238E27FC236}">
                <a16:creationId xmlns:a16="http://schemas.microsoft.com/office/drawing/2014/main" id="{75BB585C-EC61-43F1-BD9D-EF637B312C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09" y="5689601"/>
            <a:ext cx="2270009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213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V2"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79B80E8-461F-4DCB-ACB0-9B2E25BDBF5F}"/>
              </a:ext>
            </a:extLst>
          </p:cNvPr>
          <p:cNvSpPr/>
          <p:nvPr/>
        </p:nvSpPr>
        <p:spPr>
          <a:xfrm>
            <a:off x="2783605" y="-13657"/>
            <a:ext cx="2085301" cy="1536683"/>
          </a:xfrm>
          <a:custGeom>
            <a:avLst/>
            <a:gdLst>
              <a:gd name="connsiteX0" fmla="*/ 1510748 w 2015520"/>
              <a:gd name="connsiteY0" fmla="*/ 0 h 1536683"/>
              <a:gd name="connsiteX1" fmla="*/ 2015520 w 2015520"/>
              <a:gd name="connsiteY1" fmla="*/ 0 h 1536683"/>
              <a:gd name="connsiteX2" fmla="*/ 2015520 w 2015520"/>
              <a:gd name="connsiteY2" fmla="*/ 1536683 h 1536683"/>
              <a:gd name="connsiteX3" fmla="*/ 0 w 2015520"/>
              <a:gd name="connsiteY3" fmla="*/ 634770 h 153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5520" h="1536683">
                <a:moveTo>
                  <a:pt x="1510748" y="0"/>
                </a:moveTo>
                <a:lnTo>
                  <a:pt x="2015520" y="0"/>
                </a:lnTo>
                <a:lnTo>
                  <a:pt x="2015520" y="1536683"/>
                </a:lnTo>
                <a:lnTo>
                  <a:pt x="0" y="63477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530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80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4864318" y="0"/>
            <a:ext cx="7327683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8F192F2-B546-4826-B294-F211C3519C59}"/>
              </a:ext>
            </a:extLst>
          </p:cNvPr>
          <p:cNvGrpSpPr/>
          <p:nvPr userDrawn="1"/>
        </p:nvGrpSpPr>
        <p:grpSpPr>
          <a:xfrm>
            <a:off x="530696" y="5689601"/>
            <a:ext cx="2180462" cy="904633"/>
            <a:chOff x="2777007" y="5689600"/>
            <a:chExt cx="2107496" cy="904633"/>
          </a:xfrm>
        </p:grpSpPr>
        <p:pic>
          <p:nvPicPr>
            <p:cNvPr id="15" name="Picture 14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83FD563D-15A4-4249-8A4F-D144B04BF9A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77185" y="5689600"/>
              <a:ext cx="907318" cy="904633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6E623F0-2880-418B-B1FC-A7527A707898}"/>
                </a:ext>
              </a:extLst>
            </p:cNvPr>
            <p:cNvGrpSpPr/>
            <p:nvPr userDrawn="1"/>
          </p:nvGrpSpPr>
          <p:grpSpPr>
            <a:xfrm>
              <a:off x="2777007" y="5866153"/>
              <a:ext cx="1179028" cy="522582"/>
              <a:chOff x="2378209" y="5233339"/>
              <a:chExt cx="1179028" cy="522582"/>
            </a:xfrm>
            <a:solidFill>
              <a:schemeClr val="bg2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6D80F0B0-7D2E-427E-A8EE-F1A24FDE178F}"/>
                  </a:ext>
                </a:extLst>
              </p:cNvPr>
              <p:cNvSpPr/>
              <p:nvPr/>
            </p:nvSpPr>
            <p:spPr>
              <a:xfrm>
                <a:off x="3170424" y="5236541"/>
                <a:ext cx="386813" cy="516178"/>
              </a:xfrm>
              <a:custGeom>
                <a:avLst/>
                <a:gdLst>
                  <a:gd name="connsiteX0" fmla="*/ 0 w 386813"/>
                  <a:gd name="connsiteY0" fmla="*/ 0 h 516178"/>
                  <a:gd name="connsiteX1" fmla="*/ 206856 w 386813"/>
                  <a:gd name="connsiteY1" fmla="*/ 0 h 516178"/>
                  <a:gd name="connsiteX2" fmla="*/ 284346 w 386813"/>
                  <a:gd name="connsiteY2" fmla="*/ 11528 h 516178"/>
                  <a:gd name="connsiteX3" fmla="*/ 334299 w 386813"/>
                  <a:gd name="connsiteY3" fmla="*/ 41627 h 516178"/>
                  <a:gd name="connsiteX4" fmla="*/ 361197 w 386813"/>
                  <a:gd name="connsiteY4" fmla="*/ 84535 h 516178"/>
                  <a:gd name="connsiteX5" fmla="*/ 369522 w 386813"/>
                  <a:gd name="connsiteY5" fmla="*/ 133207 h 516178"/>
                  <a:gd name="connsiteX6" fmla="*/ 362478 w 386813"/>
                  <a:gd name="connsiteY6" fmla="*/ 172913 h 516178"/>
                  <a:gd name="connsiteX7" fmla="*/ 341984 w 386813"/>
                  <a:gd name="connsiteY7" fmla="*/ 206215 h 516178"/>
                  <a:gd name="connsiteX8" fmla="*/ 309963 w 386813"/>
                  <a:gd name="connsiteY8" fmla="*/ 230551 h 516178"/>
                  <a:gd name="connsiteX9" fmla="*/ 268976 w 386813"/>
                  <a:gd name="connsiteY9" fmla="*/ 243359 h 516178"/>
                  <a:gd name="connsiteX10" fmla="*/ 270257 w 386813"/>
                  <a:gd name="connsiteY10" fmla="*/ 244640 h 516178"/>
                  <a:gd name="connsiteX11" fmla="*/ 293953 w 386813"/>
                  <a:gd name="connsiteY11" fmla="*/ 249123 h 516178"/>
                  <a:gd name="connsiteX12" fmla="*/ 333659 w 386813"/>
                  <a:gd name="connsiteY12" fmla="*/ 268336 h 516178"/>
                  <a:gd name="connsiteX13" fmla="*/ 370803 w 386813"/>
                  <a:gd name="connsiteY13" fmla="*/ 307401 h 516178"/>
                  <a:gd name="connsiteX14" fmla="*/ 386814 w 386813"/>
                  <a:gd name="connsiteY14" fmla="*/ 371443 h 516178"/>
                  <a:gd name="connsiteX15" fmla="*/ 374005 w 386813"/>
                  <a:gd name="connsiteY15" fmla="*/ 433564 h 516178"/>
                  <a:gd name="connsiteX16" fmla="*/ 337501 w 386813"/>
                  <a:gd name="connsiteY16" fmla="*/ 479034 h 516178"/>
                  <a:gd name="connsiteX17" fmla="*/ 280504 w 386813"/>
                  <a:gd name="connsiteY17" fmla="*/ 506572 h 516178"/>
                  <a:gd name="connsiteX18" fmla="*/ 206856 w 386813"/>
                  <a:gd name="connsiteY18" fmla="*/ 516178 h 516178"/>
                  <a:gd name="connsiteX19" fmla="*/ 0 w 386813"/>
                  <a:gd name="connsiteY19" fmla="*/ 516178 h 516178"/>
                  <a:gd name="connsiteX20" fmla="*/ 0 w 386813"/>
                  <a:gd name="connsiteY20" fmla="*/ 0 h 516178"/>
                  <a:gd name="connsiteX21" fmla="*/ 206215 w 386813"/>
                  <a:gd name="connsiteY21" fmla="*/ 234394 h 516178"/>
                  <a:gd name="connsiteX22" fmla="*/ 304840 w 386813"/>
                  <a:gd name="connsiteY22" fmla="*/ 204934 h 516178"/>
                  <a:gd name="connsiteX23" fmla="*/ 337501 w 386813"/>
                  <a:gd name="connsiteY23" fmla="*/ 128084 h 516178"/>
                  <a:gd name="connsiteX24" fmla="*/ 326614 w 386813"/>
                  <a:gd name="connsiteY24" fmla="*/ 80693 h 516178"/>
                  <a:gd name="connsiteX25" fmla="*/ 297795 w 386813"/>
                  <a:gd name="connsiteY25" fmla="*/ 49312 h 516178"/>
                  <a:gd name="connsiteX26" fmla="*/ 256168 w 386813"/>
                  <a:gd name="connsiteY26" fmla="*/ 32021 h 516178"/>
                  <a:gd name="connsiteX27" fmla="*/ 206856 w 386813"/>
                  <a:gd name="connsiteY27" fmla="*/ 26898 h 516178"/>
                  <a:gd name="connsiteX28" fmla="*/ 32021 w 386813"/>
                  <a:gd name="connsiteY28" fmla="*/ 26898 h 516178"/>
                  <a:gd name="connsiteX29" fmla="*/ 32021 w 386813"/>
                  <a:gd name="connsiteY29" fmla="*/ 233753 h 516178"/>
                  <a:gd name="connsiteX30" fmla="*/ 206215 w 386813"/>
                  <a:gd name="connsiteY30" fmla="*/ 233753 h 516178"/>
                  <a:gd name="connsiteX31" fmla="*/ 206215 w 386813"/>
                  <a:gd name="connsiteY31" fmla="*/ 488640 h 516178"/>
                  <a:gd name="connsiteX32" fmla="*/ 315087 w 386813"/>
                  <a:gd name="connsiteY32" fmla="*/ 459181 h 516178"/>
                  <a:gd name="connsiteX33" fmla="*/ 354793 w 386813"/>
                  <a:gd name="connsiteY33" fmla="*/ 371443 h 516178"/>
                  <a:gd name="connsiteX34" fmla="*/ 341344 w 386813"/>
                  <a:gd name="connsiteY34" fmla="*/ 317008 h 516178"/>
                  <a:gd name="connsiteX35" fmla="*/ 306121 w 386813"/>
                  <a:gd name="connsiteY35" fmla="*/ 283065 h 516178"/>
                  <a:gd name="connsiteX36" fmla="*/ 258089 w 386813"/>
                  <a:gd name="connsiteY36" fmla="*/ 265774 h 516178"/>
                  <a:gd name="connsiteX37" fmla="*/ 206215 w 386813"/>
                  <a:gd name="connsiteY37" fmla="*/ 261291 h 516178"/>
                  <a:gd name="connsiteX38" fmla="*/ 31381 w 386813"/>
                  <a:gd name="connsiteY38" fmla="*/ 261291 h 516178"/>
                  <a:gd name="connsiteX39" fmla="*/ 31381 w 386813"/>
                  <a:gd name="connsiteY39" fmla="*/ 488640 h 516178"/>
                  <a:gd name="connsiteX40" fmla="*/ 206215 w 386813"/>
                  <a:gd name="connsiteY40" fmla="*/ 488640 h 516178"/>
                  <a:gd name="connsiteX41" fmla="*/ 206215 w 386813"/>
                  <a:gd name="connsiteY41" fmla="*/ 488640 h 516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86813" h="516178">
                    <a:moveTo>
                      <a:pt x="0" y="0"/>
                    </a:moveTo>
                    <a:lnTo>
                      <a:pt x="206856" y="0"/>
                    </a:lnTo>
                    <a:cubicBezTo>
                      <a:pt x="237596" y="0"/>
                      <a:pt x="263213" y="3843"/>
                      <a:pt x="284346" y="11528"/>
                    </a:cubicBezTo>
                    <a:cubicBezTo>
                      <a:pt x="304840" y="19213"/>
                      <a:pt x="321491" y="29459"/>
                      <a:pt x="334299" y="41627"/>
                    </a:cubicBezTo>
                    <a:cubicBezTo>
                      <a:pt x="347108" y="54436"/>
                      <a:pt x="356074" y="68525"/>
                      <a:pt x="361197" y="84535"/>
                    </a:cubicBezTo>
                    <a:cubicBezTo>
                      <a:pt x="366961" y="100546"/>
                      <a:pt x="369522" y="117197"/>
                      <a:pt x="369522" y="133207"/>
                    </a:cubicBezTo>
                    <a:cubicBezTo>
                      <a:pt x="369522" y="147296"/>
                      <a:pt x="366961" y="160745"/>
                      <a:pt x="362478" y="172913"/>
                    </a:cubicBezTo>
                    <a:cubicBezTo>
                      <a:pt x="357354" y="185722"/>
                      <a:pt x="350950" y="196609"/>
                      <a:pt x="341984" y="206215"/>
                    </a:cubicBezTo>
                    <a:cubicBezTo>
                      <a:pt x="333018" y="215821"/>
                      <a:pt x="322131" y="224147"/>
                      <a:pt x="309963" y="230551"/>
                    </a:cubicBezTo>
                    <a:cubicBezTo>
                      <a:pt x="297795" y="236955"/>
                      <a:pt x="284346" y="241438"/>
                      <a:pt x="268976" y="243359"/>
                    </a:cubicBezTo>
                    <a:lnTo>
                      <a:pt x="270257" y="244640"/>
                    </a:lnTo>
                    <a:cubicBezTo>
                      <a:pt x="273459" y="244000"/>
                      <a:pt x="281785" y="245921"/>
                      <a:pt x="293953" y="249123"/>
                    </a:cubicBezTo>
                    <a:cubicBezTo>
                      <a:pt x="306761" y="252325"/>
                      <a:pt x="319570" y="258729"/>
                      <a:pt x="333659" y="268336"/>
                    </a:cubicBezTo>
                    <a:cubicBezTo>
                      <a:pt x="347108" y="277942"/>
                      <a:pt x="359916" y="290750"/>
                      <a:pt x="370803" y="307401"/>
                    </a:cubicBezTo>
                    <a:cubicBezTo>
                      <a:pt x="381690" y="324052"/>
                      <a:pt x="386814" y="345186"/>
                      <a:pt x="386814" y="371443"/>
                    </a:cubicBezTo>
                    <a:cubicBezTo>
                      <a:pt x="386814" y="395139"/>
                      <a:pt x="382331" y="415632"/>
                      <a:pt x="374005" y="433564"/>
                    </a:cubicBezTo>
                    <a:cubicBezTo>
                      <a:pt x="365039" y="451496"/>
                      <a:pt x="352871" y="466225"/>
                      <a:pt x="337501" y="479034"/>
                    </a:cubicBezTo>
                    <a:cubicBezTo>
                      <a:pt x="322131" y="491842"/>
                      <a:pt x="302919" y="500808"/>
                      <a:pt x="280504" y="506572"/>
                    </a:cubicBezTo>
                    <a:cubicBezTo>
                      <a:pt x="258089" y="512976"/>
                      <a:pt x="233753" y="516178"/>
                      <a:pt x="206856" y="516178"/>
                    </a:cubicBezTo>
                    <a:lnTo>
                      <a:pt x="0" y="516178"/>
                    </a:lnTo>
                    <a:lnTo>
                      <a:pt x="0" y="0"/>
                    </a:lnTo>
                    <a:close/>
                    <a:moveTo>
                      <a:pt x="206215" y="234394"/>
                    </a:moveTo>
                    <a:cubicBezTo>
                      <a:pt x="250404" y="234394"/>
                      <a:pt x="283066" y="224787"/>
                      <a:pt x="304840" y="204934"/>
                    </a:cubicBezTo>
                    <a:cubicBezTo>
                      <a:pt x="326614" y="185081"/>
                      <a:pt x="337501" y="159464"/>
                      <a:pt x="337501" y="128084"/>
                    </a:cubicBezTo>
                    <a:cubicBezTo>
                      <a:pt x="337501" y="109512"/>
                      <a:pt x="333659" y="93501"/>
                      <a:pt x="326614" y="80693"/>
                    </a:cubicBezTo>
                    <a:cubicBezTo>
                      <a:pt x="319570" y="67884"/>
                      <a:pt x="309963" y="57638"/>
                      <a:pt x="297795" y="49312"/>
                    </a:cubicBezTo>
                    <a:cubicBezTo>
                      <a:pt x="285627" y="41627"/>
                      <a:pt x="272179" y="35863"/>
                      <a:pt x="256168" y="32021"/>
                    </a:cubicBezTo>
                    <a:cubicBezTo>
                      <a:pt x="240798" y="28819"/>
                      <a:pt x="224147" y="26898"/>
                      <a:pt x="206856" y="26898"/>
                    </a:cubicBezTo>
                    <a:lnTo>
                      <a:pt x="32021" y="26898"/>
                    </a:lnTo>
                    <a:lnTo>
                      <a:pt x="32021" y="233753"/>
                    </a:lnTo>
                    <a:lnTo>
                      <a:pt x="206215" y="233753"/>
                    </a:lnTo>
                    <a:close/>
                    <a:moveTo>
                      <a:pt x="206215" y="488640"/>
                    </a:moveTo>
                    <a:cubicBezTo>
                      <a:pt x="252325" y="488640"/>
                      <a:pt x="288829" y="479034"/>
                      <a:pt x="315087" y="459181"/>
                    </a:cubicBezTo>
                    <a:cubicBezTo>
                      <a:pt x="341344" y="439328"/>
                      <a:pt x="354793" y="410509"/>
                      <a:pt x="354793" y="371443"/>
                    </a:cubicBezTo>
                    <a:cubicBezTo>
                      <a:pt x="354793" y="349029"/>
                      <a:pt x="350310" y="331097"/>
                      <a:pt x="341344" y="317008"/>
                    </a:cubicBezTo>
                    <a:cubicBezTo>
                      <a:pt x="332378" y="302918"/>
                      <a:pt x="320210" y="291391"/>
                      <a:pt x="306121" y="283065"/>
                    </a:cubicBezTo>
                    <a:cubicBezTo>
                      <a:pt x="292032" y="274740"/>
                      <a:pt x="276021" y="268976"/>
                      <a:pt x="258089" y="265774"/>
                    </a:cubicBezTo>
                    <a:cubicBezTo>
                      <a:pt x="240158" y="262572"/>
                      <a:pt x="223507" y="261291"/>
                      <a:pt x="206215" y="261291"/>
                    </a:cubicBezTo>
                    <a:lnTo>
                      <a:pt x="31381" y="261291"/>
                    </a:lnTo>
                    <a:lnTo>
                      <a:pt x="31381" y="488640"/>
                    </a:lnTo>
                    <a:lnTo>
                      <a:pt x="206215" y="488640"/>
                    </a:lnTo>
                    <a:lnTo>
                      <a:pt x="206215" y="488640"/>
                    </a:lnTo>
                    <a:close/>
                  </a:path>
                </a:pathLst>
              </a:custGeom>
              <a:grpFill/>
              <a:ln w="7373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C8656D2-0BCD-4D9E-8F00-7780B7131796}"/>
                  </a:ext>
                </a:extLst>
              </p:cNvPr>
              <p:cNvSpPr/>
              <p:nvPr/>
            </p:nvSpPr>
            <p:spPr>
              <a:xfrm>
                <a:off x="2378209" y="5233339"/>
                <a:ext cx="455979" cy="522582"/>
              </a:xfrm>
              <a:custGeom>
                <a:avLst/>
                <a:gdLst>
                  <a:gd name="connsiteX0" fmla="*/ 258089 w 455979"/>
                  <a:gd name="connsiteY0" fmla="*/ 522582 h 522582"/>
                  <a:gd name="connsiteX1" fmla="*/ 210058 w 455979"/>
                  <a:gd name="connsiteY1" fmla="*/ 522582 h 522582"/>
                  <a:gd name="connsiteX2" fmla="*/ 0 w 455979"/>
                  <a:gd name="connsiteY2" fmla="*/ 0 h 522582"/>
                  <a:gd name="connsiteX3" fmla="*/ 44829 w 455979"/>
                  <a:gd name="connsiteY3" fmla="*/ 0 h 522582"/>
                  <a:gd name="connsiteX4" fmla="*/ 233753 w 455979"/>
                  <a:gd name="connsiteY4" fmla="*/ 478393 h 522582"/>
                  <a:gd name="connsiteX5" fmla="*/ 235675 w 455979"/>
                  <a:gd name="connsiteY5" fmla="*/ 478393 h 522582"/>
                  <a:gd name="connsiteX6" fmla="*/ 413071 w 455979"/>
                  <a:gd name="connsiteY6" fmla="*/ 0 h 522582"/>
                  <a:gd name="connsiteX7" fmla="*/ 455979 w 455979"/>
                  <a:gd name="connsiteY7" fmla="*/ 0 h 522582"/>
                  <a:gd name="connsiteX8" fmla="*/ 258089 w 455979"/>
                  <a:gd name="connsiteY8" fmla="*/ 522582 h 52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979" h="522582">
                    <a:moveTo>
                      <a:pt x="258089" y="522582"/>
                    </a:moveTo>
                    <a:lnTo>
                      <a:pt x="210058" y="522582"/>
                    </a:lnTo>
                    <a:lnTo>
                      <a:pt x="0" y="0"/>
                    </a:lnTo>
                    <a:lnTo>
                      <a:pt x="44829" y="0"/>
                    </a:lnTo>
                    <a:lnTo>
                      <a:pt x="233753" y="478393"/>
                    </a:lnTo>
                    <a:lnTo>
                      <a:pt x="235675" y="478393"/>
                    </a:lnTo>
                    <a:lnTo>
                      <a:pt x="413071" y="0"/>
                    </a:lnTo>
                    <a:lnTo>
                      <a:pt x="455979" y="0"/>
                    </a:lnTo>
                    <a:lnTo>
                      <a:pt x="258089" y="522582"/>
                    </a:lnTo>
                    <a:close/>
                  </a:path>
                </a:pathLst>
              </a:custGeom>
              <a:grpFill/>
              <a:ln w="6384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C5135115-035E-4731-A0DD-DB53C55C4BEB}"/>
                  </a:ext>
                </a:extLst>
              </p:cNvPr>
              <p:cNvSpPr/>
              <p:nvPr/>
            </p:nvSpPr>
            <p:spPr>
              <a:xfrm>
                <a:off x="2693936" y="5233339"/>
                <a:ext cx="455338" cy="522582"/>
              </a:xfrm>
              <a:custGeom>
                <a:avLst/>
                <a:gdLst>
                  <a:gd name="connsiteX0" fmla="*/ 455339 w 455338"/>
                  <a:gd name="connsiteY0" fmla="*/ 522582 h 522582"/>
                  <a:gd name="connsiteX1" fmla="*/ 412430 w 455338"/>
                  <a:gd name="connsiteY1" fmla="*/ 522582 h 522582"/>
                  <a:gd name="connsiteX2" fmla="*/ 235675 w 455338"/>
                  <a:gd name="connsiteY2" fmla="*/ 44829 h 522582"/>
                  <a:gd name="connsiteX3" fmla="*/ 233753 w 455338"/>
                  <a:gd name="connsiteY3" fmla="*/ 44829 h 522582"/>
                  <a:gd name="connsiteX4" fmla="*/ 44829 w 455338"/>
                  <a:gd name="connsiteY4" fmla="*/ 522582 h 522582"/>
                  <a:gd name="connsiteX5" fmla="*/ 0 w 455338"/>
                  <a:gd name="connsiteY5" fmla="*/ 522582 h 522582"/>
                  <a:gd name="connsiteX6" fmla="*/ 210698 w 455338"/>
                  <a:gd name="connsiteY6" fmla="*/ 0 h 522582"/>
                  <a:gd name="connsiteX7" fmla="*/ 258730 w 455338"/>
                  <a:gd name="connsiteY7" fmla="*/ 0 h 522582"/>
                  <a:gd name="connsiteX8" fmla="*/ 455339 w 455338"/>
                  <a:gd name="connsiteY8" fmla="*/ 522582 h 52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338" h="522582">
                    <a:moveTo>
                      <a:pt x="455339" y="522582"/>
                    </a:moveTo>
                    <a:lnTo>
                      <a:pt x="412430" y="522582"/>
                    </a:lnTo>
                    <a:lnTo>
                      <a:pt x="235675" y="44829"/>
                    </a:lnTo>
                    <a:lnTo>
                      <a:pt x="233753" y="44829"/>
                    </a:lnTo>
                    <a:lnTo>
                      <a:pt x="44829" y="522582"/>
                    </a:lnTo>
                    <a:lnTo>
                      <a:pt x="0" y="522582"/>
                    </a:lnTo>
                    <a:lnTo>
                      <a:pt x="210698" y="0"/>
                    </a:lnTo>
                    <a:lnTo>
                      <a:pt x="258730" y="0"/>
                    </a:lnTo>
                    <a:lnTo>
                      <a:pt x="455339" y="522582"/>
                    </a:lnTo>
                    <a:close/>
                  </a:path>
                </a:pathLst>
              </a:custGeom>
              <a:grpFill/>
              <a:ln w="6384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D31CED2B-ADE8-4C17-A013-0B7D47F71F36}"/>
                  </a:ext>
                </a:extLst>
              </p:cNvPr>
              <p:cNvSpPr/>
              <p:nvPr userDrawn="1"/>
            </p:nvSpPr>
            <p:spPr>
              <a:xfrm>
                <a:off x="2877096" y="5532415"/>
                <a:ext cx="109511" cy="96703"/>
              </a:xfrm>
              <a:custGeom>
                <a:avLst/>
                <a:gdLst>
                  <a:gd name="connsiteX0" fmla="*/ 0 w 109511"/>
                  <a:gd name="connsiteY0" fmla="*/ 0 h 96703"/>
                  <a:gd name="connsiteX1" fmla="*/ 109512 w 109511"/>
                  <a:gd name="connsiteY1" fmla="*/ 48031 h 96703"/>
                  <a:gd name="connsiteX2" fmla="*/ 0 w 109511"/>
                  <a:gd name="connsiteY2" fmla="*/ 96703 h 96703"/>
                  <a:gd name="connsiteX3" fmla="*/ 0 w 109511"/>
                  <a:gd name="connsiteY3" fmla="*/ 0 h 96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511" h="96703">
                    <a:moveTo>
                      <a:pt x="0" y="0"/>
                    </a:moveTo>
                    <a:lnTo>
                      <a:pt x="109512" y="48031"/>
                    </a:lnTo>
                    <a:lnTo>
                      <a:pt x="0" y="96703"/>
                    </a:lnTo>
                    <a:cubicBezTo>
                      <a:pt x="0" y="96703"/>
                      <a:pt x="0" y="640"/>
                      <a:pt x="0" y="0"/>
                    </a:cubicBezTo>
                  </a:path>
                </a:pathLst>
              </a:custGeom>
              <a:solidFill>
                <a:schemeClr val="accent2"/>
              </a:solidFill>
              <a:ln w="63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58246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6176723" y="0"/>
            <a:ext cx="6015277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9" name="Picture 18" descr="Logo&#10;&#10;Description automatically generated with medium confidence">
            <a:extLst>
              <a:ext uri="{FF2B5EF4-FFF2-40B4-BE49-F238E27FC236}">
                <a16:creationId xmlns:a16="http://schemas.microsoft.com/office/drawing/2014/main" id="{73675C42-201E-4C63-A839-40455D5457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09" y="5689601"/>
            <a:ext cx="2270009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673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4864318" y="0"/>
            <a:ext cx="7327683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4" name="Picture 13" descr="Logo&#10;&#10;Description automatically generated with medium confidence">
            <a:extLst>
              <a:ext uri="{FF2B5EF4-FFF2-40B4-BE49-F238E27FC236}">
                <a16:creationId xmlns:a16="http://schemas.microsoft.com/office/drawing/2014/main" id="{75BB585C-EC61-43F1-BD9D-EF637B312C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09" y="5689601"/>
            <a:ext cx="2270009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9897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V2"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79B80E8-461F-4DCB-ACB0-9B2E25BDBF5F}"/>
              </a:ext>
            </a:extLst>
          </p:cNvPr>
          <p:cNvSpPr/>
          <p:nvPr/>
        </p:nvSpPr>
        <p:spPr>
          <a:xfrm>
            <a:off x="2783605" y="-13657"/>
            <a:ext cx="2085301" cy="1536683"/>
          </a:xfrm>
          <a:custGeom>
            <a:avLst/>
            <a:gdLst>
              <a:gd name="connsiteX0" fmla="*/ 1510748 w 2015520"/>
              <a:gd name="connsiteY0" fmla="*/ 0 h 1536683"/>
              <a:gd name="connsiteX1" fmla="*/ 2015520 w 2015520"/>
              <a:gd name="connsiteY1" fmla="*/ 0 h 1536683"/>
              <a:gd name="connsiteX2" fmla="*/ 2015520 w 2015520"/>
              <a:gd name="connsiteY2" fmla="*/ 1536683 h 1536683"/>
              <a:gd name="connsiteX3" fmla="*/ 0 w 2015520"/>
              <a:gd name="connsiteY3" fmla="*/ 634770 h 153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5520" h="1536683">
                <a:moveTo>
                  <a:pt x="1510748" y="0"/>
                </a:moveTo>
                <a:lnTo>
                  <a:pt x="2015520" y="0"/>
                </a:lnTo>
                <a:lnTo>
                  <a:pt x="2015520" y="1536683"/>
                </a:lnTo>
                <a:lnTo>
                  <a:pt x="0" y="63477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530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80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4864318" y="0"/>
            <a:ext cx="7327683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8F192F2-B546-4826-B294-F211C3519C59}"/>
              </a:ext>
            </a:extLst>
          </p:cNvPr>
          <p:cNvGrpSpPr/>
          <p:nvPr userDrawn="1"/>
        </p:nvGrpSpPr>
        <p:grpSpPr>
          <a:xfrm>
            <a:off x="530696" y="5689601"/>
            <a:ext cx="2180462" cy="904633"/>
            <a:chOff x="2777007" y="5689600"/>
            <a:chExt cx="2107496" cy="904633"/>
          </a:xfrm>
        </p:grpSpPr>
        <p:pic>
          <p:nvPicPr>
            <p:cNvPr id="15" name="Picture 14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83FD563D-15A4-4249-8A4F-D144B04BF9A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77185" y="5689600"/>
              <a:ext cx="907318" cy="904633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6E623F0-2880-418B-B1FC-A7527A707898}"/>
                </a:ext>
              </a:extLst>
            </p:cNvPr>
            <p:cNvGrpSpPr/>
            <p:nvPr userDrawn="1"/>
          </p:nvGrpSpPr>
          <p:grpSpPr>
            <a:xfrm>
              <a:off x="2777007" y="5866153"/>
              <a:ext cx="1179028" cy="522582"/>
              <a:chOff x="2378209" y="5233339"/>
              <a:chExt cx="1179028" cy="522582"/>
            </a:xfrm>
            <a:solidFill>
              <a:schemeClr val="bg2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6D80F0B0-7D2E-427E-A8EE-F1A24FDE178F}"/>
                  </a:ext>
                </a:extLst>
              </p:cNvPr>
              <p:cNvSpPr/>
              <p:nvPr/>
            </p:nvSpPr>
            <p:spPr>
              <a:xfrm>
                <a:off x="3170424" y="5236541"/>
                <a:ext cx="386813" cy="516178"/>
              </a:xfrm>
              <a:custGeom>
                <a:avLst/>
                <a:gdLst>
                  <a:gd name="connsiteX0" fmla="*/ 0 w 386813"/>
                  <a:gd name="connsiteY0" fmla="*/ 0 h 516178"/>
                  <a:gd name="connsiteX1" fmla="*/ 206856 w 386813"/>
                  <a:gd name="connsiteY1" fmla="*/ 0 h 516178"/>
                  <a:gd name="connsiteX2" fmla="*/ 284346 w 386813"/>
                  <a:gd name="connsiteY2" fmla="*/ 11528 h 516178"/>
                  <a:gd name="connsiteX3" fmla="*/ 334299 w 386813"/>
                  <a:gd name="connsiteY3" fmla="*/ 41627 h 516178"/>
                  <a:gd name="connsiteX4" fmla="*/ 361197 w 386813"/>
                  <a:gd name="connsiteY4" fmla="*/ 84535 h 516178"/>
                  <a:gd name="connsiteX5" fmla="*/ 369522 w 386813"/>
                  <a:gd name="connsiteY5" fmla="*/ 133207 h 516178"/>
                  <a:gd name="connsiteX6" fmla="*/ 362478 w 386813"/>
                  <a:gd name="connsiteY6" fmla="*/ 172913 h 516178"/>
                  <a:gd name="connsiteX7" fmla="*/ 341984 w 386813"/>
                  <a:gd name="connsiteY7" fmla="*/ 206215 h 516178"/>
                  <a:gd name="connsiteX8" fmla="*/ 309963 w 386813"/>
                  <a:gd name="connsiteY8" fmla="*/ 230551 h 516178"/>
                  <a:gd name="connsiteX9" fmla="*/ 268976 w 386813"/>
                  <a:gd name="connsiteY9" fmla="*/ 243359 h 516178"/>
                  <a:gd name="connsiteX10" fmla="*/ 270257 w 386813"/>
                  <a:gd name="connsiteY10" fmla="*/ 244640 h 516178"/>
                  <a:gd name="connsiteX11" fmla="*/ 293953 w 386813"/>
                  <a:gd name="connsiteY11" fmla="*/ 249123 h 516178"/>
                  <a:gd name="connsiteX12" fmla="*/ 333659 w 386813"/>
                  <a:gd name="connsiteY12" fmla="*/ 268336 h 516178"/>
                  <a:gd name="connsiteX13" fmla="*/ 370803 w 386813"/>
                  <a:gd name="connsiteY13" fmla="*/ 307401 h 516178"/>
                  <a:gd name="connsiteX14" fmla="*/ 386814 w 386813"/>
                  <a:gd name="connsiteY14" fmla="*/ 371443 h 516178"/>
                  <a:gd name="connsiteX15" fmla="*/ 374005 w 386813"/>
                  <a:gd name="connsiteY15" fmla="*/ 433564 h 516178"/>
                  <a:gd name="connsiteX16" fmla="*/ 337501 w 386813"/>
                  <a:gd name="connsiteY16" fmla="*/ 479034 h 516178"/>
                  <a:gd name="connsiteX17" fmla="*/ 280504 w 386813"/>
                  <a:gd name="connsiteY17" fmla="*/ 506572 h 516178"/>
                  <a:gd name="connsiteX18" fmla="*/ 206856 w 386813"/>
                  <a:gd name="connsiteY18" fmla="*/ 516178 h 516178"/>
                  <a:gd name="connsiteX19" fmla="*/ 0 w 386813"/>
                  <a:gd name="connsiteY19" fmla="*/ 516178 h 516178"/>
                  <a:gd name="connsiteX20" fmla="*/ 0 w 386813"/>
                  <a:gd name="connsiteY20" fmla="*/ 0 h 516178"/>
                  <a:gd name="connsiteX21" fmla="*/ 206215 w 386813"/>
                  <a:gd name="connsiteY21" fmla="*/ 234394 h 516178"/>
                  <a:gd name="connsiteX22" fmla="*/ 304840 w 386813"/>
                  <a:gd name="connsiteY22" fmla="*/ 204934 h 516178"/>
                  <a:gd name="connsiteX23" fmla="*/ 337501 w 386813"/>
                  <a:gd name="connsiteY23" fmla="*/ 128084 h 516178"/>
                  <a:gd name="connsiteX24" fmla="*/ 326614 w 386813"/>
                  <a:gd name="connsiteY24" fmla="*/ 80693 h 516178"/>
                  <a:gd name="connsiteX25" fmla="*/ 297795 w 386813"/>
                  <a:gd name="connsiteY25" fmla="*/ 49312 h 516178"/>
                  <a:gd name="connsiteX26" fmla="*/ 256168 w 386813"/>
                  <a:gd name="connsiteY26" fmla="*/ 32021 h 516178"/>
                  <a:gd name="connsiteX27" fmla="*/ 206856 w 386813"/>
                  <a:gd name="connsiteY27" fmla="*/ 26898 h 516178"/>
                  <a:gd name="connsiteX28" fmla="*/ 32021 w 386813"/>
                  <a:gd name="connsiteY28" fmla="*/ 26898 h 516178"/>
                  <a:gd name="connsiteX29" fmla="*/ 32021 w 386813"/>
                  <a:gd name="connsiteY29" fmla="*/ 233753 h 516178"/>
                  <a:gd name="connsiteX30" fmla="*/ 206215 w 386813"/>
                  <a:gd name="connsiteY30" fmla="*/ 233753 h 516178"/>
                  <a:gd name="connsiteX31" fmla="*/ 206215 w 386813"/>
                  <a:gd name="connsiteY31" fmla="*/ 488640 h 516178"/>
                  <a:gd name="connsiteX32" fmla="*/ 315087 w 386813"/>
                  <a:gd name="connsiteY32" fmla="*/ 459181 h 516178"/>
                  <a:gd name="connsiteX33" fmla="*/ 354793 w 386813"/>
                  <a:gd name="connsiteY33" fmla="*/ 371443 h 516178"/>
                  <a:gd name="connsiteX34" fmla="*/ 341344 w 386813"/>
                  <a:gd name="connsiteY34" fmla="*/ 317008 h 516178"/>
                  <a:gd name="connsiteX35" fmla="*/ 306121 w 386813"/>
                  <a:gd name="connsiteY35" fmla="*/ 283065 h 516178"/>
                  <a:gd name="connsiteX36" fmla="*/ 258089 w 386813"/>
                  <a:gd name="connsiteY36" fmla="*/ 265774 h 516178"/>
                  <a:gd name="connsiteX37" fmla="*/ 206215 w 386813"/>
                  <a:gd name="connsiteY37" fmla="*/ 261291 h 516178"/>
                  <a:gd name="connsiteX38" fmla="*/ 31381 w 386813"/>
                  <a:gd name="connsiteY38" fmla="*/ 261291 h 516178"/>
                  <a:gd name="connsiteX39" fmla="*/ 31381 w 386813"/>
                  <a:gd name="connsiteY39" fmla="*/ 488640 h 516178"/>
                  <a:gd name="connsiteX40" fmla="*/ 206215 w 386813"/>
                  <a:gd name="connsiteY40" fmla="*/ 488640 h 516178"/>
                  <a:gd name="connsiteX41" fmla="*/ 206215 w 386813"/>
                  <a:gd name="connsiteY41" fmla="*/ 488640 h 516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86813" h="516178">
                    <a:moveTo>
                      <a:pt x="0" y="0"/>
                    </a:moveTo>
                    <a:lnTo>
                      <a:pt x="206856" y="0"/>
                    </a:lnTo>
                    <a:cubicBezTo>
                      <a:pt x="237596" y="0"/>
                      <a:pt x="263213" y="3843"/>
                      <a:pt x="284346" y="11528"/>
                    </a:cubicBezTo>
                    <a:cubicBezTo>
                      <a:pt x="304840" y="19213"/>
                      <a:pt x="321491" y="29459"/>
                      <a:pt x="334299" y="41627"/>
                    </a:cubicBezTo>
                    <a:cubicBezTo>
                      <a:pt x="347108" y="54436"/>
                      <a:pt x="356074" y="68525"/>
                      <a:pt x="361197" y="84535"/>
                    </a:cubicBezTo>
                    <a:cubicBezTo>
                      <a:pt x="366961" y="100546"/>
                      <a:pt x="369522" y="117197"/>
                      <a:pt x="369522" y="133207"/>
                    </a:cubicBezTo>
                    <a:cubicBezTo>
                      <a:pt x="369522" y="147296"/>
                      <a:pt x="366961" y="160745"/>
                      <a:pt x="362478" y="172913"/>
                    </a:cubicBezTo>
                    <a:cubicBezTo>
                      <a:pt x="357354" y="185722"/>
                      <a:pt x="350950" y="196609"/>
                      <a:pt x="341984" y="206215"/>
                    </a:cubicBezTo>
                    <a:cubicBezTo>
                      <a:pt x="333018" y="215821"/>
                      <a:pt x="322131" y="224147"/>
                      <a:pt x="309963" y="230551"/>
                    </a:cubicBezTo>
                    <a:cubicBezTo>
                      <a:pt x="297795" y="236955"/>
                      <a:pt x="284346" y="241438"/>
                      <a:pt x="268976" y="243359"/>
                    </a:cubicBezTo>
                    <a:lnTo>
                      <a:pt x="270257" y="244640"/>
                    </a:lnTo>
                    <a:cubicBezTo>
                      <a:pt x="273459" y="244000"/>
                      <a:pt x="281785" y="245921"/>
                      <a:pt x="293953" y="249123"/>
                    </a:cubicBezTo>
                    <a:cubicBezTo>
                      <a:pt x="306761" y="252325"/>
                      <a:pt x="319570" y="258729"/>
                      <a:pt x="333659" y="268336"/>
                    </a:cubicBezTo>
                    <a:cubicBezTo>
                      <a:pt x="347108" y="277942"/>
                      <a:pt x="359916" y="290750"/>
                      <a:pt x="370803" y="307401"/>
                    </a:cubicBezTo>
                    <a:cubicBezTo>
                      <a:pt x="381690" y="324052"/>
                      <a:pt x="386814" y="345186"/>
                      <a:pt x="386814" y="371443"/>
                    </a:cubicBezTo>
                    <a:cubicBezTo>
                      <a:pt x="386814" y="395139"/>
                      <a:pt x="382331" y="415632"/>
                      <a:pt x="374005" y="433564"/>
                    </a:cubicBezTo>
                    <a:cubicBezTo>
                      <a:pt x="365039" y="451496"/>
                      <a:pt x="352871" y="466225"/>
                      <a:pt x="337501" y="479034"/>
                    </a:cubicBezTo>
                    <a:cubicBezTo>
                      <a:pt x="322131" y="491842"/>
                      <a:pt x="302919" y="500808"/>
                      <a:pt x="280504" y="506572"/>
                    </a:cubicBezTo>
                    <a:cubicBezTo>
                      <a:pt x="258089" y="512976"/>
                      <a:pt x="233753" y="516178"/>
                      <a:pt x="206856" y="516178"/>
                    </a:cubicBezTo>
                    <a:lnTo>
                      <a:pt x="0" y="516178"/>
                    </a:lnTo>
                    <a:lnTo>
                      <a:pt x="0" y="0"/>
                    </a:lnTo>
                    <a:close/>
                    <a:moveTo>
                      <a:pt x="206215" y="234394"/>
                    </a:moveTo>
                    <a:cubicBezTo>
                      <a:pt x="250404" y="234394"/>
                      <a:pt x="283066" y="224787"/>
                      <a:pt x="304840" y="204934"/>
                    </a:cubicBezTo>
                    <a:cubicBezTo>
                      <a:pt x="326614" y="185081"/>
                      <a:pt x="337501" y="159464"/>
                      <a:pt x="337501" y="128084"/>
                    </a:cubicBezTo>
                    <a:cubicBezTo>
                      <a:pt x="337501" y="109512"/>
                      <a:pt x="333659" y="93501"/>
                      <a:pt x="326614" y="80693"/>
                    </a:cubicBezTo>
                    <a:cubicBezTo>
                      <a:pt x="319570" y="67884"/>
                      <a:pt x="309963" y="57638"/>
                      <a:pt x="297795" y="49312"/>
                    </a:cubicBezTo>
                    <a:cubicBezTo>
                      <a:pt x="285627" y="41627"/>
                      <a:pt x="272179" y="35863"/>
                      <a:pt x="256168" y="32021"/>
                    </a:cubicBezTo>
                    <a:cubicBezTo>
                      <a:pt x="240798" y="28819"/>
                      <a:pt x="224147" y="26898"/>
                      <a:pt x="206856" y="26898"/>
                    </a:cubicBezTo>
                    <a:lnTo>
                      <a:pt x="32021" y="26898"/>
                    </a:lnTo>
                    <a:lnTo>
                      <a:pt x="32021" y="233753"/>
                    </a:lnTo>
                    <a:lnTo>
                      <a:pt x="206215" y="233753"/>
                    </a:lnTo>
                    <a:close/>
                    <a:moveTo>
                      <a:pt x="206215" y="488640"/>
                    </a:moveTo>
                    <a:cubicBezTo>
                      <a:pt x="252325" y="488640"/>
                      <a:pt x="288829" y="479034"/>
                      <a:pt x="315087" y="459181"/>
                    </a:cubicBezTo>
                    <a:cubicBezTo>
                      <a:pt x="341344" y="439328"/>
                      <a:pt x="354793" y="410509"/>
                      <a:pt x="354793" y="371443"/>
                    </a:cubicBezTo>
                    <a:cubicBezTo>
                      <a:pt x="354793" y="349029"/>
                      <a:pt x="350310" y="331097"/>
                      <a:pt x="341344" y="317008"/>
                    </a:cubicBezTo>
                    <a:cubicBezTo>
                      <a:pt x="332378" y="302918"/>
                      <a:pt x="320210" y="291391"/>
                      <a:pt x="306121" y="283065"/>
                    </a:cubicBezTo>
                    <a:cubicBezTo>
                      <a:pt x="292032" y="274740"/>
                      <a:pt x="276021" y="268976"/>
                      <a:pt x="258089" y="265774"/>
                    </a:cubicBezTo>
                    <a:cubicBezTo>
                      <a:pt x="240158" y="262572"/>
                      <a:pt x="223507" y="261291"/>
                      <a:pt x="206215" y="261291"/>
                    </a:cubicBezTo>
                    <a:lnTo>
                      <a:pt x="31381" y="261291"/>
                    </a:lnTo>
                    <a:lnTo>
                      <a:pt x="31381" y="488640"/>
                    </a:lnTo>
                    <a:lnTo>
                      <a:pt x="206215" y="488640"/>
                    </a:lnTo>
                    <a:lnTo>
                      <a:pt x="206215" y="488640"/>
                    </a:lnTo>
                    <a:close/>
                  </a:path>
                </a:pathLst>
              </a:custGeom>
              <a:grpFill/>
              <a:ln w="7373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C8656D2-0BCD-4D9E-8F00-7780B7131796}"/>
                  </a:ext>
                </a:extLst>
              </p:cNvPr>
              <p:cNvSpPr/>
              <p:nvPr/>
            </p:nvSpPr>
            <p:spPr>
              <a:xfrm>
                <a:off x="2378209" y="5233339"/>
                <a:ext cx="455979" cy="522582"/>
              </a:xfrm>
              <a:custGeom>
                <a:avLst/>
                <a:gdLst>
                  <a:gd name="connsiteX0" fmla="*/ 258089 w 455979"/>
                  <a:gd name="connsiteY0" fmla="*/ 522582 h 522582"/>
                  <a:gd name="connsiteX1" fmla="*/ 210058 w 455979"/>
                  <a:gd name="connsiteY1" fmla="*/ 522582 h 522582"/>
                  <a:gd name="connsiteX2" fmla="*/ 0 w 455979"/>
                  <a:gd name="connsiteY2" fmla="*/ 0 h 522582"/>
                  <a:gd name="connsiteX3" fmla="*/ 44829 w 455979"/>
                  <a:gd name="connsiteY3" fmla="*/ 0 h 522582"/>
                  <a:gd name="connsiteX4" fmla="*/ 233753 w 455979"/>
                  <a:gd name="connsiteY4" fmla="*/ 478393 h 522582"/>
                  <a:gd name="connsiteX5" fmla="*/ 235675 w 455979"/>
                  <a:gd name="connsiteY5" fmla="*/ 478393 h 522582"/>
                  <a:gd name="connsiteX6" fmla="*/ 413071 w 455979"/>
                  <a:gd name="connsiteY6" fmla="*/ 0 h 522582"/>
                  <a:gd name="connsiteX7" fmla="*/ 455979 w 455979"/>
                  <a:gd name="connsiteY7" fmla="*/ 0 h 522582"/>
                  <a:gd name="connsiteX8" fmla="*/ 258089 w 455979"/>
                  <a:gd name="connsiteY8" fmla="*/ 522582 h 52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979" h="522582">
                    <a:moveTo>
                      <a:pt x="258089" y="522582"/>
                    </a:moveTo>
                    <a:lnTo>
                      <a:pt x="210058" y="522582"/>
                    </a:lnTo>
                    <a:lnTo>
                      <a:pt x="0" y="0"/>
                    </a:lnTo>
                    <a:lnTo>
                      <a:pt x="44829" y="0"/>
                    </a:lnTo>
                    <a:lnTo>
                      <a:pt x="233753" y="478393"/>
                    </a:lnTo>
                    <a:lnTo>
                      <a:pt x="235675" y="478393"/>
                    </a:lnTo>
                    <a:lnTo>
                      <a:pt x="413071" y="0"/>
                    </a:lnTo>
                    <a:lnTo>
                      <a:pt x="455979" y="0"/>
                    </a:lnTo>
                    <a:lnTo>
                      <a:pt x="258089" y="522582"/>
                    </a:lnTo>
                    <a:close/>
                  </a:path>
                </a:pathLst>
              </a:custGeom>
              <a:grpFill/>
              <a:ln w="6384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C5135115-035E-4731-A0DD-DB53C55C4BEB}"/>
                  </a:ext>
                </a:extLst>
              </p:cNvPr>
              <p:cNvSpPr/>
              <p:nvPr/>
            </p:nvSpPr>
            <p:spPr>
              <a:xfrm>
                <a:off x="2693936" y="5233339"/>
                <a:ext cx="455338" cy="522582"/>
              </a:xfrm>
              <a:custGeom>
                <a:avLst/>
                <a:gdLst>
                  <a:gd name="connsiteX0" fmla="*/ 455339 w 455338"/>
                  <a:gd name="connsiteY0" fmla="*/ 522582 h 522582"/>
                  <a:gd name="connsiteX1" fmla="*/ 412430 w 455338"/>
                  <a:gd name="connsiteY1" fmla="*/ 522582 h 522582"/>
                  <a:gd name="connsiteX2" fmla="*/ 235675 w 455338"/>
                  <a:gd name="connsiteY2" fmla="*/ 44829 h 522582"/>
                  <a:gd name="connsiteX3" fmla="*/ 233753 w 455338"/>
                  <a:gd name="connsiteY3" fmla="*/ 44829 h 522582"/>
                  <a:gd name="connsiteX4" fmla="*/ 44829 w 455338"/>
                  <a:gd name="connsiteY4" fmla="*/ 522582 h 522582"/>
                  <a:gd name="connsiteX5" fmla="*/ 0 w 455338"/>
                  <a:gd name="connsiteY5" fmla="*/ 522582 h 522582"/>
                  <a:gd name="connsiteX6" fmla="*/ 210698 w 455338"/>
                  <a:gd name="connsiteY6" fmla="*/ 0 h 522582"/>
                  <a:gd name="connsiteX7" fmla="*/ 258730 w 455338"/>
                  <a:gd name="connsiteY7" fmla="*/ 0 h 522582"/>
                  <a:gd name="connsiteX8" fmla="*/ 455339 w 455338"/>
                  <a:gd name="connsiteY8" fmla="*/ 522582 h 52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338" h="522582">
                    <a:moveTo>
                      <a:pt x="455339" y="522582"/>
                    </a:moveTo>
                    <a:lnTo>
                      <a:pt x="412430" y="522582"/>
                    </a:lnTo>
                    <a:lnTo>
                      <a:pt x="235675" y="44829"/>
                    </a:lnTo>
                    <a:lnTo>
                      <a:pt x="233753" y="44829"/>
                    </a:lnTo>
                    <a:lnTo>
                      <a:pt x="44829" y="522582"/>
                    </a:lnTo>
                    <a:lnTo>
                      <a:pt x="0" y="522582"/>
                    </a:lnTo>
                    <a:lnTo>
                      <a:pt x="210698" y="0"/>
                    </a:lnTo>
                    <a:lnTo>
                      <a:pt x="258730" y="0"/>
                    </a:lnTo>
                    <a:lnTo>
                      <a:pt x="455339" y="522582"/>
                    </a:lnTo>
                    <a:close/>
                  </a:path>
                </a:pathLst>
              </a:custGeom>
              <a:grpFill/>
              <a:ln w="6384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D31CED2B-ADE8-4C17-A013-0B7D47F71F36}"/>
                  </a:ext>
                </a:extLst>
              </p:cNvPr>
              <p:cNvSpPr/>
              <p:nvPr userDrawn="1"/>
            </p:nvSpPr>
            <p:spPr>
              <a:xfrm>
                <a:off x="2877096" y="5532415"/>
                <a:ext cx="109511" cy="96703"/>
              </a:xfrm>
              <a:custGeom>
                <a:avLst/>
                <a:gdLst>
                  <a:gd name="connsiteX0" fmla="*/ 0 w 109511"/>
                  <a:gd name="connsiteY0" fmla="*/ 0 h 96703"/>
                  <a:gd name="connsiteX1" fmla="*/ 109512 w 109511"/>
                  <a:gd name="connsiteY1" fmla="*/ 48031 h 96703"/>
                  <a:gd name="connsiteX2" fmla="*/ 0 w 109511"/>
                  <a:gd name="connsiteY2" fmla="*/ 96703 h 96703"/>
                  <a:gd name="connsiteX3" fmla="*/ 0 w 109511"/>
                  <a:gd name="connsiteY3" fmla="*/ 0 h 96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511" h="96703">
                    <a:moveTo>
                      <a:pt x="0" y="0"/>
                    </a:moveTo>
                    <a:lnTo>
                      <a:pt x="109512" y="48031"/>
                    </a:lnTo>
                    <a:lnTo>
                      <a:pt x="0" y="96703"/>
                    </a:lnTo>
                    <a:cubicBezTo>
                      <a:pt x="0" y="96703"/>
                      <a:pt x="0" y="640"/>
                      <a:pt x="0" y="0"/>
                    </a:cubicBezTo>
                  </a:path>
                </a:pathLst>
              </a:custGeom>
              <a:solidFill>
                <a:schemeClr val="accent2"/>
              </a:solidFill>
              <a:ln w="63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824757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C165B6C-ACCE-49BB-85E1-400AE38352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1" y="3199443"/>
            <a:ext cx="3815324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third line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054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DF608D-2C25-4B83-8657-A6618BA34C9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1" y="3199443"/>
            <a:ext cx="3815324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third line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778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B707A-62BC-A8B2-E52F-85938F788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9519A-2544-C84D-4830-71D382105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9F40E-5149-ED9D-100C-024F812BB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3FA5-D1D1-4D9F-934B-E005597C0C10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6A7CB-E7A2-BDCF-7CCF-08547CD63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8D0717-92A6-7BC4-AD66-ED24E5EEB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4859-76EB-45DE-95F4-D5BD5D3C6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305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FF43C99B-7FF5-4062-A7C8-38F7CA47F33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8C7477C8-3841-480E-8DF8-6EF41DB421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802059"/>
            <a:ext cx="5146391" cy="114765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here</a:t>
            </a:r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17409F1D-6D06-425D-B339-9EDBA0249C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050" y="3362008"/>
            <a:ext cx="1909268" cy="315912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542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C9B518C0-D923-49F9-BE87-803A528FC70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8C7477C8-3841-480E-8DF8-6EF41DB421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5357" y="2751004"/>
            <a:ext cx="5146391" cy="114765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here</a:t>
            </a:r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17409F1D-6D06-425D-B339-9EDBA0249C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357" y="2310953"/>
            <a:ext cx="1909268" cy="315912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2143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8B4351C-CC4F-43F6-8D34-4F84EE862D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578" y="0"/>
            <a:ext cx="5088349" cy="6858000"/>
          </a:xfrm>
          <a:custGeom>
            <a:avLst/>
            <a:gdLst>
              <a:gd name="connsiteX0" fmla="*/ 0 w 4918075"/>
              <a:gd name="connsiteY0" fmla="*/ 0 h 6858000"/>
              <a:gd name="connsiteX1" fmla="*/ 4918075 w 4918075"/>
              <a:gd name="connsiteY1" fmla="*/ 0 h 6858000"/>
              <a:gd name="connsiteX2" fmla="*/ 4918075 w 4918075"/>
              <a:gd name="connsiteY2" fmla="*/ 6858000 h 6858000"/>
              <a:gd name="connsiteX3" fmla="*/ 4847716 w 4918075"/>
              <a:gd name="connsiteY3" fmla="*/ 6858000 h 6858000"/>
              <a:gd name="connsiteX4" fmla="*/ 634 w 4918075"/>
              <a:gd name="connsiteY4" fmla="*/ 4607723 h 6858000"/>
              <a:gd name="connsiteX5" fmla="*/ 1416 w 4918075"/>
              <a:gd name="connsiteY5" fmla="*/ 6855166 h 6858000"/>
              <a:gd name="connsiteX6" fmla="*/ 956400 w 4918075"/>
              <a:gd name="connsiteY6" fmla="*/ 6858000 h 6858000"/>
              <a:gd name="connsiteX7" fmla="*/ 0 w 491807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18075" h="6858000">
                <a:moveTo>
                  <a:pt x="0" y="0"/>
                </a:moveTo>
                <a:lnTo>
                  <a:pt x="4918075" y="0"/>
                </a:lnTo>
                <a:lnTo>
                  <a:pt x="4918075" y="6858000"/>
                </a:lnTo>
                <a:lnTo>
                  <a:pt x="4847716" y="6858000"/>
                </a:lnTo>
                <a:lnTo>
                  <a:pt x="634" y="4607723"/>
                </a:lnTo>
                <a:cubicBezTo>
                  <a:pt x="683" y="5360892"/>
                  <a:pt x="1367" y="6101998"/>
                  <a:pt x="1416" y="6855166"/>
                </a:cubicBezTo>
                <a:lnTo>
                  <a:pt x="9564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itle 6">
            <a:extLst>
              <a:ext uri="{FF2B5EF4-FFF2-40B4-BE49-F238E27FC236}">
                <a16:creationId xmlns:a16="http://schemas.microsoft.com/office/drawing/2014/main" id="{C14B39AA-3975-4DE3-B79A-CD9AA20DF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390808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22" name="Text Placeholder 41">
            <a:extLst>
              <a:ext uri="{FF2B5EF4-FFF2-40B4-BE49-F238E27FC236}">
                <a16:creationId xmlns:a16="http://schemas.microsoft.com/office/drawing/2014/main" id="{BE126341-BFB4-40A6-8CA7-96E1F96F8B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050" y="2931395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8" name="Picture 17" descr="Logo&#10;&#10;Description automatically generated with medium confidence">
            <a:extLst>
              <a:ext uri="{FF2B5EF4-FFF2-40B4-BE49-F238E27FC236}">
                <a16:creationId xmlns:a16="http://schemas.microsoft.com/office/drawing/2014/main" id="{5DA54748-06E3-4CA2-B780-EC166E8E14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09" y="5689601"/>
            <a:ext cx="2270009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6632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97D07EA-290D-41A0-977A-69A4329FF396}"/>
              </a:ext>
            </a:extLst>
          </p:cNvPr>
          <p:cNvSpPr/>
          <p:nvPr userDrawn="1"/>
        </p:nvSpPr>
        <p:spPr>
          <a:xfrm>
            <a:off x="5119227" y="0"/>
            <a:ext cx="707277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C3C017-36D2-42CF-BFCD-44F9E1673CD5}"/>
              </a:ext>
            </a:extLst>
          </p:cNvPr>
          <p:cNvSpPr/>
          <p:nvPr userDrawn="1"/>
        </p:nvSpPr>
        <p:spPr>
          <a:xfrm>
            <a:off x="491425" y="4846320"/>
            <a:ext cx="4250693" cy="1280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6559" y="1837403"/>
            <a:ext cx="4422047" cy="2592575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57A8697-DFFC-4489-B86A-5B963F67777F}"/>
              </a:ext>
            </a:extLst>
          </p:cNvPr>
          <p:cNvSpPr/>
          <p:nvPr userDrawn="1"/>
        </p:nvSpPr>
        <p:spPr>
          <a:xfrm>
            <a:off x="2469607" y="4705200"/>
            <a:ext cx="264108" cy="141120"/>
          </a:xfrm>
          <a:prstGeom prst="triangle">
            <a:avLst>
              <a:gd name="adj" fmla="val 509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E6CCBF70-FAFA-4B0D-8F0F-A11A3E9E13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3403" y="5000008"/>
            <a:ext cx="4060167" cy="655190"/>
          </a:xfrm>
          <a:noFill/>
        </p:spPr>
        <p:txBody>
          <a:bodyPr tIns="0" bIns="0" anchor="t">
            <a:noAutofit/>
          </a:bodyPr>
          <a:lstStyle>
            <a:lvl1pPr marL="0" indent="0" algn="ctr">
              <a:lnSpc>
                <a:spcPts val="1704"/>
              </a:lnSpc>
              <a:spcBef>
                <a:spcPts val="0"/>
              </a:spcBef>
              <a:spcAft>
                <a:spcPts val="0"/>
              </a:spcAft>
              <a:buNone/>
              <a:defRPr sz="1020" i="0">
                <a:solidFill>
                  <a:schemeClr val="tx1"/>
                </a:solidFill>
                <a:latin typeface="Helvetica-Lightoblique" pitchFamily="50" charset="0"/>
              </a:defRPr>
            </a:lvl1pPr>
          </a:lstStyle>
          <a:p>
            <a:pPr lvl="0"/>
            <a:r>
              <a:rPr lang="en-GB"/>
              <a:t>Lorem ipsum dolor sit amet, consectetuer adipiscing elit, sed </a:t>
            </a:r>
            <a:r>
              <a:rPr lang="en-GB" err="1"/>
              <a:t>diam</a:t>
            </a:r>
            <a:r>
              <a:rPr lang="en-GB"/>
              <a:t> nonummy nibh euismod tincidunt ut laoreet dolore magna aliquam erat volutpat. Ut wisi enim ad minim veniam,</a:t>
            </a:r>
          </a:p>
        </p:txBody>
      </p:sp>
      <p:sp>
        <p:nvSpPr>
          <p:cNvPr id="20" name="Text Placeholder 41">
            <a:extLst>
              <a:ext uri="{FF2B5EF4-FFF2-40B4-BE49-F238E27FC236}">
                <a16:creationId xmlns:a16="http://schemas.microsoft.com/office/drawing/2014/main" id="{82380257-FCF6-437B-B5B9-C333658153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280" y="5787771"/>
            <a:ext cx="1979832" cy="186248"/>
          </a:xfrm>
        </p:spPr>
        <p:txBody>
          <a:bodyPr tIns="91440" bIns="182880" anchor="ctr"/>
          <a:lstStyle>
            <a:lvl1pPr marL="0" indent="0" algn="ctr">
              <a:buNone/>
              <a:defRPr sz="72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NAME GOES HERE/COMPANY NAME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5599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Ice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CC3C017-36D2-42CF-BFCD-44F9E1673CD5}"/>
              </a:ext>
            </a:extLst>
          </p:cNvPr>
          <p:cNvSpPr/>
          <p:nvPr userDrawn="1"/>
        </p:nvSpPr>
        <p:spPr>
          <a:xfrm>
            <a:off x="491425" y="5162551"/>
            <a:ext cx="4250693" cy="9620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6559" y="1837402"/>
            <a:ext cx="4422047" cy="2772990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57A8697-DFFC-4489-B86A-5B963F67777F}"/>
              </a:ext>
            </a:extLst>
          </p:cNvPr>
          <p:cNvSpPr/>
          <p:nvPr userDrawn="1"/>
        </p:nvSpPr>
        <p:spPr>
          <a:xfrm>
            <a:off x="2469607" y="5021430"/>
            <a:ext cx="264108" cy="141120"/>
          </a:xfrm>
          <a:prstGeom prst="triangle">
            <a:avLst>
              <a:gd name="adj" fmla="val 5096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E6CCBF70-FAFA-4B0D-8F0F-A11A3E9E13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3403" y="5333222"/>
            <a:ext cx="4060167" cy="655190"/>
          </a:xfrm>
          <a:noFill/>
        </p:spPr>
        <p:txBody>
          <a:bodyPr tIns="0" bIns="0" anchor="t">
            <a:noAutofit/>
          </a:bodyPr>
          <a:lstStyle>
            <a:lvl1pPr marL="0" indent="0" algn="ctr">
              <a:lnSpc>
                <a:spcPts val="1704"/>
              </a:lnSpc>
              <a:spcBef>
                <a:spcPts val="0"/>
              </a:spcBef>
              <a:spcAft>
                <a:spcPts val="0"/>
              </a:spcAft>
              <a:buNone/>
              <a:defRPr sz="1020" i="0">
                <a:solidFill>
                  <a:schemeClr val="bg1"/>
                </a:solidFill>
                <a:latin typeface="Helvetica-Lightoblique" pitchFamily="50" charset="0"/>
              </a:defRPr>
            </a:lvl1pPr>
          </a:lstStyle>
          <a:p>
            <a:pPr lvl="0"/>
            <a:r>
              <a:rPr lang="en-GB"/>
              <a:t>Lorem ipsum dolor sit amet, consectetuer adipiscing elit, sed </a:t>
            </a:r>
            <a:r>
              <a:rPr lang="en-GB" err="1"/>
              <a:t>diam</a:t>
            </a:r>
            <a:r>
              <a:rPr lang="en-GB"/>
              <a:t> nonummy nibh euismod tincidunt ut laoreet dolore magna aliquam erat volutpat. Ut wisi enim ad minim veniam,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B62A3E-E214-4BCF-AD36-9D0C58A7EBEA}"/>
              </a:ext>
            </a:extLst>
          </p:cNvPr>
          <p:cNvSpPr/>
          <p:nvPr userDrawn="1"/>
        </p:nvSpPr>
        <p:spPr>
          <a:xfrm>
            <a:off x="5119227" y="0"/>
            <a:ext cx="707277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414665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Ice Blue v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CC3C017-36D2-42CF-BFCD-44F9E1673CD5}"/>
              </a:ext>
            </a:extLst>
          </p:cNvPr>
          <p:cNvSpPr/>
          <p:nvPr userDrawn="1"/>
        </p:nvSpPr>
        <p:spPr>
          <a:xfrm>
            <a:off x="491425" y="4846320"/>
            <a:ext cx="4250693" cy="128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6559" y="1837403"/>
            <a:ext cx="4422047" cy="2592575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57A8697-DFFC-4489-B86A-5B963F67777F}"/>
              </a:ext>
            </a:extLst>
          </p:cNvPr>
          <p:cNvSpPr/>
          <p:nvPr userDrawn="1"/>
        </p:nvSpPr>
        <p:spPr>
          <a:xfrm>
            <a:off x="2469607" y="4705200"/>
            <a:ext cx="264108" cy="141120"/>
          </a:xfrm>
          <a:prstGeom prst="triangle">
            <a:avLst>
              <a:gd name="adj" fmla="val 509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E6CCBF70-FAFA-4B0D-8F0F-A11A3E9E13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3403" y="5000008"/>
            <a:ext cx="4060167" cy="655190"/>
          </a:xfrm>
          <a:noFill/>
        </p:spPr>
        <p:txBody>
          <a:bodyPr tIns="0" bIns="0" anchor="t">
            <a:noAutofit/>
          </a:bodyPr>
          <a:lstStyle>
            <a:lvl1pPr marL="0" indent="0" algn="ctr">
              <a:lnSpc>
                <a:spcPts val="1704"/>
              </a:lnSpc>
              <a:spcBef>
                <a:spcPts val="0"/>
              </a:spcBef>
              <a:spcAft>
                <a:spcPts val="0"/>
              </a:spcAft>
              <a:buNone/>
              <a:defRPr sz="1020" i="0">
                <a:solidFill>
                  <a:schemeClr val="tx1"/>
                </a:solidFill>
                <a:latin typeface="Helvetica-Lightoblique" pitchFamily="50" charset="0"/>
              </a:defRPr>
            </a:lvl1pPr>
          </a:lstStyle>
          <a:p>
            <a:pPr lvl="0"/>
            <a:r>
              <a:rPr lang="en-GB"/>
              <a:t>Lorem ipsum dolor sit amet, consectetuer adipiscing elit, sed </a:t>
            </a:r>
            <a:r>
              <a:rPr lang="en-GB" err="1"/>
              <a:t>diam</a:t>
            </a:r>
            <a:r>
              <a:rPr lang="en-GB"/>
              <a:t> nonummy nibh euismod tincidunt ut laoreet dolore magna aliquam erat volutpat. Ut wisi enim ad minim veniam,</a:t>
            </a:r>
          </a:p>
        </p:txBody>
      </p:sp>
      <p:sp>
        <p:nvSpPr>
          <p:cNvPr id="20" name="Text Placeholder 41">
            <a:extLst>
              <a:ext uri="{FF2B5EF4-FFF2-40B4-BE49-F238E27FC236}">
                <a16:creationId xmlns:a16="http://schemas.microsoft.com/office/drawing/2014/main" id="{82380257-FCF6-437B-B5B9-C333658153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280" y="5787771"/>
            <a:ext cx="1979832" cy="186248"/>
          </a:xfrm>
        </p:spPr>
        <p:txBody>
          <a:bodyPr tIns="91440" bIns="182880" anchor="ctr"/>
          <a:lstStyle>
            <a:lvl1pPr marL="0" indent="0" algn="ctr">
              <a:buNone/>
              <a:defRPr sz="72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NAME GOES HERE/COMPANY NAME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8F0979B-92F6-4472-A93A-A4673C35CF75}"/>
              </a:ext>
            </a:extLst>
          </p:cNvPr>
          <p:cNvSpPr/>
          <p:nvPr userDrawn="1"/>
        </p:nvSpPr>
        <p:spPr>
          <a:xfrm>
            <a:off x="5119227" y="0"/>
            <a:ext cx="707277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7783329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6" y="3330480"/>
            <a:ext cx="4096734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3934602"/>
            <a:ext cx="3716874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0471" y="4469478"/>
            <a:ext cx="4089075" cy="193132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26A58F6F-5C31-4CC5-9D83-5A25916CFC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32506" y="4469478"/>
            <a:ext cx="4089076" cy="193132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10F787-7274-462B-8B90-A25D467874DB}"/>
              </a:ext>
            </a:extLst>
          </p:cNvPr>
          <p:cNvSpPr/>
          <p:nvPr userDrawn="1"/>
        </p:nvSpPr>
        <p:spPr>
          <a:xfrm>
            <a:off x="5191" y="0"/>
            <a:ext cx="12186809" cy="3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602605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2">
          <p15:clr>
            <a:srgbClr val="FBAE40"/>
          </p15:clr>
        </p15:guide>
        <p15:guide id="2" pos="2944">
          <p15:clr>
            <a:srgbClr val="FBAE40"/>
          </p15:clr>
        </p15:guide>
        <p15:guide id="3" pos="3112">
          <p15:clr>
            <a:srgbClr val="FBAE40"/>
          </p15:clr>
        </p15:guide>
        <p15:guide id="4" pos="5728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u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D61715A-46B0-4F0A-A964-84B00D5ECCD9}"/>
              </a:ext>
            </a:extLst>
          </p:cNvPr>
          <p:cNvSpPr/>
          <p:nvPr userDrawn="1"/>
        </p:nvSpPr>
        <p:spPr>
          <a:xfrm>
            <a:off x="-1" y="2789239"/>
            <a:ext cx="12192000" cy="4068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0471" y="1642127"/>
            <a:ext cx="4089075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04F8E2C0-F5FD-4F81-9C21-58227C898B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032506" y="1642127"/>
            <a:ext cx="4089076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1148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up v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0471" y="1642127"/>
            <a:ext cx="4089075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04F8E2C0-F5FD-4F81-9C21-58227C898B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032506" y="1642127"/>
            <a:ext cx="4089076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3CB6C2-878B-44E4-9375-E95DEDA9BE29}"/>
              </a:ext>
            </a:extLst>
          </p:cNvPr>
          <p:cNvSpPr/>
          <p:nvPr userDrawn="1"/>
        </p:nvSpPr>
        <p:spPr>
          <a:xfrm>
            <a:off x="-1" y="2706527"/>
            <a:ext cx="12192000" cy="4151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503833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8336" y="3333784"/>
            <a:ext cx="4051431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04F8E2C0-F5FD-4F81-9C21-58227C898B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32504" y="212790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15" name="Text Placeholder 41">
            <a:extLst>
              <a:ext uri="{FF2B5EF4-FFF2-40B4-BE49-F238E27FC236}">
                <a16:creationId xmlns:a16="http://schemas.microsoft.com/office/drawing/2014/main" id="{D52BC5D2-5C4D-4082-92FC-DDFD40B575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8336" y="212409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67D136FC-C39E-4B56-A8A7-902EFCBE1E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8335" y="2891539"/>
            <a:ext cx="4059315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19" name="Text Placeholder 41">
            <a:extLst>
              <a:ext uri="{FF2B5EF4-FFF2-40B4-BE49-F238E27FC236}">
                <a16:creationId xmlns:a16="http://schemas.microsoft.com/office/drawing/2014/main" id="{88629875-6B48-47C0-95E2-FCC671B7CB2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32503" y="2891539"/>
            <a:ext cx="4059315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20" name="Text Placeholder 41">
            <a:extLst>
              <a:ext uri="{FF2B5EF4-FFF2-40B4-BE49-F238E27FC236}">
                <a16:creationId xmlns:a16="http://schemas.microsoft.com/office/drawing/2014/main" id="{3852BDF8-9FCD-4338-9AB5-50F325D2E41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032503" y="3333784"/>
            <a:ext cx="4051431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4309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38C39-7575-445C-EF2B-D5815C8C8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727346-C9DF-873B-FB97-D456AF9C0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3BE41-FE55-2A5F-CA1E-DCA62C651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3FA5-D1D1-4D9F-934B-E005597C0C10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6444C2-6099-0D2B-B737-4B246C465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7490D-5554-ECAC-0C8D-4AF67BEF3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4859-76EB-45DE-95F4-D5BD5D3C6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9350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8335" y="3333784"/>
            <a:ext cx="3213677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1">
            <a:extLst>
              <a:ext uri="{FF2B5EF4-FFF2-40B4-BE49-F238E27FC236}">
                <a16:creationId xmlns:a16="http://schemas.microsoft.com/office/drawing/2014/main" id="{D52BC5D2-5C4D-4082-92FC-DDFD40B575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8336" y="212409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67D136FC-C39E-4B56-A8A7-902EFCBE1E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8336" y="2891539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28" name="Text Placeholder 41">
            <a:extLst>
              <a:ext uri="{FF2B5EF4-FFF2-40B4-BE49-F238E27FC236}">
                <a16:creationId xmlns:a16="http://schemas.microsoft.com/office/drawing/2014/main" id="{802D27AC-5BF8-4C33-A7A8-C234E04F258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93909" y="3333784"/>
            <a:ext cx="3213677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41">
            <a:extLst>
              <a:ext uri="{FF2B5EF4-FFF2-40B4-BE49-F238E27FC236}">
                <a16:creationId xmlns:a16="http://schemas.microsoft.com/office/drawing/2014/main" id="{ECD25102-B5CF-4D8F-A188-0B90FFE36B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93910" y="212409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31" name="Text Placeholder 41">
            <a:extLst>
              <a:ext uri="{FF2B5EF4-FFF2-40B4-BE49-F238E27FC236}">
                <a16:creationId xmlns:a16="http://schemas.microsoft.com/office/drawing/2014/main" id="{9CCFC390-048E-4EBB-9396-1FD4F438ED5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93910" y="2891539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33" name="Text Placeholder 41">
            <a:extLst>
              <a:ext uri="{FF2B5EF4-FFF2-40B4-BE49-F238E27FC236}">
                <a16:creationId xmlns:a16="http://schemas.microsoft.com/office/drawing/2014/main" id="{C6038199-F004-41CF-A621-792EF2E2334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891087" y="3333784"/>
            <a:ext cx="3213677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41">
            <a:extLst>
              <a:ext uri="{FF2B5EF4-FFF2-40B4-BE49-F238E27FC236}">
                <a16:creationId xmlns:a16="http://schemas.microsoft.com/office/drawing/2014/main" id="{F4C0732F-6C0A-4BC8-A772-0B31EA2F409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91088" y="212409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35" name="Text Placeholder 41">
            <a:extLst>
              <a:ext uri="{FF2B5EF4-FFF2-40B4-BE49-F238E27FC236}">
                <a16:creationId xmlns:a16="http://schemas.microsoft.com/office/drawing/2014/main" id="{0927B884-632A-48DD-93F1-D73F9AB1B6A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91088" y="2891539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8584737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36" name="Text Placeholder 41">
            <a:extLst>
              <a:ext uri="{FF2B5EF4-FFF2-40B4-BE49-F238E27FC236}">
                <a16:creationId xmlns:a16="http://schemas.microsoft.com/office/drawing/2014/main" id="{209BC04F-D5E4-4393-95C5-0F6591B855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93904" y="1392786"/>
            <a:ext cx="6219760" cy="94198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Lorem</a:t>
            </a:r>
          </a:p>
        </p:txBody>
      </p:sp>
      <p:sp>
        <p:nvSpPr>
          <p:cNvPr id="37" name="Text Placeholder 41">
            <a:extLst>
              <a:ext uri="{FF2B5EF4-FFF2-40B4-BE49-F238E27FC236}">
                <a16:creationId xmlns:a16="http://schemas.microsoft.com/office/drawing/2014/main" id="{7EBAC2CF-6AD1-476C-87B2-C06C9115D2F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93905" y="834162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39" name="Text Placeholder 41">
            <a:extLst>
              <a:ext uri="{FF2B5EF4-FFF2-40B4-BE49-F238E27FC236}">
                <a16:creationId xmlns:a16="http://schemas.microsoft.com/office/drawing/2014/main" id="{D0AEA13F-698D-439D-9EAB-368901F325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922666" y="3737381"/>
            <a:ext cx="6219760" cy="94198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Lorem</a:t>
            </a:r>
          </a:p>
        </p:txBody>
      </p:sp>
      <p:sp>
        <p:nvSpPr>
          <p:cNvPr id="40" name="Text Placeholder 41">
            <a:extLst>
              <a:ext uri="{FF2B5EF4-FFF2-40B4-BE49-F238E27FC236}">
                <a16:creationId xmlns:a16="http://schemas.microsoft.com/office/drawing/2014/main" id="{68FF66F6-B1C9-4BCD-8487-95074D9814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22667" y="3188917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3016718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A570DFD-BCDE-4B1E-983F-549B0B01A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6826" y="2470442"/>
            <a:ext cx="3821813" cy="58991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9AA4763E-9535-48D9-A7A0-47BAE8826A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47822" y="3074563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A8C92DB9-E053-4A8E-AD46-ECD172D91B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0798" y="3750351"/>
            <a:ext cx="4422047" cy="2210612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88129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Ic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A570DFD-BCDE-4B1E-983F-549B0B01A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6826" y="2470442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9AA4763E-9535-48D9-A7A0-47BAE8826A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47822" y="3074563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A8C92DB9-E053-4A8E-AD46-ECD172D91B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0798" y="3750351"/>
            <a:ext cx="4422047" cy="2210612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7614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9C8366E-4551-45B5-8315-BAD7D7822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2" name="Text Placeholder 41">
            <a:extLst>
              <a:ext uri="{FF2B5EF4-FFF2-40B4-BE49-F238E27FC236}">
                <a16:creationId xmlns:a16="http://schemas.microsoft.com/office/drawing/2014/main" id="{FA376403-1F8F-4447-BF16-CD9AD84E53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044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9C8366E-4551-45B5-8315-BAD7D7822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2" name="Text Placeholder 41">
            <a:extLst>
              <a:ext uri="{FF2B5EF4-FFF2-40B4-BE49-F238E27FC236}">
                <a16:creationId xmlns:a16="http://schemas.microsoft.com/office/drawing/2014/main" id="{FA376403-1F8F-4447-BF16-CD9AD84E53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3753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9C8366E-4551-45B5-8315-BAD7D7822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2" name="Text Placeholder 41">
            <a:extLst>
              <a:ext uri="{FF2B5EF4-FFF2-40B4-BE49-F238E27FC236}">
                <a16:creationId xmlns:a16="http://schemas.microsoft.com/office/drawing/2014/main" id="{FA376403-1F8F-4447-BF16-CD9AD84E53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52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9C8366E-4551-45B5-8315-BAD7D7822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2" name="Text Placeholder 41">
            <a:extLst>
              <a:ext uri="{FF2B5EF4-FFF2-40B4-BE49-F238E27FC236}">
                <a16:creationId xmlns:a16="http://schemas.microsoft.com/office/drawing/2014/main" id="{FA376403-1F8F-4447-BF16-CD9AD84E53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15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9C8366E-4551-45B5-8315-BAD7D7822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2" name="Text Placeholder 41">
            <a:extLst>
              <a:ext uri="{FF2B5EF4-FFF2-40B4-BE49-F238E27FC236}">
                <a16:creationId xmlns:a16="http://schemas.microsoft.com/office/drawing/2014/main" id="{FA376403-1F8F-4447-BF16-CD9AD84E53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408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9C8366E-4551-45B5-8315-BAD7D7822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2" name="Text Placeholder 41">
            <a:extLst>
              <a:ext uri="{FF2B5EF4-FFF2-40B4-BE49-F238E27FC236}">
                <a16:creationId xmlns:a16="http://schemas.microsoft.com/office/drawing/2014/main" id="{FA376403-1F8F-4447-BF16-CD9AD84E53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749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43D19-72C9-2CEB-CD91-84C1CCC08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50131-F791-207F-0D64-D31AE2342F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E7E076-C6C8-4CFA-89FD-5561E83E0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B77032-027F-B2F7-A34F-78344442A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3FA5-D1D1-4D9F-934B-E005597C0C10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EE9E7A-6695-D5A6-1076-6437F23D8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ECE065-B2E2-7577-F8E6-2FC57002E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4859-76EB-45DE-95F4-D5BD5D3C6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87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9C8366E-4551-45B5-8315-BAD7D7822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2" name="Text Placeholder 41">
            <a:extLst>
              <a:ext uri="{FF2B5EF4-FFF2-40B4-BE49-F238E27FC236}">
                <a16:creationId xmlns:a16="http://schemas.microsoft.com/office/drawing/2014/main" id="{FA376403-1F8F-4447-BF16-CD9AD84E53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6142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8B4351C-CC4F-43F6-8D34-4F84EE862D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578" y="0"/>
            <a:ext cx="5088349" cy="6858000"/>
          </a:xfrm>
          <a:custGeom>
            <a:avLst/>
            <a:gdLst>
              <a:gd name="connsiteX0" fmla="*/ 0 w 4918075"/>
              <a:gd name="connsiteY0" fmla="*/ 0 h 6858000"/>
              <a:gd name="connsiteX1" fmla="*/ 4918075 w 4918075"/>
              <a:gd name="connsiteY1" fmla="*/ 0 h 6858000"/>
              <a:gd name="connsiteX2" fmla="*/ 4918075 w 4918075"/>
              <a:gd name="connsiteY2" fmla="*/ 6858000 h 6858000"/>
              <a:gd name="connsiteX3" fmla="*/ 4847716 w 4918075"/>
              <a:gd name="connsiteY3" fmla="*/ 6858000 h 6858000"/>
              <a:gd name="connsiteX4" fmla="*/ 634 w 4918075"/>
              <a:gd name="connsiteY4" fmla="*/ 4607723 h 6858000"/>
              <a:gd name="connsiteX5" fmla="*/ 1416 w 4918075"/>
              <a:gd name="connsiteY5" fmla="*/ 6855166 h 6858000"/>
              <a:gd name="connsiteX6" fmla="*/ 956400 w 4918075"/>
              <a:gd name="connsiteY6" fmla="*/ 6858000 h 6858000"/>
              <a:gd name="connsiteX7" fmla="*/ 0 w 491807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18075" h="6858000">
                <a:moveTo>
                  <a:pt x="0" y="0"/>
                </a:moveTo>
                <a:lnTo>
                  <a:pt x="4918075" y="0"/>
                </a:lnTo>
                <a:lnTo>
                  <a:pt x="4918075" y="6858000"/>
                </a:lnTo>
                <a:lnTo>
                  <a:pt x="4847716" y="6858000"/>
                </a:lnTo>
                <a:lnTo>
                  <a:pt x="634" y="4607723"/>
                </a:lnTo>
                <a:cubicBezTo>
                  <a:pt x="683" y="5360892"/>
                  <a:pt x="1367" y="6101998"/>
                  <a:pt x="1416" y="6855166"/>
                </a:cubicBezTo>
                <a:lnTo>
                  <a:pt x="9564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itle 6">
            <a:extLst>
              <a:ext uri="{FF2B5EF4-FFF2-40B4-BE49-F238E27FC236}">
                <a16:creationId xmlns:a16="http://schemas.microsoft.com/office/drawing/2014/main" id="{C14B39AA-3975-4DE3-B79A-CD9AA20DF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390808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22" name="Text Placeholder 41">
            <a:extLst>
              <a:ext uri="{FF2B5EF4-FFF2-40B4-BE49-F238E27FC236}">
                <a16:creationId xmlns:a16="http://schemas.microsoft.com/office/drawing/2014/main" id="{BE126341-BFB4-40A6-8CA7-96E1F96F8B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050" y="2931395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8" name="Picture 17" descr="Logo&#10;&#10;Description automatically generated with medium confidence">
            <a:extLst>
              <a:ext uri="{FF2B5EF4-FFF2-40B4-BE49-F238E27FC236}">
                <a16:creationId xmlns:a16="http://schemas.microsoft.com/office/drawing/2014/main" id="{5DA54748-06E3-4CA2-B780-EC166E8E14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09" y="5689601"/>
            <a:ext cx="2270009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0351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FEA5EC-AF0C-494D-AE60-629E81986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66BDBD-DB55-CD48-A260-77AF4981A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6D73C-B8F4-FA40-B1C2-BCC55C188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6001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1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1" cy="1655762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41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4511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2247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979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2629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351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39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2974F-0AD0-9650-CB3E-A7F9FFB64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5FDD34-E905-8966-A0C1-D2A3A3EC9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70B0AD-90EC-5516-FFDB-E5B1700CA9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6DB2EC-A36B-5C05-E608-EA0813997C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6EF2AA-9738-1B5A-76CE-ADC11ED306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21C495-5E04-B84F-4B6C-4C8FE99FB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3FA5-D1D1-4D9F-934B-E005597C0C10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33FACB-695E-546E-3313-01FC4F5E4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0204F3-471F-D4E7-A4D3-B94D89514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4859-76EB-45DE-95F4-D5BD5D3C6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0493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177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846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498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261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03FD9-D6E3-B3BE-1E41-560DCE48C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5DB250-A93B-8992-2CAC-4F9BD3237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3FA5-D1D1-4D9F-934B-E005597C0C10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DF53BC-A156-CF13-16F8-3AA155BE4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2076B8-2FF6-64C9-F8FC-6C93A3FBB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4859-76EB-45DE-95F4-D5BD5D3C6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4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7BE58B-2F8F-E920-E174-40327F0DD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3FA5-D1D1-4D9F-934B-E005597C0C10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0FC30E-2281-3502-94CD-42B6B24CA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A39700-7A82-49B4-2560-DAD9097D3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4859-76EB-45DE-95F4-D5BD5D3C6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77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5AD76-F6E8-9962-D873-147EA668E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81B8E-1DD2-DBBE-7A16-1B6E350C1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D31AC1-50D9-E0B6-2EDF-6C0D7A65F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385DB-D2DB-03BF-E706-FBA4B5612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3FA5-D1D1-4D9F-934B-E005597C0C10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254950-76BF-8FA1-A0B1-C5E6740B9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B110BE-D2E4-EAFA-71D5-E4B9B2663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4859-76EB-45DE-95F4-D5BD5D3C6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52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5124D-9EF8-8A41-545C-123E831F3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6FA764-393A-8DC0-F7E6-56EF74C31D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02D5B2-9A05-AEBF-7B30-BB3D92BDB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DFA780-963D-BAD6-BCDF-6FC5C824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3FA5-D1D1-4D9F-934B-E005597C0C10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DE17D9-FC5A-86CD-6AD3-C67C70723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9689FD-271C-C261-CECD-1669AE873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4859-76EB-45DE-95F4-D5BD5D3C6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065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2083B1-FA0A-9D23-E525-FDB613E8B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4EF754-6B44-04C2-FD84-5190C4F7D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469310-BEB2-6CDE-B604-089014AE03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33FA5-D1D1-4D9F-934B-E005597C0C10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615E2-C65B-DC96-EC74-6B9BF0EF2B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AC2E9B-3890-E4DD-DE1C-9D95D950A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D4859-76EB-45DE-95F4-D5BD5D3C6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49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4DC67-6DB7-4F5D-A26D-2E4937C55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85" y="457201"/>
            <a:ext cx="10972802" cy="5899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AAD199-1DC0-4D3D-9CDE-E6FF5F89D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585" y="1270621"/>
            <a:ext cx="10972802" cy="49679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2A25F-7DCA-489E-AE91-407134B725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3" y="6356369"/>
            <a:ext cx="411479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EF800-22AA-44EE-B007-4A56DC7939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2" y="63563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034A4-E40F-4E23-A773-AC1BBA02D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18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</p:sldLayoutIdLst>
  <p:hf hdr="0" ftr="0" dt="0"/>
  <p:txStyles>
    <p:titleStyle>
      <a:lvl1pPr algn="l" defTabSz="944056" rtl="0" eaLnBrk="1" latinLnBrk="0" hangingPunct="1">
        <a:lnSpc>
          <a:spcPct val="100000"/>
        </a:lnSpc>
        <a:spcBef>
          <a:spcPct val="0"/>
        </a:spcBef>
        <a:buNone/>
        <a:defRPr sz="3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014" indent="-236014" algn="l" defTabSz="944056" rtl="0" eaLnBrk="1" latinLnBrk="0" hangingPunct="1">
        <a:lnSpc>
          <a:spcPts val="1500"/>
        </a:lnSpc>
        <a:spcBef>
          <a:spcPts val="1033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1pPr>
      <a:lvl2pPr marL="708042" indent="-236014" algn="l" defTabSz="944056" rtl="0" eaLnBrk="1" latinLnBrk="0" hangingPunct="1">
        <a:lnSpc>
          <a:spcPts val="1500"/>
        </a:lnSpc>
        <a:spcBef>
          <a:spcPts val="516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2pPr>
      <a:lvl3pPr marL="1180070" indent="-236014" algn="l" defTabSz="944056" rtl="0" eaLnBrk="1" latinLnBrk="0" hangingPunct="1">
        <a:lnSpc>
          <a:spcPts val="1500"/>
        </a:lnSpc>
        <a:spcBef>
          <a:spcPts val="516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3pPr>
      <a:lvl4pPr marL="1652100" indent="-236014" algn="l" defTabSz="944056" rtl="0" eaLnBrk="1" latinLnBrk="0" hangingPunct="1">
        <a:lnSpc>
          <a:spcPts val="1500"/>
        </a:lnSpc>
        <a:spcBef>
          <a:spcPts val="516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4pPr>
      <a:lvl5pPr marL="2124127" indent="-236014" algn="l" defTabSz="944056" rtl="0" eaLnBrk="1" latinLnBrk="0" hangingPunct="1">
        <a:lnSpc>
          <a:spcPts val="1500"/>
        </a:lnSpc>
        <a:spcBef>
          <a:spcPts val="516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5pPr>
      <a:lvl6pPr marL="2596155" indent="-236014" algn="l" defTabSz="944056" rtl="0" eaLnBrk="1" latinLnBrk="0" hangingPunct="1">
        <a:lnSpc>
          <a:spcPct val="90000"/>
        </a:lnSpc>
        <a:spcBef>
          <a:spcPts val="516"/>
        </a:spcBef>
        <a:buFont typeface="Arial" panose="020B0604020202020204" pitchFamily="34" charset="0"/>
        <a:buChar char="•"/>
        <a:defRPr sz="1858" kern="1200">
          <a:solidFill>
            <a:schemeClr val="tx1"/>
          </a:solidFill>
          <a:latin typeface="+mn-lt"/>
          <a:ea typeface="+mn-ea"/>
          <a:cs typeface="+mn-cs"/>
        </a:defRPr>
      </a:lvl6pPr>
      <a:lvl7pPr marL="3068183" indent="-236014" algn="l" defTabSz="944056" rtl="0" eaLnBrk="1" latinLnBrk="0" hangingPunct="1">
        <a:lnSpc>
          <a:spcPct val="90000"/>
        </a:lnSpc>
        <a:spcBef>
          <a:spcPts val="516"/>
        </a:spcBef>
        <a:buFont typeface="Arial" panose="020B0604020202020204" pitchFamily="34" charset="0"/>
        <a:buChar char="•"/>
        <a:defRPr sz="1858" kern="1200">
          <a:solidFill>
            <a:schemeClr val="tx1"/>
          </a:solidFill>
          <a:latin typeface="+mn-lt"/>
          <a:ea typeface="+mn-ea"/>
          <a:cs typeface="+mn-cs"/>
        </a:defRPr>
      </a:lvl7pPr>
      <a:lvl8pPr marL="3540211" indent="-236014" algn="l" defTabSz="944056" rtl="0" eaLnBrk="1" latinLnBrk="0" hangingPunct="1">
        <a:lnSpc>
          <a:spcPct val="90000"/>
        </a:lnSpc>
        <a:spcBef>
          <a:spcPts val="516"/>
        </a:spcBef>
        <a:buFont typeface="Arial" panose="020B0604020202020204" pitchFamily="34" charset="0"/>
        <a:buChar char="•"/>
        <a:defRPr sz="1858" kern="1200">
          <a:solidFill>
            <a:schemeClr val="tx1"/>
          </a:solidFill>
          <a:latin typeface="+mn-lt"/>
          <a:ea typeface="+mn-ea"/>
          <a:cs typeface="+mn-cs"/>
        </a:defRPr>
      </a:lvl8pPr>
      <a:lvl9pPr marL="4012240" indent="-236014" algn="l" defTabSz="944056" rtl="0" eaLnBrk="1" latinLnBrk="0" hangingPunct="1">
        <a:lnSpc>
          <a:spcPct val="90000"/>
        </a:lnSpc>
        <a:spcBef>
          <a:spcPts val="516"/>
        </a:spcBef>
        <a:buFont typeface="Arial" panose="020B0604020202020204" pitchFamily="34" charset="0"/>
        <a:buChar char="•"/>
        <a:defRPr sz="18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1pPr>
      <a:lvl2pPr marL="472028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2pPr>
      <a:lvl3pPr marL="944056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3pPr>
      <a:lvl4pPr marL="1416084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4pPr>
      <a:lvl5pPr marL="1888113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5pPr>
      <a:lvl6pPr marL="2360141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6pPr>
      <a:lvl7pPr marL="2832170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7pPr>
      <a:lvl8pPr marL="3304197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8pPr>
      <a:lvl9pPr marL="3776226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>
          <p15:clr>
            <a:srgbClr val="F26B43"/>
          </p15:clr>
        </p15:guide>
        <p15:guide id="2" pos="256">
          <p15:clr>
            <a:srgbClr val="F26B43"/>
          </p15:clr>
        </p15:guide>
        <p15:guide id="3" pos="7192">
          <p15:clr>
            <a:srgbClr val="F26B43"/>
          </p15:clr>
        </p15:guide>
        <p15:guide id="4" orient="horz" pos="4032">
          <p15:clr>
            <a:srgbClr val="F26B43"/>
          </p15:clr>
        </p15:guide>
        <p15:guide id="5" pos="30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A766-55E6-489B-9F87-9CA196D9A6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294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hdr="0" ftr="0" dt="0"/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hyperlink" Target="https://thevab.com/insight/unlocking-brand-growth-audience-based-buyi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hevab.com/insight/unlocking-brand-growth-audience-based-buying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thevab.com/insight/whats-deal-whats-next-measurement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hevab.com/insight/shortening-path-purchase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thevab.com/insight/shortening-path-purchase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thevab.com/insight/shortening-path-purchase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hevab.com/insight/shortening-path-purchase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thevab.com/insight/shortening-path-purchase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hyperlink" Target="https://www.paramount.com/advertising" TargetMode="External"/><Relationship Id="rId18" Type="http://schemas.openxmlformats.org/officeDocument/2006/relationships/image" Target="../media/image48.png"/><Relationship Id="rId26" Type="http://schemas.openxmlformats.org/officeDocument/2006/relationships/image" Target="../media/image52.png"/><Relationship Id="rId39" Type="http://schemas.openxmlformats.org/officeDocument/2006/relationships/image" Target="../media/image64.png"/><Relationship Id="rId21" Type="http://schemas.openxmlformats.org/officeDocument/2006/relationships/hyperlink" Target="https://www.flowcode.com/" TargetMode="External"/><Relationship Id="rId34" Type="http://schemas.openxmlformats.org/officeDocument/2006/relationships/image" Target="../media/image59.png"/><Relationship Id="rId42" Type="http://schemas.openxmlformats.org/officeDocument/2006/relationships/image" Target="../media/image67.png"/><Relationship Id="rId7" Type="http://schemas.openxmlformats.org/officeDocument/2006/relationships/hyperlink" Target="https://advertising.roku.com/" TargetMode="External"/><Relationship Id="rId2" Type="http://schemas.openxmlformats.org/officeDocument/2006/relationships/image" Target="../media/image10.png"/><Relationship Id="rId16" Type="http://schemas.openxmlformats.org/officeDocument/2006/relationships/image" Target="../media/image47.jpeg"/><Relationship Id="rId29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hyperlink" Target="https://home.admanager.hulu.com/?cmp=13241&amp;utm_source=google&amp;utm_medium=cpc&amp;utm_campaign=Self%20Service%20Marketing%20Campaign%20Search&amp;utm_term=hulu%20video%20ads&amp;gad=1&amp;gclid=Cj0KCQjwtO-kBhDIARIsAL6LorcObvELY9RKP6lFx93rLmXnVit-g-tEvnW7Y-thK1PlOhLuA8Ux8nEaAgWLEALw_wcB&amp;gclsrc=aw.ds" TargetMode="External"/><Relationship Id="rId24" Type="http://schemas.openxmlformats.org/officeDocument/2006/relationships/image" Target="../media/image51.png"/><Relationship Id="rId32" Type="http://schemas.openxmlformats.org/officeDocument/2006/relationships/image" Target="../media/image57.png"/><Relationship Id="rId37" Type="http://schemas.openxmlformats.org/officeDocument/2006/relationships/image" Target="../media/image62.png"/><Relationship Id="rId40" Type="http://schemas.openxmlformats.org/officeDocument/2006/relationships/image" Target="../media/image65.png"/><Relationship Id="rId45" Type="http://schemas.openxmlformats.org/officeDocument/2006/relationships/hyperlink" Target="https://thevab.com/insight/shortening-path-purchase" TargetMode="External"/><Relationship Id="rId5" Type="http://schemas.openxmlformats.org/officeDocument/2006/relationships/image" Target="../media/image41.png"/><Relationship Id="rId15" Type="http://schemas.openxmlformats.org/officeDocument/2006/relationships/hyperlink" Target="https://adsales.wbd.com/" TargetMode="External"/><Relationship Id="rId23" Type="http://schemas.openxmlformats.org/officeDocument/2006/relationships/hyperlink" Target="https://bitly.com/" TargetMode="External"/><Relationship Id="rId28" Type="http://schemas.openxmlformats.org/officeDocument/2006/relationships/image" Target="../media/image53.jpeg"/><Relationship Id="rId36" Type="http://schemas.openxmlformats.org/officeDocument/2006/relationships/image" Target="../media/image61.png"/><Relationship Id="rId10" Type="http://schemas.openxmlformats.org/officeDocument/2006/relationships/image" Target="../media/image44.png"/><Relationship Id="rId19" Type="http://schemas.openxmlformats.org/officeDocument/2006/relationships/hyperlink" Target="https://www.tatari.tv/" TargetMode="External"/><Relationship Id="rId31" Type="http://schemas.openxmlformats.org/officeDocument/2006/relationships/image" Target="../media/image56.png"/><Relationship Id="rId44" Type="http://schemas.openxmlformats.org/officeDocument/2006/relationships/image" Target="../media/image69.png"/><Relationship Id="rId4" Type="http://schemas.openxmlformats.org/officeDocument/2006/relationships/image" Target="../media/image40.png"/><Relationship Id="rId9" Type="http://schemas.openxmlformats.org/officeDocument/2006/relationships/hyperlink" Target="https://together.nbcuni.com/advertise/?utm_source=google&amp;utm_medium=cpc&amp;utm_campaign=17214592440&amp;utm_term=advertise%20on%20peacock&amp;gad=1&amp;gclid=Cj0KCQjwtO-kBhDIARIsAL6LorfmjmXTEY49aFDJjhKpls3sryv1LVPG1Q0yCDO9yRIF2g8qHy9DeMkaAiBrEALw_wcB" TargetMode="External"/><Relationship Id="rId14" Type="http://schemas.openxmlformats.org/officeDocument/2006/relationships/image" Target="../media/image46.png"/><Relationship Id="rId22" Type="http://schemas.openxmlformats.org/officeDocument/2006/relationships/image" Target="../media/image50.jpeg"/><Relationship Id="rId27" Type="http://schemas.openxmlformats.org/officeDocument/2006/relationships/hyperlink" Target="https://scanbuy.com/" TargetMode="External"/><Relationship Id="rId30" Type="http://schemas.openxmlformats.org/officeDocument/2006/relationships/image" Target="../media/image55.png"/><Relationship Id="rId35" Type="http://schemas.openxmlformats.org/officeDocument/2006/relationships/image" Target="../media/image60.png"/><Relationship Id="rId43" Type="http://schemas.openxmlformats.org/officeDocument/2006/relationships/image" Target="../media/image68.png"/><Relationship Id="rId8" Type="http://schemas.openxmlformats.org/officeDocument/2006/relationships/image" Target="../media/image43.png"/><Relationship Id="rId3" Type="http://schemas.openxmlformats.org/officeDocument/2006/relationships/image" Target="../media/image39.png"/><Relationship Id="rId12" Type="http://schemas.openxmlformats.org/officeDocument/2006/relationships/image" Target="../media/image45.png"/><Relationship Id="rId17" Type="http://schemas.openxmlformats.org/officeDocument/2006/relationships/hyperlink" Target="https://www.innovid.com/" TargetMode="External"/><Relationship Id="rId25" Type="http://schemas.openxmlformats.org/officeDocument/2006/relationships/hyperlink" Target="https://www.corp.originmedia.tv/" TargetMode="External"/><Relationship Id="rId33" Type="http://schemas.openxmlformats.org/officeDocument/2006/relationships/image" Target="../media/image58.png"/><Relationship Id="rId38" Type="http://schemas.openxmlformats.org/officeDocument/2006/relationships/image" Target="../media/image63.png"/><Relationship Id="rId20" Type="http://schemas.openxmlformats.org/officeDocument/2006/relationships/image" Target="../media/image49.png"/><Relationship Id="rId41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day.com/media-buying/google-meta-and-large-media-agencies-groupm-horizon-are-increasingly-focused-on-and-investing-in-ai-powered-advertising/" TargetMode="External"/><Relationship Id="rId2" Type="http://schemas.openxmlformats.org/officeDocument/2006/relationships/hyperlink" Target="https://concured.com/blog/5-brands-that-are-successfully-leveraging-ai-for-marketing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hevab.com/insight/untangling-generative-ai-machine-learning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s://www.voxmarkets.co.uk/articles/mirriad-advertising-extends-3-year-partnership-with-univision-33dea86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eewheel.com/wp-content/uploads/2023/11/FreeWheel_Council_Premium_Video_Checklist_11_2023.pdf?utm_source=redefining_premium&amp;utm_medium=web&amp;utm_campaign=fwc_vab_checklist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s://www.freewheel.com/insights/reports/redefining-premium-video-advertisin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13" Type="http://schemas.openxmlformats.org/officeDocument/2006/relationships/hyperlink" Target="https://thevab.com/insight/shortening-path-purchase" TargetMode="External"/><Relationship Id="rId18" Type="http://schemas.openxmlformats.org/officeDocument/2006/relationships/image" Target="../media/image81.jpeg"/><Relationship Id="rId3" Type="http://schemas.openxmlformats.org/officeDocument/2006/relationships/image" Target="../media/image10.png"/><Relationship Id="rId7" Type="http://schemas.openxmlformats.org/officeDocument/2006/relationships/image" Target="../media/image75.png"/><Relationship Id="rId12" Type="http://schemas.openxmlformats.org/officeDocument/2006/relationships/image" Target="../media/image78.png"/><Relationship Id="rId17" Type="http://schemas.openxmlformats.org/officeDocument/2006/relationships/hyperlink" Target="https://thevab.com/insight/wtdw-engagement" TargetMode="External"/><Relationship Id="rId2" Type="http://schemas.openxmlformats.org/officeDocument/2006/relationships/hyperlink" Target="https://thevab.com/" TargetMode="External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hevab.com/insight/reaching-right-audiences" TargetMode="External"/><Relationship Id="rId11" Type="http://schemas.openxmlformats.org/officeDocument/2006/relationships/hyperlink" Target="https://thevab.com/insight/untangling-generative-ai-machine-learning" TargetMode="External"/><Relationship Id="rId5" Type="http://schemas.openxmlformats.org/officeDocument/2006/relationships/hyperlink" Target="https://thevab.com/team-board" TargetMode="External"/><Relationship Id="rId15" Type="http://schemas.openxmlformats.org/officeDocument/2006/relationships/hyperlink" Target="https://thevab.com/insight/whats-deal-whats-next-measurement" TargetMode="External"/><Relationship Id="rId10" Type="http://schemas.openxmlformats.org/officeDocument/2006/relationships/image" Target="../media/image77.png"/><Relationship Id="rId19" Type="http://schemas.openxmlformats.org/officeDocument/2006/relationships/hyperlink" Target="https://thevab.com/audience-based-buying-hub" TargetMode="External"/><Relationship Id="rId4" Type="http://schemas.openxmlformats.org/officeDocument/2006/relationships/image" Target="../media/image74.png"/><Relationship Id="rId9" Type="http://schemas.openxmlformats.org/officeDocument/2006/relationships/hyperlink" Target="https://thevab.com/insight/unlocking-brand-growth-audience-based-buying" TargetMode="External"/><Relationship Id="rId14" Type="http://schemas.openxmlformats.org/officeDocument/2006/relationships/image" Target="../media/image7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hyperlink" Target="https://thevab.com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8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thevab.com/insight/unlocking-brand-growth-audience-based-buying" TargetMode="Externa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thevab.com/insight/unlocking-brand-growth-audience-based-buying" TargetMode="Externa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hevab.com/insight/unlocking-brand-growth-audience-based-buying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hevab.com/insight/unlocking-brand-growth-audience-based-buying" TargetMode="External"/><Relationship Id="rId7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A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AFE36B7-3031-7F4B-AAE5-77DACD8C4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625" y="8484"/>
            <a:ext cx="10738294" cy="62519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3ED8F18-80E6-D449-A031-541661F2A42F}"/>
              </a:ext>
            </a:extLst>
          </p:cNvPr>
          <p:cNvSpPr txBox="1"/>
          <p:nvPr/>
        </p:nvSpPr>
        <p:spPr>
          <a:xfrm>
            <a:off x="390040" y="3921452"/>
            <a:ext cx="6502496" cy="101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1647">
              <a:defRPr/>
            </a:pPr>
            <a:r>
              <a:rPr lang="en-US" sz="2993" b="1" dirty="0">
                <a:solidFill>
                  <a:srgbClr val="ED3C8D"/>
                </a:solidFill>
                <a:latin typeface="Helvetica" pitchFamily="2" charset="0"/>
              </a:rPr>
              <a:t>“How can I be </a:t>
            </a:r>
            <a:r>
              <a:rPr lang="en-US" sz="2993" b="1">
                <a:solidFill>
                  <a:srgbClr val="ED3C8D"/>
                </a:solidFill>
                <a:latin typeface="Helvetica" pitchFamily="2" charset="0"/>
              </a:rPr>
              <a:t>more innovative with </a:t>
            </a:r>
            <a:r>
              <a:rPr lang="en-US" sz="2993" b="1" dirty="0">
                <a:solidFill>
                  <a:srgbClr val="ED3C8D"/>
                </a:solidFill>
                <a:latin typeface="Helvetica" pitchFamily="2" charset="0"/>
              </a:rPr>
              <a:t>my TV campaign?”</a:t>
            </a:r>
            <a:endParaRPr lang="en-US" sz="2993" dirty="0">
              <a:solidFill>
                <a:prstClr val="white"/>
              </a:solidFill>
              <a:latin typeface="Helvetica" pitchFamily="2" charset="0"/>
            </a:endParaRP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61DB6AF-7105-1F2D-DF4E-D4A53A1D60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516" y="5876673"/>
            <a:ext cx="1982242" cy="6277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BADE3C-179E-5C94-82BC-12A46004E110}"/>
              </a:ext>
            </a:extLst>
          </p:cNvPr>
          <p:cNvSpPr txBox="1"/>
          <p:nvPr/>
        </p:nvSpPr>
        <p:spPr>
          <a:xfrm>
            <a:off x="390040" y="3128049"/>
            <a:ext cx="6330576" cy="644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85261">
              <a:defRPr/>
            </a:pPr>
            <a:r>
              <a:rPr lang="en-US" sz="3591" b="1" u="sng">
                <a:solidFill>
                  <a:srgbClr val="00BF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Question of the Week: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941BC2-D3FE-41AE-21B8-B140DB0CB0A6}"/>
              </a:ext>
            </a:extLst>
          </p:cNvPr>
          <p:cNvSpPr txBox="1"/>
          <p:nvPr/>
        </p:nvSpPr>
        <p:spPr>
          <a:xfrm>
            <a:off x="413297" y="1783800"/>
            <a:ext cx="28581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500" b="1" dirty="0">
                <a:solidFill>
                  <a:srgbClr val="ED3C8D"/>
                </a:solidFill>
                <a:latin typeface="Helvetica" pitchFamily="2" charset="0"/>
              </a:rPr>
              <a:t>May 10, 2024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48EE4F0-5B73-4A9E-38E5-6FEB108CDC45}"/>
              </a:ext>
            </a:extLst>
          </p:cNvPr>
          <p:cNvCxnSpPr/>
          <p:nvPr/>
        </p:nvCxnSpPr>
        <p:spPr>
          <a:xfrm>
            <a:off x="508924" y="1703520"/>
            <a:ext cx="521208" cy="0"/>
          </a:xfrm>
          <a:prstGeom prst="line">
            <a:avLst/>
          </a:prstGeom>
          <a:ln>
            <a:solidFill>
              <a:srgbClr val="ED3C8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0730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9C36EA-9285-58C3-8EBF-A6D09B431F44}"/>
              </a:ext>
            </a:extLst>
          </p:cNvPr>
          <p:cNvSpPr txBox="1"/>
          <p:nvPr/>
        </p:nvSpPr>
        <p:spPr>
          <a:xfrm>
            <a:off x="172694" y="376858"/>
            <a:ext cx="1190999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ABB enables brands to seamlessly engage with multiple target audiences across premium, brand-safe platforms beyond linear TV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F0AD9A-8768-6712-13C9-8BEFB55021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CC4869B-4D62-231F-D07B-8E82EC42FC1E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EB16D7-FCC2-A48F-1191-43EE7813298C}"/>
              </a:ext>
            </a:extLst>
          </p:cNvPr>
          <p:cNvSpPr txBox="1"/>
          <p:nvPr/>
        </p:nvSpPr>
        <p:spPr>
          <a:xfrm>
            <a:off x="0" y="1544196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Tactics currently being used within audience-based TV buying strategies</a:t>
            </a:r>
            <a:b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 of </a:t>
            </a:r>
            <a:r>
              <a:rPr kumimoji="0" lang="en-US" sz="12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total marketers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using ABB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0A9AF2-8939-1FA5-7DAE-5AD34EC0396E}"/>
              </a:ext>
            </a:extLst>
          </p:cNvPr>
          <p:cNvSpPr/>
          <p:nvPr/>
        </p:nvSpPr>
        <p:spPr>
          <a:xfrm>
            <a:off x="292679" y="2250607"/>
            <a:ext cx="2777614" cy="3621676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9A7898-E8ED-4BD3-C197-9885B8B1AF94}"/>
              </a:ext>
            </a:extLst>
          </p:cNvPr>
          <p:cNvSpPr/>
          <p:nvPr/>
        </p:nvSpPr>
        <p:spPr>
          <a:xfrm>
            <a:off x="3244217" y="2250607"/>
            <a:ext cx="2777614" cy="3621676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F30E4D-65CB-F018-F1DA-061975006AF6}"/>
              </a:ext>
            </a:extLst>
          </p:cNvPr>
          <p:cNvSpPr/>
          <p:nvPr/>
        </p:nvSpPr>
        <p:spPr>
          <a:xfrm>
            <a:off x="6195755" y="2250607"/>
            <a:ext cx="2777614" cy="3621676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2AC717-CAE0-B803-B802-C6E11C4D88FD}"/>
              </a:ext>
            </a:extLst>
          </p:cNvPr>
          <p:cNvSpPr/>
          <p:nvPr/>
        </p:nvSpPr>
        <p:spPr>
          <a:xfrm>
            <a:off x="9147293" y="2250607"/>
            <a:ext cx="2777614" cy="3621676"/>
          </a:xfrm>
          <a:prstGeom prst="rect">
            <a:avLst/>
          </a:prstGeom>
          <a:solidFill>
            <a:srgbClr val="E2E8F1"/>
          </a:solidFill>
          <a:ln w="76200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07A7873-D610-E88D-970A-638026FF4FA2}"/>
              </a:ext>
            </a:extLst>
          </p:cNvPr>
          <p:cNvSpPr txBox="1"/>
          <p:nvPr/>
        </p:nvSpPr>
        <p:spPr>
          <a:xfrm>
            <a:off x="292679" y="4722054"/>
            <a:ext cx="277761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are running their campaign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across different platforms / screens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beyond linear TV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D948A8D-05B2-8F8A-CCC5-89BFAD67B96A}"/>
              </a:ext>
            </a:extLst>
          </p:cNvPr>
          <p:cNvSpPr txBox="1"/>
          <p:nvPr/>
        </p:nvSpPr>
        <p:spPr>
          <a:xfrm>
            <a:off x="1086155" y="4049044"/>
            <a:ext cx="11906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49%</a:t>
            </a:r>
          </a:p>
        </p:txBody>
      </p:sp>
      <p:pic>
        <p:nvPicPr>
          <p:cNvPr id="66" name="Picture 65" descr="A picture containing icon&#10;&#10;Description automatically generated">
            <a:extLst>
              <a:ext uri="{FF2B5EF4-FFF2-40B4-BE49-F238E27FC236}">
                <a16:creationId xmlns:a16="http://schemas.microsoft.com/office/drawing/2014/main" id="{0484C1C6-E2C6-DB91-D69C-208104FAB41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169" y="2580718"/>
            <a:ext cx="1412635" cy="1412635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6FE99F4D-1670-3B96-1142-37FF0B61E134}"/>
              </a:ext>
            </a:extLst>
          </p:cNvPr>
          <p:cNvSpPr txBox="1"/>
          <p:nvPr/>
        </p:nvSpPr>
        <p:spPr>
          <a:xfrm>
            <a:off x="3244217" y="4722054"/>
            <a:ext cx="277761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are targeting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multiple audiences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in order to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focus </a:t>
            </a:r>
            <a:b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on best customer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prospects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8B8DB38-C0B5-CF98-D96D-5C5BA3E2C626}"/>
              </a:ext>
            </a:extLst>
          </p:cNvPr>
          <p:cNvSpPr txBox="1"/>
          <p:nvPr/>
        </p:nvSpPr>
        <p:spPr>
          <a:xfrm>
            <a:off x="4037693" y="4049044"/>
            <a:ext cx="11906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44%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46D54F2-0581-D031-9506-5D1A0770D6C4}"/>
              </a:ext>
            </a:extLst>
          </p:cNvPr>
          <p:cNvSpPr txBox="1"/>
          <p:nvPr/>
        </p:nvSpPr>
        <p:spPr>
          <a:xfrm>
            <a:off x="6195755" y="4722054"/>
            <a:ext cx="271820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are targeting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different audiences across different screens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5284771-7986-FC8D-E9FA-A6CE4136321B}"/>
              </a:ext>
            </a:extLst>
          </p:cNvPr>
          <p:cNvSpPr txBox="1"/>
          <p:nvPr/>
        </p:nvSpPr>
        <p:spPr>
          <a:xfrm>
            <a:off x="6989231" y="4049044"/>
            <a:ext cx="11906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41%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45A411A-BDE5-5808-64F8-05013C97CFC9}"/>
              </a:ext>
            </a:extLst>
          </p:cNvPr>
          <p:cNvSpPr txBox="1"/>
          <p:nvPr/>
        </p:nvSpPr>
        <p:spPr>
          <a:xfrm>
            <a:off x="9380630" y="4722054"/>
            <a:ext cx="23109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are using an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audience-based TV buying self-serve platform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developed by a media partner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1C3E9DD-0823-8D15-05B6-19377C793ECE}"/>
              </a:ext>
            </a:extLst>
          </p:cNvPr>
          <p:cNvSpPr txBox="1"/>
          <p:nvPr/>
        </p:nvSpPr>
        <p:spPr>
          <a:xfrm>
            <a:off x="9940769" y="4049044"/>
            <a:ext cx="11906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</a:rPr>
              <a:t>31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</a:t>
            </a:r>
          </a:p>
        </p:txBody>
      </p:sp>
      <p:pic>
        <p:nvPicPr>
          <p:cNvPr id="68" name="Picture 67" descr="Icon&#10;&#10;Description automatically generated">
            <a:extLst>
              <a:ext uri="{FF2B5EF4-FFF2-40B4-BE49-F238E27FC236}">
                <a16:creationId xmlns:a16="http://schemas.microsoft.com/office/drawing/2014/main" id="{3C798462-72C8-6A2F-1B5B-E2EC69CE37B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0917" y="2580718"/>
            <a:ext cx="1284214" cy="1284214"/>
          </a:xfrm>
          <a:prstGeom prst="rect">
            <a:avLst/>
          </a:prstGeom>
        </p:spPr>
      </p:pic>
      <p:pic>
        <p:nvPicPr>
          <p:cNvPr id="74" name="Picture 73" descr="Icon&#10;&#10;Description automatically generated">
            <a:extLst>
              <a:ext uri="{FF2B5EF4-FFF2-40B4-BE49-F238E27FC236}">
                <a16:creationId xmlns:a16="http://schemas.microsoft.com/office/drawing/2014/main" id="{95463A97-2F7C-C75C-2F17-6500FBC2CC4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2455" y="2580718"/>
            <a:ext cx="1284214" cy="1284214"/>
          </a:xfrm>
          <a:prstGeom prst="rect">
            <a:avLst/>
          </a:prstGeom>
        </p:spPr>
      </p:pic>
      <p:pic>
        <p:nvPicPr>
          <p:cNvPr id="76" name="Picture 75" descr="Icon&#10;&#10;Description automatically generated">
            <a:extLst>
              <a:ext uri="{FF2B5EF4-FFF2-40B4-BE49-F238E27FC236}">
                <a16:creationId xmlns:a16="http://schemas.microsoft.com/office/drawing/2014/main" id="{58367694-B842-3ADF-FBA8-E9F9B98EE47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3993" y="2580718"/>
            <a:ext cx="1284214" cy="128421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3F6C750-5FDC-9DCC-CEFE-5005F61234B1}"/>
              </a:ext>
            </a:extLst>
          </p:cNvPr>
          <p:cNvSpPr/>
          <p:nvPr/>
        </p:nvSpPr>
        <p:spPr>
          <a:xfrm>
            <a:off x="274117" y="2226289"/>
            <a:ext cx="8699252" cy="3645994"/>
          </a:xfrm>
          <a:prstGeom prst="rect">
            <a:avLst/>
          </a:prstGeom>
          <a:noFill/>
          <a:ln w="76200">
            <a:solidFill>
              <a:srgbClr val="4EBE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FD364C-5817-EA3E-F531-D6E9EBD35C2D}"/>
              </a:ext>
            </a:extLst>
          </p:cNvPr>
          <p:cNvSpPr txBox="1"/>
          <p:nvPr/>
        </p:nvSpPr>
        <p:spPr>
          <a:xfrm>
            <a:off x="461688" y="5940378"/>
            <a:ext cx="11463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/ Spectrum Reach / Advertiser Perceptions ‘Audience-Based Buying Survey,’ February 2023, fielded January 11 – 27, 2023 (n=210). Survey base: Advertising decision-makers who are involved in buying or planning digital video, cable / broadcast TV, or advanced TV.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Q140. What tactics is your [company/main client] currently using within [their/your] audience-based TV buying strategies? Base = ‘Audience-Based Buying is a key part/small part/testing for TV’ (n=190). *Q154. Thinking about the impact of brand safety on [your/your main client’s] implementation of audience-based TV campaigns, how much do you agree or disagree with the following statements? (strongly/somewhat agree). Base = Total Respondents. </a:t>
            </a:r>
            <a:r>
              <a:rPr kumimoji="0" lang="en-US" sz="800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Download VAB’s marketer’s guide </a:t>
            </a:r>
            <a:r>
              <a:rPr kumimoji="0" lang="en-US" sz="800" b="1" i="1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‘Unlocking Brand Growth with Audience-Based Buying’</a:t>
            </a:r>
            <a:r>
              <a:rPr kumimoji="0" lang="en-US" sz="800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to learn more. ABB = audience-based buying.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22F149-915B-4700-5367-847B08058D83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</p:spTree>
    <p:extLst>
      <p:ext uri="{BB962C8B-B14F-4D97-AF65-F5344CB8AC3E}">
        <p14:creationId xmlns:p14="http://schemas.microsoft.com/office/powerpoint/2010/main" val="3257966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9C36EA-9285-58C3-8EBF-A6D09B431F44}"/>
              </a:ext>
            </a:extLst>
          </p:cNvPr>
          <p:cNvSpPr txBox="1"/>
          <p:nvPr/>
        </p:nvSpPr>
        <p:spPr>
          <a:xfrm>
            <a:off x="172492" y="357821"/>
            <a:ext cx="117041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Audience-based buying also allows marketers to easily tailor and adjust creative messaging by target segments for optimal campaign impact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505F88-ADFB-DD22-2E53-28FC4D23C68A}"/>
              </a:ext>
            </a:extLst>
          </p:cNvPr>
          <p:cNvSpPr/>
          <p:nvPr/>
        </p:nvSpPr>
        <p:spPr>
          <a:xfrm>
            <a:off x="172492" y="2205761"/>
            <a:ext cx="3870464" cy="3735344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42E69D-646C-49F1-573E-CE0A9F4979AB}"/>
              </a:ext>
            </a:extLst>
          </p:cNvPr>
          <p:cNvSpPr/>
          <p:nvPr/>
        </p:nvSpPr>
        <p:spPr>
          <a:xfrm>
            <a:off x="4198308" y="2205761"/>
            <a:ext cx="3870464" cy="3735344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1EBFB3-B7AE-E1B0-3562-107CB3A95D6B}"/>
              </a:ext>
            </a:extLst>
          </p:cNvPr>
          <p:cNvSpPr/>
          <p:nvPr/>
        </p:nvSpPr>
        <p:spPr>
          <a:xfrm>
            <a:off x="8242980" y="2205761"/>
            <a:ext cx="3870464" cy="3735344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AF20AF-1646-A725-5E80-D15D897573CC}"/>
              </a:ext>
            </a:extLst>
          </p:cNvPr>
          <p:cNvSpPr txBox="1"/>
          <p:nvPr/>
        </p:nvSpPr>
        <p:spPr>
          <a:xfrm>
            <a:off x="310882" y="4874049"/>
            <a:ext cx="351860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say that creative messaging can have a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significant impact on the success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of an audience-based TV campaign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FB0A94-8981-D7C8-A0FD-EE6421496079}"/>
              </a:ext>
            </a:extLst>
          </p:cNvPr>
          <p:cNvSpPr txBox="1"/>
          <p:nvPr/>
        </p:nvSpPr>
        <p:spPr>
          <a:xfrm>
            <a:off x="4336698" y="4874049"/>
            <a:ext cx="351860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are aligning their creative messaging with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contextually relevant TV programming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that targets audience segment(s)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1B3A0D-7178-B56F-9D1E-93EC1A1A2132}"/>
              </a:ext>
            </a:extLst>
          </p:cNvPr>
          <p:cNvSpPr txBox="1"/>
          <p:nvPr/>
        </p:nvSpPr>
        <p:spPr>
          <a:xfrm>
            <a:off x="8340564" y="4874049"/>
            <a:ext cx="367894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frequently adjusts their creative to be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tailored for specific audience-based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campaigns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B6E8E8-E245-E9E5-1FD9-131C315C7D9A}"/>
              </a:ext>
            </a:extLst>
          </p:cNvPr>
          <p:cNvSpPr txBox="1"/>
          <p:nvPr/>
        </p:nvSpPr>
        <p:spPr>
          <a:xfrm>
            <a:off x="172492" y="3937298"/>
            <a:ext cx="3851608" cy="923330"/>
          </a:xfrm>
          <a:prstGeom prst="rect">
            <a:avLst/>
          </a:prstGeom>
          <a:noFill/>
          <a:effectLst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0" lvl="0" indent="0" algn="ctr" defTabSz="11723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1" i="0" u="none" strike="noStrike" cap="none" spc="0" normalizeH="0" baseline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</a:rPr>
              <a:t>91%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6195B1-3870-FFE0-092E-BDA7671764CC}"/>
              </a:ext>
            </a:extLst>
          </p:cNvPr>
          <p:cNvSpPr txBox="1"/>
          <p:nvPr/>
        </p:nvSpPr>
        <p:spPr>
          <a:xfrm>
            <a:off x="4198308" y="3937298"/>
            <a:ext cx="3870463" cy="923330"/>
          </a:xfrm>
          <a:prstGeom prst="rect">
            <a:avLst/>
          </a:prstGeom>
          <a:noFill/>
          <a:effectLst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0" lvl="0" indent="0" algn="ctr" defTabSz="11723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1" i="0" u="none" strike="noStrike" cap="none" spc="0" normalizeH="0" baseline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</a:rPr>
              <a:t>80%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5FBA59-BF5E-FC87-6C86-3EE0D19C971F}"/>
              </a:ext>
            </a:extLst>
          </p:cNvPr>
          <p:cNvSpPr txBox="1"/>
          <p:nvPr/>
        </p:nvSpPr>
        <p:spPr>
          <a:xfrm>
            <a:off x="8242978" y="3937298"/>
            <a:ext cx="3870463" cy="923330"/>
          </a:xfrm>
          <a:prstGeom prst="rect">
            <a:avLst/>
          </a:prstGeom>
          <a:noFill/>
          <a:effectLst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0" lvl="0" indent="0" algn="ctr" defTabSz="11723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1" i="0" u="none" strike="noStrike" cap="none" spc="0" normalizeH="0" baseline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4EBEA4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</a:rPr>
              <a:t>74%</a:t>
            </a:r>
          </a:p>
        </p:txBody>
      </p:sp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AF154B9C-4308-EFB7-9C6A-65718B1A244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1933" y="2633826"/>
            <a:ext cx="1167467" cy="1167467"/>
          </a:xfrm>
          <a:prstGeom prst="rect">
            <a:avLst/>
          </a:prstGeom>
        </p:spPr>
      </p:pic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13A7379B-FAB3-045D-39BB-D25BBF30463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3891" y="2575452"/>
            <a:ext cx="1284214" cy="1284214"/>
          </a:xfrm>
          <a:prstGeom prst="rect">
            <a:avLst/>
          </a:prstGeom>
        </p:spPr>
      </p:pic>
      <p:pic>
        <p:nvPicPr>
          <p:cNvPr id="40" name="Picture 39" descr="Icon&#10;&#10;Description automatically generated">
            <a:extLst>
              <a:ext uri="{FF2B5EF4-FFF2-40B4-BE49-F238E27FC236}">
                <a16:creationId xmlns:a16="http://schemas.microsoft.com/office/drawing/2014/main" id="{3A627D4C-C0F6-273D-2E54-6FB12E8044E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1891" y="2511242"/>
            <a:ext cx="1412635" cy="1412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4857FE-ADA6-DD48-BC3E-2BF44C1BF9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EF04E45-13D5-8FA6-2FA7-EE6CEFD336C1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0C2578-FBCD-0CAA-86CE-A703CD9DD67F}"/>
              </a:ext>
            </a:extLst>
          </p:cNvPr>
          <p:cNvSpPr txBox="1"/>
          <p:nvPr/>
        </p:nvSpPr>
        <p:spPr>
          <a:xfrm>
            <a:off x="172493" y="1740880"/>
            <a:ext cx="119409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 of </a:t>
            </a: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total marketers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who agree with the following statements regarding campaign creative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67AFF3-70E0-A72C-E5CA-A48F91727EAA}"/>
              </a:ext>
            </a:extLst>
          </p:cNvPr>
          <p:cNvSpPr txBox="1"/>
          <p:nvPr/>
        </p:nvSpPr>
        <p:spPr>
          <a:xfrm>
            <a:off x="472837" y="6069291"/>
            <a:ext cx="11546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/ Spectrum Reach / Advertiser Perceptions ‘Audience-Based Buying Survey,’ February 2023, fielded January 11 – 27, 2023 (n=210). Survey base: Advertising decision-makers who are involved in buying or planning digital video, cable / broadcast TV, or advanced TV.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Q152. Thinking about your [company’s/main client’s] creative, how much do you agree or disagree with the following statements? (strongly/somewhat agree). Base = Total Respondents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. </a:t>
            </a:r>
            <a:r>
              <a:rPr kumimoji="0" lang="en-US" sz="800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Download VAB’s marketer’s guide </a:t>
            </a:r>
            <a:r>
              <a:rPr kumimoji="0" lang="en-US" sz="800" b="1" i="1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‘Unlocking Brand Growth with Audience-Based Buying’</a:t>
            </a:r>
            <a:r>
              <a:rPr kumimoji="0" lang="en-US" sz="800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to learn more.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1F55A4-9060-2BC5-D008-77423EBFB6D1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</p:spTree>
    <p:extLst>
      <p:ext uri="{BB962C8B-B14F-4D97-AF65-F5344CB8AC3E}">
        <p14:creationId xmlns:p14="http://schemas.microsoft.com/office/powerpoint/2010/main" val="3995427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7AFA32-CE4E-09D1-DE63-5FF769061B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6448" y="0"/>
            <a:ext cx="8315551" cy="48413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35919E-0182-9649-8C98-D1E55348810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4332" y="0"/>
            <a:ext cx="8417668" cy="49008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D9A437-D138-43CB-A1F3-66C01359FFA8}"/>
              </a:ext>
            </a:extLst>
          </p:cNvPr>
          <p:cNvSpPr txBox="1"/>
          <p:nvPr/>
        </p:nvSpPr>
        <p:spPr>
          <a:xfrm>
            <a:off x="144978" y="2796701"/>
            <a:ext cx="88433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srgbClr val="1B1464"/>
                </a:solidFill>
                <a:latin typeface="Helvetica" pitchFamily="2" charset="0"/>
              </a:rPr>
              <a:t>Interactive and shoppable TV ads </a:t>
            </a:r>
            <a:r>
              <a:rPr lang="en-US" sz="2800">
                <a:solidFill>
                  <a:srgbClr val="1B1464"/>
                </a:solidFill>
                <a:latin typeface="Helvetica" pitchFamily="2" charset="0"/>
              </a:rPr>
              <a:t>are transforming viewer engagement and action</a:t>
            </a:r>
            <a:endParaRPr kumimoji="0" lang="en-US" sz="2000" b="0" i="1" u="none" strike="noStrike" kern="1200" cap="none" spc="0" normalizeH="0" baseline="0" noProof="0">
              <a:ln>
                <a:noFill/>
              </a:ln>
              <a:solidFill>
                <a:srgbClr val="4EBEA4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8304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AFE0AE3-64CB-DAE6-9C92-D491438D9EA2}"/>
              </a:ext>
            </a:extLst>
          </p:cNvPr>
          <p:cNvSpPr>
            <a:spLocks/>
          </p:cNvSpPr>
          <p:nvPr/>
        </p:nvSpPr>
        <p:spPr>
          <a:xfrm>
            <a:off x="0" y="1690785"/>
            <a:ext cx="12192001" cy="5178365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685800" algn="l"/>
              </a:tabLst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-Ligh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2A01C5-473C-6BF2-F96C-1AF47DCD4E16}"/>
              </a:ext>
            </a:extLst>
          </p:cNvPr>
          <p:cNvSpPr txBox="1"/>
          <p:nvPr/>
        </p:nvSpPr>
        <p:spPr>
          <a:xfrm>
            <a:off x="153515" y="361673"/>
            <a:ext cx="1181150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600" b="1" i="0" u="none" strike="noStrike" cap="none" spc="0" normalizeH="0" baseline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</a:defRPr>
            </a:lvl1pPr>
          </a:lstStyle>
          <a:p>
            <a:r>
              <a:rPr lang="en-US"/>
              <a:t>Innovative ad formats are enabling deeper audience engagement across screens via remote controls and connected devices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B88FEC5B-0BF9-1745-B2FD-A41BBEF786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42DCFA1A-FFCB-305A-30C9-0FFE2A4AF134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485AAB4-E68E-FD76-0DAB-43E799FA4DB7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87F2775-425F-F3F5-8A95-86E8417352ED}"/>
              </a:ext>
            </a:extLst>
          </p:cNvPr>
          <p:cNvSpPr txBox="1"/>
          <p:nvPr/>
        </p:nvSpPr>
        <p:spPr>
          <a:xfrm>
            <a:off x="1555738" y="1903526"/>
            <a:ext cx="9080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rPr>
              <a:t>Examples of Ad Formats with Exciting &amp; Innovative Ways to Quantify Engagement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E3D836-0CFA-F7CA-A512-932955B66B3B}"/>
              </a:ext>
            </a:extLst>
          </p:cNvPr>
          <p:cNvSpPr/>
          <p:nvPr/>
        </p:nvSpPr>
        <p:spPr>
          <a:xfrm>
            <a:off x="562888" y="2431075"/>
            <a:ext cx="3518604" cy="3735344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37087B-1DD8-3E78-A49D-8AC833A1D452}"/>
              </a:ext>
            </a:extLst>
          </p:cNvPr>
          <p:cNvSpPr txBox="1"/>
          <p:nvPr/>
        </p:nvSpPr>
        <p:spPr>
          <a:xfrm>
            <a:off x="646016" y="3410335"/>
            <a:ext cx="3352348" cy="7848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rPr>
              <a:t>Enables audiences to take immediate action with a brand by actively participating with an ad 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4BB471E-DD48-C2C9-CE66-1973C56960D7}"/>
              </a:ext>
            </a:extLst>
          </p:cNvPr>
          <p:cNvSpPr txBox="1"/>
          <p:nvPr/>
        </p:nvSpPr>
        <p:spPr>
          <a:xfrm>
            <a:off x="929034" y="4736070"/>
            <a:ext cx="2786312" cy="1277273"/>
          </a:xfrm>
          <a:prstGeom prst="rect">
            <a:avLst/>
          </a:prstGeom>
          <a:solidFill>
            <a:srgbClr val="ED3C8D"/>
          </a:solidFill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-Light"/>
                <a:ea typeface="+mn-ea"/>
                <a:cs typeface="+mn-cs"/>
              </a:rPr>
              <a:t>Example</a:t>
            </a:r>
            <a:br>
              <a:rPr kumimoji="0" lang="en-US" sz="1400" b="0" i="0" u="sng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-Light"/>
                <a:ea typeface="+mn-ea"/>
                <a:cs typeface="+mn-cs"/>
              </a:rPr>
            </a:br>
            <a:endParaRPr kumimoji="0" lang="en-US" sz="300" b="0" i="0" u="sng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-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-Light"/>
                <a:ea typeface="+mn-ea"/>
                <a:cs typeface="+mn-cs"/>
              </a:rPr>
              <a:t>Audiences can “choose their own adventure” with an ad, share their brand sentiment via an in-ad survey, or download an app via a QR code.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-Light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5CE8531-8988-F9B9-8465-974BEEAA725C}"/>
              </a:ext>
            </a:extLst>
          </p:cNvPr>
          <p:cNvGrpSpPr/>
          <p:nvPr/>
        </p:nvGrpSpPr>
        <p:grpSpPr>
          <a:xfrm>
            <a:off x="959850" y="2560533"/>
            <a:ext cx="2724680" cy="671544"/>
            <a:chOff x="745724" y="2560533"/>
            <a:chExt cx="2724680" cy="671544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7A86BAC-E770-EDEB-1ECA-D9D5A700BB47}"/>
                </a:ext>
              </a:extLst>
            </p:cNvPr>
            <p:cNvSpPr txBox="1"/>
            <p:nvPr/>
          </p:nvSpPr>
          <p:spPr>
            <a:xfrm>
              <a:off x="1501239" y="2711639"/>
              <a:ext cx="196916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sng" strike="noStrike" kern="1200" cap="none" spc="0" normalizeH="0" baseline="0" noProof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-Light"/>
                  <a:ea typeface="+mn-ea"/>
                  <a:cs typeface="+mn-cs"/>
                </a:rPr>
                <a:t>Interactive</a:t>
              </a:r>
            </a:p>
          </p:txBody>
        </p:sp>
        <p:pic>
          <p:nvPicPr>
            <p:cNvPr id="26" name="Picture 25" descr="A finger touching a network&#10;&#10;Description automatically generated">
              <a:extLst>
                <a:ext uri="{FF2B5EF4-FFF2-40B4-BE49-F238E27FC236}">
                  <a16:creationId xmlns:a16="http://schemas.microsoft.com/office/drawing/2014/main" id="{A81BA528-33A8-AA7D-175C-D91C2A981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5724" y="2560533"/>
              <a:ext cx="671544" cy="671544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D816998A-EDFB-3091-7F4B-C8BD8ACD017D}"/>
              </a:ext>
            </a:extLst>
          </p:cNvPr>
          <p:cNvSpPr/>
          <p:nvPr/>
        </p:nvSpPr>
        <p:spPr>
          <a:xfrm>
            <a:off x="4331527" y="2431075"/>
            <a:ext cx="3518604" cy="3735344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33B0B2-1245-AF6B-1A31-5BBAEEED16EE}"/>
              </a:ext>
            </a:extLst>
          </p:cNvPr>
          <p:cNvSpPr txBox="1"/>
          <p:nvPr/>
        </p:nvSpPr>
        <p:spPr>
          <a:xfrm>
            <a:off x="4433543" y="3410335"/>
            <a:ext cx="3314573" cy="7848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rPr>
              <a:t>Enables audiences to make a purchase directly through an advertisement or piece of content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BF8D1ED-2437-75A5-93C1-A90DB9CFABD8}"/>
              </a:ext>
            </a:extLst>
          </p:cNvPr>
          <p:cNvSpPr txBox="1"/>
          <p:nvPr/>
        </p:nvSpPr>
        <p:spPr>
          <a:xfrm>
            <a:off x="4574153" y="4736070"/>
            <a:ext cx="3033352" cy="1277273"/>
          </a:xfrm>
          <a:prstGeom prst="rect">
            <a:avLst/>
          </a:prstGeom>
          <a:solidFill>
            <a:srgbClr val="ED3C8D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-Light"/>
                <a:ea typeface="+mn-ea"/>
                <a:cs typeface="+mn-cs"/>
              </a:rPr>
              <a:t>Example</a:t>
            </a:r>
            <a:br>
              <a:rPr kumimoji="0" lang="en-US" sz="1400" b="0" i="0" u="sng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-Light"/>
                <a:ea typeface="+mn-ea"/>
                <a:cs typeface="+mn-cs"/>
              </a:rPr>
            </a:br>
            <a:endParaRPr kumimoji="0" lang="en-US" sz="300" b="0" i="0" u="sng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-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-Light"/>
                <a:ea typeface="+mn-ea"/>
                <a:cs typeface="+mn-cs"/>
              </a:rPr>
              <a:t>Shop the product(s) of a brand used directly in content such as cookware on a cooking show or clothing worn by your favorite sitcom character via a remote control, or by scanning a QR code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ADC0B40-D95E-5529-030F-57DAFA86D528}"/>
              </a:ext>
            </a:extLst>
          </p:cNvPr>
          <p:cNvGrpSpPr/>
          <p:nvPr/>
        </p:nvGrpSpPr>
        <p:grpSpPr>
          <a:xfrm>
            <a:off x="4712911" y="2560534"/>
            <a:ext cx="2755837" cy="671543"/>
            <a:chOff x="4722891" y="2560534"/>
            <a:chExt cx="2755837" cy="671543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D070E09-D5DD-6828-BE27-FE0A338C81A1}"/>
                </a:ext>
              </a:extLst>
            </p:cNvPr>
            <p:cNvSpPr/>
            <p:nvPr/>
          </p:nvSpPr>
          <p:spPr>
            <a:xfrm>
              <a:off x="5489123" y="2781176"/>
              <a:ext cx="1989605" cy="2302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sng" strike="noStrike" kern="1200" cap="none" spc="0" normalizeH="0" baseline="0" noProof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-Light"/>
                  <a:ea typeface="+mn-ea"/>
                  <a:cs typeface="+mn-cs"/>
                </a:rPr>
                <a:t>Shoppable</a:t>
              </a:r>
            </a:p>
          </p:txBody>
        </p:sp>
        <p:pic>
          <p:nvPicPr>
            <p:cNvPr id="31" name="Picture 30" descr="A blue shopping cart with black background&#10;&#10;Description automatically generated">
              <a:extLst>
                <a:ext uri="{FF2B5EF4-FFF2-40B4-BE49-F238E27FC236}">
                  <a16:creationId xmlns:a16="http://schemas.microsoft.com/office/drawing/2014/main" id="{85753656-24AC-A72B-87CF-BFB826D37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22891" y="2560534"/>
              <a:ext cx="671543" cy="671543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5712161B-3751-CC07-0BCD-69A19FA97B99}"/>
              </a:ext>
            </a:extLst>
          </p:cNvPr>
          <p:cNvSpPr/>
          <p:nvPr/>
        </p:nvSpPr>
        <p:spPr>
          <a:xfrm>
            <a:off x="8105336" y="2431075"/>
            <a:ext cx="3518604" cy="3735344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6EECE53-8D6C-6B05-9CC1-95AF5658EC7C}"/>
              </a:ext>
            </a:extLst>
          </p:cNvPr>
          <p:cNvSpPr txBox="1"/>
          <p:nvPr/>
        </p:nvSpPr>
        <p:spPr>
          <a:xfrm>
            <a:off x="8100165" y="3410335"/>
            <a:ext cx="3528947" cy="12464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rPr>
              <a:t>Enables audiences to connect with a brand in a contextual environment through the placement of ads directly within content in a targetable and unobtrusive way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0A8B681-3AE5-2D5C-C1E3-1D8DC5BC9AAE}"/>
              </a:ext>
            </a:extLst>
          </p:cNvPr>
          <p:cNvSpPr txBox="1"/>
          <p:nvPr/>
        </p:nvSpPr>
        <p:spPr>
          <a:xfrm>
            <a:off x="8302087" y="4736070"/>
            <a:ext cx="3125103" cy="1277273"/>
          </a:xfrm>
          <a:prstGeom prst="rect">
            <a:avLst/>
          </a:prstGeom>
          <a:solidFill>
            <a:srgbClr val="ED3C8D"/>
          </a:solidFill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-Light"/>
                <a:ea typeface="+mn-ea"/>
                <a:cs typeface="+mn-cs"/>
              </a:rPr>
              <a:t>Example</a:t>
            </a:r>
            <a:br>
              <a:rPr kumimoji="0" lang="en-US" sz="1400" b="0" i="0" u="sng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-Light"/>
                <a:ea typeface="+mn-ea"/>
                <a:cs typeface="+mn-cs"/>
              </a:rPr>
            </a:br>
            <a:endParaRPr kumimoji="0" lang="en-US" sz="300" b="0" i="0" u="sng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-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-Light"/>
                <a:ea typeface="+mn-ea"/>
                <a:cs typeface="+mn-cs"/>
              </a:rPr>
              <a:t>Brand logo being placed on a score board during a sports telecast or a beverage being consumed by their favorite sitcom character.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-Light"/>
              <a:ea typeface="+mn-ea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B7146E9-1DD9-814E-4FC0-B711EB6FCFCA}"/>
              </a:ext>
            </a:extLst>
          </p:cNvPr>
          <p:cNvGrpSpPr/>
          <p:nvPr/>
        </p:nvGrpSpPr>
        <p:grpSpPr>
          <a:xfrm>
            <a:off x="8336795" y="2462788"/>
            <a:ext cx="3055687" cy="867034"/>
            <a:chOff x="8586395" y="2462788"/>
            <a:chExt cx="3055687" cy="867034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17349F8-C857-A42B-2F15-8DE99AAC2B97}"/>
                </a:ext>
              </a:extLst>
            </p:cNvPr>
            <p:cNvSpPr/>
            <p:nvPr/>
          </p:nvSpPr>
          <p:spPr>
            <a:xfrm>
              <a:off x="9287329" y="2462788"/>
              <a:ext cx="2354753" cy="8670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sng" strike="noStrike" kern="1200" cap="none" spc="0" normalizeH="0" baseline="0" noProof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-Light"/>
                  <a:ea typeface="+mn-ea"/>
                  <a:cs typeface="+mn-cs"/>
                </a:rPr>
                <a:t>Dynamic Placement</a:t>
              </a:r>
            </a:p>
          </p:txBody>
        </p:sp>
        <p:pic>
          <p:nvPicPr>
            <p:cNvPr id="37" name="Picture 36" descr="A blue line art of a magic wand&#10;&#10;Description automatically generated">
              <a:extLst>
                <a:ext uri="{FF2B5EF4-FFF2-40B4-BE49-F238E27FC236}">
                  <a16:creationId xmlns:a16="http://schemas.microsoft.com/office/drawing/2014/main" id="{DA623D0C-A3A2-6012-3F1B-BDD6AF6289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86395" y="2560533"/>
              <a:ext cx="671544" cy="671544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CEAF8C1-19ED-F50C-12AC-E39BD0830A4C}"/>
              </a:ext>
            </a:extLst>
          </p:cNvPr>
          <p:cNvSpPr txBox="1"/>
          <p:nvPr/>
        </p:nvSpPr>
        <p:spPr>
          <a:xfrm>
            <a:off x="153515" y="1202545"/>
            <a:ext cx="12016965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285750" indent="-285750">
              <a:buBlip>
                <a:blip r:embed="rId7"/>
              </a:buBlip>
              <a:defRPr sz="1400">
                <a:solidFill>
                  <a:srgbClr val="1F1A62"/>
                </a:solidFill>
                <a:latin typeface="Helvetica"/>
                <a:cs typeface="Helvetica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7"/>
              </a:buBlip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</a:rPr>
              <a:t>The 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/>
                <a:ea typeface="+mn-ea"/>
              </a:rPr>
              <a:t>proliferation of streaming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</a:rPr>
              <a:t> has made innovative ads more commonplace and therefore more valuable to marketers as they look for greater opportunities to engage with and measure audiences</a:t>
            </a:r>
            <a:endParaRPr kumimoji="0" lang="en-US" b="0" i="1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F14ED5-81FC-2CF2-F731-8C1AA9FB6406}"/>
              </a:ext>
            </a:extLst>
          </p:cNvPr>
          <p:cNvSpPr txBox="1"/>
          <p:nvPr/>
        </p:nvSpPr>
        <p:spPr>
          <a:xfrm>
            <a:off x="472837" y="6340220"/>
            <a:ext cx="116976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Download VAB’s </a:t>
            </a:r>
            <a:r>
              <a:rPr kumimoji="0" lang="en-US" sz="800" b="1" i="1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‘What’s the Deal with What’s Next in Measurement?’</a:t>
            </a:r>
            <a:r>
              <a:rPr kumimoji="0" lang="en-US" sz="800" b="1" i="1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800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to learn more.</a:t>
            </a:r>
          </a:p>
        </p:txBody>
      </p:sp>
    </p:spTree>
    <p:extLst>
      <p:ext uri="{BB962C8B-B14F-4D97-AF65-F5344CB8AC3E}">
        <p14:creationId xmlns:p14="http://schemas.microsoft.com/office/powerpoint/2010/main" val="2360544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C1B8CEA-ACF0-A24B-E2CE-7446ABE0C251}"/>
              </a:ext>
            </a:extLst>
          </p:cNvPr>
          <p:cNvSpPr txBox="1"/>
          <p:nvPr/>
        </p:nvSpPr>
        <p:spPr>
          <a:xfrm>
            <a:off x="172694" y="358872"/>
            <a:ext cx="1154735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Shoppable TV ads can shorten the path to purchase for consumers by putting a brand’s digital platform directly in front of viewers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359118-57B2-3ACB-4952-9CB6D8E32B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0FE9191-0C06-3973-937F-C75220C3DBBE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B08449-0451-58A9-59E0-08D7C7DC7C27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CE3C11-35B0-035D-B1DA-D6BFF455C092}"/>
              </a:ext>
            </a:extLst>
          </p:cNvPr>
          <p:cNvSpPr txBox="1"/>
          <p:nvPr/>
        </p:nvSpPr>
        <p:spPr>
          <a:xfrm>
            <a:off x="257901" y="1495474"/>
            <a:ext cx="11648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403020202020204" pitchFamily="34" charset="0"/>
                <a:ea typeface="Calibri" panose="020F0502020204030204" pitchFamily="34" charset="0"/>
                <a:cs typeface="+mn-cs"/>
              </a:rPr>
              <a:t>Three different categories of shoppable ad experiences</a:t>
            </a:r>
            <a:endParaRPr kumimoji="0" lang="en-US" sz="1800" b="1" i="0" u="sng" strike="noStrike" kern="1200" cap="none" spc="0" normalizeH="0" baseline="0" noProof="0">
              <a:ln>
                <a:noFill/>
              </a:ln>
              <a:solidFill>
                <a:srgbClr val="201A6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97FE93-7B68-1236-736E-F8518188294E}"/>
              </a:ext>
            </a:extLst>
          </p:cNvPr>
          <p:cNvSpPr txBox="1"/>
          <p:nvPr/>
        </p:nvSpPr>
        <p:spPr>
          <a:xfrm>
            <a:off x="486342" y="6316982"/>
            <a:ext cx="116486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Retail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TouchPoints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Has the Age of Shoppable TV Finally Arrived? NBCU is Banking on it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7/6/2023. </a:t>
            </a:r>
            <a:r>
              <a:rPr kumimoji="0" lang="en-US" sz="800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Download VAB’s marketer’s guide </a:t>
            </a:r>
            <a:r>
              <a:rPr kumimoji="0" lang="en-US" sz="800" b="1" i="1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‘Shortening the Path to Purchase’</a:t>
            </a:r>
            <a:r>
              <a:rPr kumimoji="0" lang="en-US" sz="800" b="1" i="1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800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to learn more.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8114E9-0D19-15CB-1B3C-CE9F42CC171C}"/>
              </a:ext>
            </a:extLst>
          </p:cNvPr>
          <p:cNvSpPr/>
          <p:nvPr/>
        </p:nvSpPr>
        <p:spPr>
          <a:xfrm>
            <a:off x="4201817" y="2047842"/>
            <a:ext cx="3788367" cy="569299"/>
          </a:xfrm>
          <a:prstGeom prst="rect">
            <a:avLst/>
          </a:prstGeom>
          <a:solidFill>
            <a:srgbClr val="ED3C8D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529EAA-540E-AC92-86EE-71E180ED49CA}"/>
              </a:ext>
            </a:extLst>
          </p:cNvPr>
          <p:cNvSpPr/>
          <p:nvPr/>
        </p:nvSpPr>
        <p:spPr>
          <a:xfrm>
            <a:off x="4201817" y="2798719"/>
            <a:ext cx="3788367" cy="3207790"/>
          </a:xfrm>
          <a:prstGeom prst="rect">
            <a:avLst/>
          </a:prstGeom>
          <a:solidFill>
            <a:srgbClr val="E2E8F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C7C70D-103B-D659-5863-16396672AAB3}"/>
              </a:ext>
            </a:extLst>
          </p:cNvPr>
          <p:cNvSpPr txBox="1"/>
          <p:nvPr/>
        </p:nvSpPr>
        <p:spPr>
          <a:xfrm>
            <a:off x="4595048" y="2138998"/>
            <a:ext cx="3001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cs typeface="+mn-cs"/>
              </a:rPr>
              <a:t>Direct-selling segments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2DA183-4908-2C12-5E32-FCEDDE881D2C}"/>
              </a:ext>
            </a:extLst>
          </p:cNvPr>
          <p:cNvSpPr txBox="1"/>
          <p:nvPr/>
        </p:nvSpPr>
        <p:spPr>
          <a:xfrm>
            <a:off x="4313722" y="2936342"/>
            <a:ext cx="356455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+mn-cs"/>
              </a:rPr>
              <a:t>Interactive ads that are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+mn-cs"/>
              </a:rPr>
              <a:t>integrated into traditional programming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+mn-cs"/>
              </a:rPr>
              <a:t>to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+mn-cs"/>
              </a:rPr>
              <a:t>direct viewers towards specific products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+mn-cs"/>
              </a:rPr>
              <a:t>, such as cookware being promoted during a cooking segment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201A6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NBCU direct-selling TV segment.">
            <a:extLst>
              <a:ext uri="{FF2B5EF4-FFF2-40B4-BE49-F238E27FC236}">
                <a16:creationId xmlns:a16="http://schemas.microsoft.com/office/drawing/2014/main" id="{FAB2C2EE-E777-93D8-E925-526B9842A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8819" y="4407104"/>
            <a:ext cx="2654363" cy="1486443"/>
          </a:xfrm>
          <a:prstGeom prst="rect">
            <a:avLst/>
          </a:prstGeom>
          <a:noFill/>
          <a:ln>
            <a:solidFill>
              <a:srgbClr val="201A6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8229D61-B498-622B-96CA-1477ED78C5C7}"/>
              </a:ext>
            </a:extLst>
          </p:cNvPr>
          <p:cNvSpPr/>
          <p:nvPr/>
        </p:nvSpPr>
        <p:spPr>
          <a:xfrm>
            <a:off x="8145732" y="2041904"/>
            <a:ext cx="3788367" cy="569299"/>
          </a:xfrm>
          <a:prstGeom prst="rect">
            <a:avLst/>
          </a:prstGeom>
          <a:solidFill>
            <a:srgbClr val="4EBEA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A08C92-D989-D49E-C1A8-6CB4FE46467D}"/>
              </a:ext>
            </a:extLst>
          </p:cNvPr>
          <p:cNvSpPr/>
          <p:nvPr/>
        </p:nvSpPr>
        <p:spPr>
          <a:xfrm>
            <a:off x="8145732" y="2802114"/>
            <a:ext cx="3788367" cy="3221614"/>
          </a:xfrm>
          <a:prstGeom prst="rect">
            <a:avLst/>
          </a:prstGeom>
          <a:solidFill>
            <a:srgbClr val="E2E8F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993C11-944A-7A00-9C39-0C7B86C45BDF}"/>
              </a:ext>
            </a:extLst>
          </p:cNvPr>
          <p:cNvSpPr txBox="1"/>
          <p:nvPr/>
        </p:nvSpPr>
        <p:spPr>
          <a:xfrm>
            <a:off x="8270333" y="2138998"/>
            <a:ext cx="35391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cs typeface="+mn-cs"/>
              </a:rPr>
              <a:t>Shoppable television shows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474624-95FF-7F90-7B72-68930EF87933}"/>
              </a:ext>
            </a:extLst>
          </p:cNvPr>
          <p:cNvSpPr txBox="1"/>
          <p:nvPr/>
        </p:nvSpPr>
        <p:spPr>
          <a:xfrm>
            <a:off x="8190888" y="2936342"/>
            <a:ext cx="36574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kumimoji="0" sz="1600" b="0" i="0" u="none" strike="noStrike" cap="none" spc="0" normalizeH="0" baseline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403020202020204" pitchFamily="34" charset="0"/>
                <a:cs typeface="+mn-cs"/>
              </a:rPr>
              <a:t>The ability to purchase is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403020202020204" pitchFamily="34" charset="0"/>
                <a:cs typeface="+mn-cs"/>
              </a:rPr>
              <a:t>seamlessly woven into programming by integrating products into shows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403020202020204" pitchFamily="34" charset="0"/>
                <a:cs typeface="+mn-cs"/>
              </a:rPr>
              <a:t>and then letting viewers know how they can purchase them</a:t>
            </a:r>
          </a:p>
        </p:txBody>
      </p:sp>
      <p:pic>
        <p:nvPicPr>
          <p:cNvPr id="1030" name="Picture 6" descr="NBCU's Must Shop TV integration. ">
            <a:extLst>
              <a:ext uri="{FF2B5EF4-FFF2-40B4-BE49-F238E27FC236}">
                <a16:creationId xmlns:a16="http://schemas.microsoft.com/office/drawing/2014/main" id="{0EB03B29-979B-5A5C-2909-8FDFAD09C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28056" y="4407095"/>
            <a:ext cx="2423718" cy="1486547"/>
          </a:xfrm>
          <a:prstGeom prst="rect">
            <a:avLst/>
          </a:prstGeom>
          <a:noFill/>
          <a:ln>
            <a:solidFill>
              <a:srgbClr val="201A6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150F871-AE45-5694-F865-EDD8A8FBBB78}"/>
              </a:ext>
            </a:extLst>
          </p:cNvPr>
          <p:cNvSpPr/>
          <p:nvPr/>
        </p:nvSpPr>
        <p:spPr>
          <a:xfrm>
            <a:off x="257902" y="2047896"/>
            <a:ext cx="3788367" cy="569299"/>
          </a:xfrm>
          <a:prstGeom prst="rect">
            <a:avLst/>
          </a:prstGeom>
          <a:solidFill>
            <a:srgbClr val="00BFF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C163A42-5BDF-8EEF-76A4-1FFEE59CEB0E}"/>
              </a:ext>
            </a:extLst>
          </p:cNvPr>
          <p:cNvSpPr/>
          <p:nvPr/>
        </p:nvSpPr>
        <p:spPr>
          <a:xfrm>
            <a:off x="257902" y="2798719"/>
            <a:ext cx="3788367" cy="3207790"/>
          </a:xfrm>
          <a:prstGeom prst="rect">
            <a:avLst/>
          </a:prstGeom>
          <a:solidFill>
            <a:srgbClr val="E2E8F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3E6E7A-3A58-F47B-E1A2-CF518AE9ED83}"/>
              </a:ext>
            </a:extLst>
          </p:cNvPr>
          <p:cNvSpPr txBox="1"/>
          <p:nvPr/>
        </p:nvSpPr>
        <p:spPr>
          <a:xfrm>
            <a:off x="651133" y="2147518"/>
            <a:ext cx="3001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+mn-cs"/>
              </a:rPr>
              <a:t>Shoppable commercials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4128EDC-E5B7-153D-0116-3F4E0D4705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760" y="4407104"/>
            <a:ext cx="2730650" cy="14864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93F38A6-6877-F242-6F29-1D975D2C3BCF}"/>
              </a:ext>
            </a:extLst>
          </p:cNvPr>
          <p:cNvSpPr txBox="1"/>
          <p:nvPr/>
        </p:nvSpPr>
        <p:spPr>
          <a:xfrm>
            <a:off x="344000" y="2936342"/>
            <a:ext cx="361617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+mn-cs"/>
              </a:rPr>
              <a:t>Video ads that air during traditional </a:t>
            </a:r>
            <a:b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+mn-cs"/>
              </a:rPr>
            </a:b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+mn-cs"/>
              </a:rPr>
              <a:t>ad breaks which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+mn-cs"/>
              </a:rPr>
              <a:t>include a method, such as a scannable QR code, for viewers to engage with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+mn-cs"/>
              </a:rPr>
              <a:t>to get more information or to purchase a product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201A6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7030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4586E910-4864-F98B-8501-479C93AE2803}"/>
              </a:ext>
            </a:extLst>
          </p:cNvPr>
          <p:cNvSpPr txBox="1"/>
          <p:nvPr/>
        </p:nvSpPr>
        <p:spPr>
          <a:xfrm>
            <a:off x="194475" y="358872"/>
            <a:ext cx="120410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Younger audiences are more likely to recall seeing shoppable TV ads, providing brands an opportunity to connect with this valuable segment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3319D0-E35C-8917-F856-B597469D789D}"/>
              </a:ext>
            </a:extLst>
          </p:cNvPr>
          <p:cNvSpPr/>
          <p:nvPr/>
        </p:nvSpPr>
        <p:spPr>
          <a:xfrm>
            <a:off x="0" y="1690785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B90F83-F951-F147-619D-E611CF45D98C}"/>
              </a:ext>
            </a:extLst>
          </p:cNvPr>
          <p:cNvSpPr txBox="1"/>
          <p:nvPr/>
        </p:nvSpPr>
        <p:spPr>
          <a:xfrm>
            <a:off x="483208" y="1785232"/>
            <a:ext cx="108730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 of A16+ who recall seeing different types of interactive ad formats when watching TV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 of total respondents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814F4D-71CB-0881-2B38-8E3E1DAF42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2AA5D87-CFE9-AA60-22DC-9285B2FE6DBF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94A05E-FAE0-E1FA-4C56-1C7E7D4462C8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A0E510D9-1527-919B-59F2-8386B31E22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2299081"/>
              </p:ext>
            </p:extLst>
          </p:nvPr>
        </p:nvGraphicFramePr>
        <p:xfrm>
          <a:off x="308113" y="2224582"/>
          <a:ext cx="11320670" cy="3816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Text Placeholder 24">
            <a:extLst>
              <a:ext uri="{FF2B5EF4-FFF2-40B4-BE49-F238E27FC236}">
                <a16:creationId xmlns:a16="http://schemas.microsoft.com/office/drawing/2014/main" id="{BB8598CC-9830-5783-6EE2-DF6BF44536D5}"/>
              </a:ext>
            </a:extLst>
          </p:cNvPr>
          <p:cNvSpPr txBox="1">
            <a:spLocks/>
          </p:cNvSpPr>
          <p:nvPr/>
        </p:nvSpPr>
        <p:spPr>
          <a:xfrm>
            <a:off x="503713" y="6112728"/>
            <a:ext cx="11643895" cy="323667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VAB custom research fielded by Hub Entertainment Research as part of the 2023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Monetization of Video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report. Data sourced from Hub’s survey of 1,602 TV consumers, ages 16-74 who meet the following criteria: watch at least one hour of TV / week, have broadband access. Data collected June 2023. Q2: Which of the following types of ad formats do you recall seeing when watching TV (including: TV and streaming)? </a:t>
            </a:r>
            <a:r>
              <a:rPr kumimoji="0" lang="en-US" sz="800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Download VAB’s marketer’s guide </a:t>
            </a:r>
            <a:r>
              <a:rPr kumimoji="0" lang="en-US" sz="800" b="1" i="1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‘Shortening the Path to Purchase’</a:t>
            </a:r>
            <a:r>
              <a:rPr kumimoji="0" lang="en-US" sz="800" b="1" i="1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800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to learn more.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CAF5F3-C3BC-9AF1-B4CD-1A64118D208B}"/>
              </a:ext>
            </a:extLst>
          </p:cNvPr>
          <p:cNvSpPr/>
          <p:nvPr/>
        </p:nvSpPr>
        <p:spPr>
          <a:xfrm>
            <a:off x="194475" y="3747133"/>
            <a:ext cx="9985688" cy="2293920"/>
          </a:xfrm>
          <a:prstGeom prst="rect">
            <a:avLst/>
          </a:prstGeom>
          <a:noFill/>
          <a:ln w="57150">
            <a:solidFill>
              <a:srgbClr val="4EBE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5825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4586E910-4864-F98B-8501-479C93AE2803}"/>
              </a:ext>
            </a:extLst>
          </p:cNvPr>
          <p:cNvSpPr txBox="1"/>
          <p:nvPr/>
        </p:nvSpPr>
        <p:spPr>
          <a:xfrm>
            <a:off x="172694" y="358708"/>
            <a:ext cx="119080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The time viewers spend with interactive shoppable ads extends the average brand engagement by two to three times the length of the ad itself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DB96477-A756-5434-9A66-68F4B2F61AB1}"/>
              </a:ext>
            </a:extLst>
          </p:cNvPr>
          <p:cNvSpPr/>
          <p:nvPr/>
        </p:nvSpPr>
        <p:spPr>
          <a:xfrm>
            <a:off x="0" y="1690785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814F4D-71CB-0881-2B38-8E3E1DAF42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2AA5D87-CFE9-AA60-22DC-9285B2FE6DBF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94A05E-FAE0-E1FA-4C56-1C7E7D4462C8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84E4FE-6958-30CD-0CC7-F6351A217D6D}"/>
              </a:ext>
            </a:extLst>
          </p:cNvPr>
          <p:cNvSpPr txBox="1"/>
          <p:nvPr/>
        </p:nvSpPr>
        <p:spPr>
          <a:xfrm>
            <a:off x="502531" y="6277758"/>
            <a:ext cx="116486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Magna Global,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Media Economy Report, Vol. 15 - The Medium is the Message: How Data and Technology Are Informing The Creative Process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June 2019. </a:t>
            </a:r>
            <a:r>
              <a:rPr kumimoji="0" lang="en-US" sz="800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Download VAB’s marketer’s guide </a:t>
            </a:r>
            <a:r>
              <a:rPr kumimoji="0" lang="en-US" sz="800" b="1" i="1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‘Shortening the Path to Purchase’</a:t>
            </a:r>
            <a:r>
              <a:rPr kumimoji="0" lang="en-US" sz="800" b="1" i="1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800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to learn more.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DAA5D23-097A-CD87-2088-533C9251CFEE}"/>
              </a:ext>
            </a:extLst>
          </p:cNvPr>
          <p:cNvGraphicFramePr/>
          <p:nvPr/>
        </p:nvGraphicFramePr>
        <p:xfrm>
          <a:off x="1483869" y="2443554"/>
          <a:ext cx="8643939" cy="3721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E5E8762-0939-9926-7DEB-5616AE9B0EC6}"/>
              </a:ext>
            </a:extLst>
          </p:cNvPr>
          <p:cNvSpPr txBox="1"/>
          <p:nvPr/>
        </p:nvSpPr>
        <p:spPr>
          <a:xfrm>
            <a:off x="7527788" y="5056707"/>
            <a:ext cx="67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:43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765254-2A9C-2522-ED15-D73C4348A04B}"/>
              </a:ext>
            </a:extLst>
          </p:cNvPr>
          <p:cNvSpPr txBox="1"/>
          <p:nvPr/>
        </p:nvSpPr>
        <p:spPr>
          <a:xfrm>
            <a:off x="9433042" y="3443978"/>
            <a:ext cx="819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1:04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0096F1-CFBC-1BA5-A1F6-4E23A9678069}"/>
              </a:ext>
            </a:extLst>
          </p:cNvPr>
          <p:cNvSpPr txBox="1"/>
          <p:nvPr/>
        </p:nvSpPr>
        <p:spPr>
          <a:xfrm>
            <a:off x="5691267" y="5629714"/>
            <a:ext cx="114586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+187%</a:t>
            </a:r>
            <a:b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time spent with ad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05B02E-13F5-EA7C-5356-25DE5C96DA5B}"/>
              </a:ext>
            </a:extLst>
          </p:cNvPr>
          <p:cNvSpPr txBox="1"/>
          <p:nvPr/>
        </p:nvSpPr>
        <p:spPr>
          <a:xfrm>
            <a:off x="7370918" y="4065577"/>
            <a:ext cx="114586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+113%</a:t>
            </a:r>
            <a:b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time spent with ad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743DD7-9F9E-13EE-6865-8BDD43736CA9}"/>
              </a:ext>
            </a:extLst>
          </p:cNvPr>
          <p:cNvSpPr txBox="1"/>
          <p:nvPr/>
        </p:nvSpPr>
        <p:spPr>
          <a:xfrm>
            <a:off x="2758959" y="1822288"/>
            <a:ext cx="6674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Ad Length Plus Additional Time Gained During Interaction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in minutes and seconds</a:t>
            </a:r>
          </a:p>
        </p:txBody>
      </p:sp>
    </p:spTree>
    <p:extLst>
      <p:ext uri="{BB962C8B-B14F-4D97-AF65-F5344CB8AC3E}">
        <p14:creationId xmlns:p14="http://schemas.microsoft.com/office/powerpoint/2010/main" val="3675444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4586E910-4864-F98B-8501-479C93AE2803}"/>
              </a:ext>
            </a:extLst>
          </p:cNvPr>
          <p:cNvSpPr txBox="1">
            <a:spLocks/>
          </p:cNvSpPr>
          <p:nvPr/>
        </p:nvSpPr>
        <p:spPr>
          <a:xfrm>
            <a:off x="172694" y="358872"/>
            <a:ext cx="1197746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Due to their increased level of engagement, interactive shoppable ads are more likely to drive greater brand health KPIs across the purchase funnel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DB96477-A756-5434-9A66-68F4B2F61AB1}"/>
              </a:ext>
            </a:extLst>
          </p:cNvPr>
          <p:cNvSpPr/>
          <p:nvPr/>
        </p:nvSpPr>
        <p:spPr>
          <a:xfrm>
            <a:off x="0" y="1690785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814F4D-71CB-0881-2B38-8E3E1DAF42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2AA5D87-CFE9-AA60-22DC-9285B2FE6DBF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94A05E-FAE0-E1FA-4C56-1C7E7D4462C8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84E4FE-6958-30CD-0CC7-F6351A217D6D}"/>
              </a:ext>
            </a:extLst>
          </p:cNvPr>
          <p:cNvSpPr txBox="1"/>
          <p:nvPr/>
        </p:nvSpPr>
        <p:spPr>
          <a:xfrm>
            <a:off x="483207" y="6305061"/>
            <a:ext cx="116486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Magna Global, Media Economy Report, Vol. 15, The Medium is the Message: How Data and Technology Are Informing the Creative Process, June 2019. </a:t>
            </a:r>
            <a:r>
              <a:rPr kumimoji="0" lang="en-US" sz="800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Download VAB’s marketer’s guide </a:t>
            </a:r>
            <a:r>
              <a:rPr kumimoji="0" lang="en-US" sz="800" b="1" i="1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‘Shortening the Path to Purchase’</a:t>
            </a:r>
            <a:r>
              <a:rPr kumimoji="0" lang="en-US" sz="800" b="1" i="1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800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to learn more.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0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C03F350-F1C3-EFD5-8EE9-2B3D2805C12B}"/>
              </a:ext>
            </a:extLst>
          </p:cNvPr>
          <p:cNvGraphicFramePr/>
          <p:nvPr/>
        </p:nvGraphicFramePr>
        <p:xfrm>
          <a:off x="748041" y="2452602"/>
          <a:ext cx="10695917" cy="3842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C7F6812-0F6D-A68A-58F9-FB99E7D57D4E}"/>
              </a:ext>
            </a:extLst>
          </p:cNvPr>
          <p:cNvSpPr txBox="1"/>
          <p:nvPr/>
        </p:nvSpPr>
        <p:spPr>
          <a:xfrm>
            <a:off x="2758959" y="1880023"/>
            <a:ext cx="6674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Lift in Brand KPIs by Ad Type</a:t>
            </a:r>
          </a:p>
        </p:txBody>
      </p:sp>
    </p:spTree>
    <p:extLst>
      <p:ext uri="{BB962C8B-B14F-4D97-AF65-F5344CB8AC3E}">
        <p14:creationId xmlns:p14="http://schemas.microsoft.com/office/powerpoint/2010/main" val="3913388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75D28F3B-342F-076C-EF4B-04A2C16D53C6}"/>
              </a:ext>
            </a:extLst>
          </p:cNvPr>
          <p:cNvSpPr txBox="1"/>
          <p:nvPr/>
        </p:nvSpPr>
        <p:spPr>
          <a:xfrm>
            <a:off x="172694" y="358872"/>
            <a:ext cx="119774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Viewers who interact with a shoppable ad are inherently more likely to then make a purchase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751399-2CDF-6D7E-B927-6C5085D2A133}"/>
              </a:ext>
            </a:extLst>
          </p:cNvPr>
          <p:cNvSpPr/>
          <p:nvPr/>
        </p:nvSpPr>
        <p:spPr>
          <a:xfrm>
            <a:off x="6108330" y="1690785"/>
            <a:ext cx="6095999" cy="4013398"/>
          </a:xfrm>
          <a:prstGeom prst="rect">
            <a:avLst/>
          </a:prstGeom>
          <a:solidFill>
            <a:srgbClr val="E2E8F0"/>
          </a:solidFill>
          <a:ln>
            <a:solidFill>
              <a:srgbClr val="E2E8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A1537D-BA7C-6261-92C0-6DB0DF8B8AFA}"/>
              </a:ext>
            </a:extLst>
          </p:cNvPr>
          <p:cNvSpPr/>
          <p:nvPr/>
        </p:nvSpPr>
        <p:spPr>
          <a:xfrm>
            <a:off x="0" y="1690785"/>
            <a:ext cx="6096000" cy="4013398"/>
          </a:xfrm>
          <a:prstGeom prst="rect">
            <a:avLst/>
          </a:prstGeom>
          <a:solidFill>
            <a:srgbClr val="00BFF2"/>
          </a:solidFill>
          <a:ln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0B3961-1318-6DB5-C41B-8EA4D752FD09}"/>
              </a:ext>
            </a:extLst>
          </p:cNvPr>
          <p:cNvSpPr txBox="1"/>
          <p:nvPr/>
        </p:nvSpPr>
        <p:spPr>
          <a:xfrm>
            <a:off x="1776743" y="3045732"/>
            <a:ext cx="25425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39%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A82756-B138-FFB8-D5B9-15031E0B16F7}"/>
              </a:ext>
            </a:extLst>
          </p:cNvPr>
          <p:cNvSpPr txBox="1"/>
          <p:nvPr/>
        </p:nvSpPr>
        <p:spPr>
          <a:xfrm>
            <a:off x="980042" y="4354407"/>
            <a:ext cx="4135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of U.S. adults who have viewed shoppable ads have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engaged directly with them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E600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AE5626-52DC-5CEF-CD81-B64890F6DCC8}"/>
              </a:ext>
            </a:extLst>
          </p:cNvPr>
          <p:cNvSpPr txBox="1"/>
          <p:nvPr/>
        </p:nvSpPr>
        <p:spPr>
          <a:xfrm>
            <a:off x="7885072" y="3045732"/>
            <a:ext cx="25425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70%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07BB9A-D695-CF2E-8138-058B7D4E6964}"/>
              </a:ext>
            </a:extLst>
          </p:cNvPr>
          <p:cNvSpPr txBox="1"/>
          <p:nvPr/>
        </p:nvSpPr>
        <p:spPr>
          <a:xfrm>
            <a:off x="7477329" y="4344099"/>
            <a:ext cx="33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of that group have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made a purchase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BFF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643C4B-F08B-2B3E-5A06-76A99A601B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0A06273-2883-DF38-826E-C78F8D194BB1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011E20-BD44-0F99-E6A3-8BA2BD01661C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53921E-D0FF-107E-D4FA-15A787C87562}"/>
              </a:ext>
            </a:extLst>
          </p:cNvPr>
          <p:cNvSpPr txBox="1"/>
          <p:nvPr/>
        </p:nvSpPr>
        <p:spPr>
          <a:xfrm>
            <a:off x="521854" y="6304792"/>
            <a:ext cx="11648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800" b="0" i="0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Aluma Insights, Aluma: </a:t>
            </a:r>
            <a:r>
              <a:rPr kumimoji="0" lang="en-US" sz="800" b="0" i="1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70% of Online Adults Who Have Engaged Shoppable TV Ads Purchased a Featured Product,</a:t>
            </a:r>
            <a:r>
              <a:rPr kumimoji="0" lang="en-US" sz="800" b="0" i="0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1/3/22. </a:t>
            </a:r>
            <a:r>
              <a:rPr kumimoji="0" lang="en-US" sz="800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Download VAB’s marketer’s guide </a:t>
            </a:r>
            <a:r>
              <a:rPr kumimoji="0" lang="en-US" sz="800" b="1" i="1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‘Shortening the Path to Purchase’</a:t>
            </a:r>
            <a:r>
              <a:rPr kumimoji="0" lang="en-US" sz="800" b="1" i="1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800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to learn more.</a:t>
            </a:r>
          </a:p>
          <a:p>
            <a:pPr>
              <a:defRPr/>
            </a:pPr>
            <a:r>
              <a:rPr kumimoji="0" lang="en-US" sz="800" b="1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kumimoji="0" lang="en-US" sz="800" b="0" i="0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0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EB04CDA3-E7B9-B30E-B8CD-8C4F00C8993B}"/>
              </a:ext>
            </a:extLst>
          </p:cNvPr>
          <p:cNvSpPr/>
          <p:nvPr/>
        </p:nvSpPr>
        <p:spPr>
          <a:xfrm>
            <a:off x="5365601" y="3409469"/>
            <a:ext cx="1645920" cy="1134600"/>
          </a:xfrm>
          <a:prstGeom prst="rightArrow">
            <a:avLst/>
          </a:prstGeom>
          <a:solidFill>
            <a:srgbClr val="FFE600"/>
          </a:solidFill>
          <a:ln>
            <a:solidFill>
              <a:srgbClr val="FFE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hand cursor with a pink line&#10;&#10;Description automatically generated">
            <a:extLst>
              <a:ext uri="{FF2B5EF4-FFF2-40B4-BE49-F238E27FC236}">
                <a16:creationId xmlns:a16="http://schemas.microsoft.com/office/drawing/2014/main" id="{C40E14D8-7621-D344-35B3-2C4E6D7ECC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5892" y="1861486"/>
            <a:ext cx="1284214" cy="1284214"/>
          </a:xfrm>
          <a:prstGeom prst="rect">
            <a:avLst/>
          </a:prstGeom>
        </p:spPr>
      </p:pic>
      <p:pic>
        <p:nvPicPr>
          <p:cNvPr id="18" name="Picture 17" descr="A blue cursor and a blue arrow pointing to a button&#10;&#10;Description automatically generated">
            <a:extLst>
              <a:ext uri="{FF2B5EF4-FFF2-40B4-BE49-F238E27FC236}">
                <a16:creationId xmlns:a16="http://schemas.microsoft.com/office/drawing/2014/main" id="{6A5F89F5-7323-51A7-893B-29D60D71CD5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4222" y="1871794"/>
            <a:ext cx="1284214" cy="128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48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4586E910-4864-F98B-8501-479C93AE2803}"/>
              </a:ext>
            </a:extLst>
          </p:cNvPr>
          <p:cNvSpPr txBox="1"/>
          <p:nvPr/>
        </p:nvSpPr>
        <p:spPr>
          <a:xfrm>
            <a:off x="172694" y="358216"/>
            <a:ext cx="118859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Interactive ad opportunities are growing as more media publishers and brands are partnering to introduce innovative formats across platforms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B11D0BA-8429-41C4-0A2B-613A06DCBE50}"/>
              </a:ext>
            </a:extLst>
          </p:cNvPr>
          <p:cNvSpPr/>
          <p:nvPr/>
        </p:nvSpPr>
        <p:spPr>
          <a:xfrm>
            <a:off x="6705700" y="1673438"/>
            <a:ext cx="5484573" cy="5172987"/>
          </a:xfrm>
          <a:prstGeom prst="rect">
            <a:avLst/>
          </a:prstGeom>
          <a:solidFill>
            <a:srgbClr val="00BFF2"/>
          </a:solidFill>
          <a:ln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DB96477-A756-5434-9A66-68F4B2F61AB1}"/>
              </a:ext>
            </a:extLst>
          </p:cNvPr>
          <p:cNvSpPr/>
          <p:nvPr/>
        </p:nvSpPr>
        <p:spPr>
          <a:xfrm>
            <a:off x="-1" y="1673438"/>
            <a:ext cx="6698841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814F4D-71CB-0881-2B38-8E3E1DAF42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2AA5D87-CFE9-AA60-22DC-9285B2FE6DBF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94A05E-FAE0-E1FA-4C56-1C7E7D4462C8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CCD07E8-47E4-0171-52F0-6965EAAF6D60}"/>
              </a:ext>
            </a:extLst>
          </p:cNvPr>
          <p:cNvGrpSpPr/>
          <p:nvPr/>
        </p:nvGrpSpPr>
        <p:grpSpPr>
          <a:xfrm>
            <a:off x="3526637" y="3179471"/>
            <a:ext cx="2874027" cy="941005"/>
            <a:chOff x="1706389" y="5422714"/>
            <a:chExt cx="3048454" cy="969136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A35A96BD-05DD-B53F-B62F-B4CF0843587E}"/>
                </a:ext>
              </a:extLst>
            </p:cNvPr>
            <p:cNvSpPr/>
            <p:nvPr/>
          </p:nvSpPr>
          <p:spPr>
            <a:xfrm>
              <a:off x="1706389" y="5422714"/>
              <a:ext cx="3048454" cy="96913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1F1A6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B81CF9C-B14E-750D-5CE7-2E09D2EBD8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612"/>
            <a:stretch/>
          </p:blipFill>
          <p:spPr>
            <a:xfrm>
              <a:off x="1706389" y="5658704"/>
              <a:ext cx="2985205" cy="69833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CA74509-C5E9-6E52-2754-210686517FE8}"/>
                </a:ext>
              </a:extLst>
            </p:cNvPr>
            <p:cNvSpPr txBox="1"/>
            <p:nvPr/>
          </p:nvSpPr>
          <p:spPr>
            <a:xfrm>
              <a:off x="3803096" y="6144709"/>
              <a:ext cx="822237" cy="237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201A62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2/27/23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9E1FF23-341A-ADEE-1CE8-79BE3AE74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64062" y="5505270"/>
              <a:ext cx="711638" cy="255706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5BBBEC5-33E0-1B21-C867-C040B44F8699}"/>
              </a:ext>
            </a:extLst>
          </p:cNvPr>
          <p:cNvGrpSpPr/>
          <p:nvPr/>
        </p:nvGrpSpPr>
        <p:grpSpPr>
          <a:xfrm>
            <a:off x="298175" y="3134537"/>
            <a:ext cx="2905432" cy="1040023"/>
            <a:chOff x="1435630" y="1955268"/>
            <a:chExt cx="3261309" cy="106605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27C182E2-39E5-03CC-6551-09F5276C297E}"/>
                </a:ext>
              </a:extLst>
            </p:cNvPr>
            <p:cNvSpPr/>
            <p:nvPr/>
          </p:nvSpPr>
          <p:spPr>
            <a:xfrm>
              <a:off x="1435630" y="1955268"/>
              <a:ext cx="3261309" cy="10660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1F1A6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D696534-6A8D-F734-D2A9-32E5ABB63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07634" y="2252370"/>
              <a:ext cx="3137987" cy="664762"/>
            </a:xfrm>
            <a:prstGeom prst="rect">
              <a:avLst/>
            </a:prstGeom>
          </p:spPr>
        </p:pic>
        <p:pic>
          <p:nvPicPr>
            <p:cNvPr id="1026" name="Picture 2" descr="MediaPost-logo | Loop Returns">
              <a:extLst>
                <a:ext uri="{FF2B5EF4-FFF2-40B4-BE49-F238E27FC236}">
                  <a16:creationId xmlns:a16="http://schemas.microsoft.com/office/drawing/2014/main" id="{91051B82-79D0-0243-CB9B-49094BEAE1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5685" y="2048094"/>
              <a:ext cx="820139" cy="180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6416867-1DDF-0D35-9EE1-8621A462F416}"/>
                </a:ext>
              </a:extLst>
            </p:cNvPr>
            <p:cNvSpPr txBox="1"/>
            <p:nvPr/>
          </p:nvSpPr>
          <p:spPr>
            <a:xfrm>
              <a:off x="3655973" y="2753847"/>
              <a:ext cx="9044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201A62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6/14/23</a:t>
              </a:r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5AD5C9C5-C6D8-0FD6-C3E3-82773D7F1893}"/>
              </a:ext>
            </a:extLst>
          </p:cNvPr>
          <p:cNvSpPr/>
          <p:nvPr/>
        </p:nvSpPr>
        <p:spPr>
          <a:xfrm>
            <a:off x="7188564" y="2052502"/>
            <a:ext cx="4525702" cy="1494709"/>
          </a:xfrm>
          <a:prstGeom prst="rect">
            <a:avLst/>
          </a:prstGeom>
          <a:solidFill>
            <a:schemeClr val="bg1"/>
          </a:solidFill>
          <a:ln>
            <a:solidFill>
              <a:srgbClr val="201A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F370D29-2FFE-0EA8-E014-269BDE3F4971}"/>
              </a:ext>
            </a:extLst>
          </p:cNvPr>
          <p:cNvSpPr txBox="1"/>
          <p:nvPr/>
        </p:nvSpPr>
        <p:spPr>
          <a:xfrm>
            <a:off x="7645764" y="2087073"/>
            <a:ext cx="3611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Examples of </a:t>
            </a: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video platforms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using interactive ad products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2D642E8-D42F-221E-961D-8F9A41D940FA}"/>
              </a:ext>
            </a:extLst>
          </p:cNvPr>
          <p:cNvSpPr/>
          <p:nvPr/>
        </p:nvSpPr>
        <p:spPr>
          <a:xfrm>
            <a:off x="7181706" y="4113880"/>
            <a:ext cx="4525702" cy="1544824"/>
          </a:xfrm>
          <a:prstGeom prst="rect">
            <a:avLst/>
          </a:prstGeom>
          <a:solidFill>
            <a:schemeClr val="bg1"/>
          </a:solidFill>
          <a:ln>
            <a:solidFill>
              <a:srgbClr val="201A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8764327-82FA-5212-2409-37F0434BA583}"/>
              </a:ext>
            </a:extLst>
          </p:cNvPr>
          <p:cNvSpPr txBox="1"/>
          <p:nvPr/>
        </p:nvSpPr>
        <p:spPr>
          <a:xfrm>
            <a:off x="7514652" y="4148337"/>
            <a:ext cx="4007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Examples of </a:t>
            </a: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measurement vendors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that monitor interactive ad campaigns</a:t>
            </a:r>
          </a:p>
        </p:txBody>
      </p:sp>
      <p:pic>
        <p:nvPicPr>
          <p:cNvPr id="1042" name="Picture 18" descr="Roku – Streaming devices, smart TVs, smart home &amp; audio ...">
            <a:hlinkClick r:id="rId7"/>
            <a:extLst>
              <a:ext uri="{FF2B5EF4-FFF2-40B4-BE49-F238E27FC236}">
                <a16:creationId xmlns:a16="http://schemas.microsoft.com/office/drawing/2014/main" id="{5D9B0711-CC99-E4C8-2828-90E5E7FFE4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13697" y="3125298"/>
            <a:ext cx="852968" cy="32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hlinkClick r:id="rId9"/>
            <a:extLst>
              <a:ext uri="{FF2B5EF4-FFF2-40B4-BE49-F238E27FC236}">
                <a16:creationId xmlns:a16="http://schemas.microsoft.com/office/drawing/2014/main" id="{038686C1-A6D3-C5ED-97D3-9B8C2DAA7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3331" y="2686778"/>
            <a:ext cx="1125274" cy="34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ulu - Wikipedia">
            <a:hlinkClick r:id="rId11"/>
            <a:extLst>
              <a:ext uri="{FF2B5EF4-FFF2-40B4-BE49-F238E27FC236}">
                <a16:creationId xmlns:a16="http://schemas.microsoft.com/office/drawing/2014/main" id="{78EA36F2-8B77-BC2E-C389-96ADD06F2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47485" y="2658335"/>
            <a:ext cx="789170" cy="25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>
            <a:hlinkClick r:id="rId13"/>
            <a:extLst>
              <a:ext uri="{FF2B5EF4-FFF2-40B4-BE49-F238E27FC236}">
                <a16:creationId xmlns:a16="http://schemas.microsoft.com/office/drawing/2014/main" id="{1653EBB1-AA11-EA40-66A7-8827DE4ED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3331" y="3118058"/>
            <a:ext cx="1125274" cy="30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BO Max Is Dead. Introducing Max: Home to New Harry Potter ...">
            <a:hlinkClick r:id="rId15"/>
            <a:extLst>
              <a:ext uri="{FF2B5EF4-FFF2-40B4-BE49-F238E27FC236}">
                <a16:creationId xmlns:a16="http://schemas.microsoft.com/office/drawing/2014/main" id="{44BC045A-327A-CDEE-5B4B-99080CE63A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hq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40348" y="3116693"/>
            <a:ext cx="1022976" cy="34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Innovid logo in transparent PNG and vectorized SVG formats">
            <a:hlinkClick r:id="rId17"/>
            <a:extLst>
              <a:ext uri="{FF2B5EF4-FFF2-40B4-BE49-F238E27FC236}">
                <a16:creationId xmlns:a16="http://schemas.microsoft.com/office/drawing/2014/main" id="{77BEAC5B-56DB-CE9D-210B-3058D16CC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0068" y="4820457"/>
            <a:ext cx="1125274" cy="20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Tatari: Data Driven TV Advertising | Tatari">
            <a:hlinkClick r:id="rId19"/>
            <a:extLst>
              <a:ext uri="{FF2B5EF4-FFF2-40B4-BE49-F238E27FC236}">
                <a16:creationId xmlns:a16="http://schemas.microsoft.com/office/drawing/2014/main" id="{C3265A12-C4ED-C7B2-A058-E9C68BBA2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3283" y="4801027"/>
            <a:ext cx="1194830" cy="21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POAP and Flowcode Announce Strategic Partnership Creating Revolutionary  Product Suite that Connects the Offline World to Web3">
            <a:hlinkClick r:id="rId21"/>
            <a:extLst>
              <a:ext uri="{FF2B5EF4-FFF2-40B4-BE49-F238E27FC236}">
                <a16:creationId xmlns:a16="http://schemas.microsoft.com/office/drawing/2014/main" id="{2904DC2F-6C8B-1D6D-8FBC-54852ACB00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92529" y="4815269"/>
            <a:ext cx="1458995" cy="24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AFCB9F75-09AD-BBDD-F1D8-A111B379A50A}"/>
              </a:ext>
            </a:extLst>
          </p:cNvPr>
          <p:cNvSpPr txBox="1"/>
          <p:nvPr/>
        </p:nvSpPr>
        <p:spPr>
          <a:xfrm>
            <a:off x="7575685" y="5976317"/>
            <a:ext cx="3885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Click through the logos above to be brought directly to the corresponding company’s website</a:t>
            </a:r>
          </a:p>
        </p:txBody>
      </p:sp>
      <p:pic>
        <p:nvPicPr>
          <p:cNvPr id="1066" name="Picture 42" descr="Bitly - Wikipedia">
            <a:hlinkClick r:id="rId23"/>
            <a:extLst>
              <a:ext uri="{FF2B5EF4-FFF2-40B4-BE49-F238E27FC236}">
                <a16:creationId xmlns:a16="http://schemas.microsoft.com/office/drawing/2014/main" id="{1FB38C59-4372-7EC6-98F1-2B5D497A8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9568" y="5232687"/>
            <a:ext cx="792595" cy="36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Origin - Crunchbase Company Profile &amp; Funding">
            <a:hlinkClick r:id="rId25"/>
            <a:extLst>
              <a:ext uri="{FF2B5EF4-FFF2-40B4-BE49-F238E27FC236}">
                <a16:creationId xmlns:a16="http://schemas.microsoft.com/office/drawing/2014/main" id="{35D8D34F-0E3F-5B4A-044E-F05285679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5678" y="5104770"/>
            <a:ext cx="482425" cy="48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 descr="Scanbuy's Latest Trend Report Reveals 94% Growth in QR Code Usage in Q1  2021 – Oneida Dispatch">
            <a:hlinkClick r:id="rId27"/>
            <a:extLst>
              <a:ext uri="{FF2B5EF4-FFF2-40B4-BE49-F238E27FC236}">
                <a16:creationId xmlns:a16="http://schemas.microsoft.com/office/drawing/2014/main" id="{02520355-3C42-65EC-2FCC-C2DD97D01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59738" y="5206670"/>
            <a:ext cx="1190567" cy="33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B7693C-1A99-504A-5CF5-9EDD3450A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96387" y="2741759"/>
            <a:ext cx="1765417" cy="21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F7F5E78-8F90-0BCC-07CA-7143EB01A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7039" y="2972311"/>
            <a:ext cx="954375" cy="51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20EAC8E6-A852-7AD1-A899-E1A6DB323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96387" y="5246881"/>
            <a:ext cx="1680295" cy="21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4C6CC17A-F2FC-195D-2FAC-2003DC2FC4A4}"/>
              </a:ext>
            </a:extLst>
          </p:cNvPr>
          <p:cNvGrpSpPr/>
          <p:nvPr/>
        </p:nvGrpSpPr>
        <p:grpSpPr>
          <a:xfrm>
            <a:off x="297567" y="4337871"/>
            <a:ext cx="2905432" cy="908504"/>
            <a:chOff x="1054303" y="2730538"/>
            <a:chExt cx="4352626" cy="1313668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1BF74F9A-16D6-0C8D-69C5-31E6FDF54C1C}"/>
                </a:ext>
              </a:extLst>
            </p:cNvPr>
            <p:cNvSpPr/>
            <p:nvPr/>
          </p:nvSpPr>
          <p:spPr>
            <a:xfrm>
              <a:off x="1054303" y="2730538"/>
              <a:ext cx="4352626" cy="13136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1F1A6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FE335BC-F64C-6E72-211B-7639BAFE90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1150401" y="3190452"/>
              <a:ext cx="4207888" cy="637337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243AF88-912F-687C-0AE4-92C25A50FD68}"/>
                </a:ext>
              </a:extLst>
            </p:cNvPr>
            <p:cNvSpPr txBox="1"/>
            <p:nvPr/>
          </p:nvSpPr>
          <p:spPr>
            <a:xfrm>
              <a:off x="4250743" y="3633382"/>
              <a:ext cx="994907" cy="287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201A62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6/15/23</a:t>
              </a: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69A2C865-7BED-A996-9D18-4D79129220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1181805" y="2778753"/>
              <a:ext cx="1046402" cy="411700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17E3489-A6BA-BB3B-B6A1-526D33A9871C}"/>
              </a:ext>
            </a:extLst>
          </p:cNvPr>
          <p:cNvGrpSpPr/>
          <p:nvPr/>
        </p:nvGrpSpPr>
        <p:grpSpPr>
          <a:xfrm>
            <a:off x="3551581" y="4279679"/>
            <a:ext cx="2849691" cy="1011494"/>
            <a:chOff x="3145120" y="3656798"/>
            <a:chExt cx="3269067" cy="1189181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251FB415-F927-D411-BFDB-C7CFC8D5AD3F}"/>
                </a:ext>
              </a:extLst>
            </p:cNvPr>
            <p:cNvSpPr/>
            <p:nvPr/>
          </p:nvSpPr>
          <p:spPr>
            <a:xfrm>
              <a:off x="3145120" y="3656798"/>
              <a:ext cx="3269067" cy="118228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1F1A6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DCA4C6C9-4479-5279-A4CA-63A326E559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3182988" y="4038431"/>
              <a:ext cx="3163284" cy="616796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7FC1978-ABBA-705E-42AB-E9B5EEED3D69}"/>
                </a:ext>
              </a:extLst>
            </p:cNvPr>
            <p:cNvSpPr txBox="1"/>
            <p:nvPr/>
          </p:nvSpPr>
          <p:spPr>
            <a:xfrm>
              <a:off x="5497083" y="4584369"/>
              <a:ext cx="82223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201A62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4/19/23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A323F914-4E78-AA49-F92D-4B2C598E8F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/>
            <a:stretch>
              <a:fillRect/>
            </a:stretch>
          </p:blipFill>
          <p:spPr>
            <a:xfrm>
              <a:off x="3212681" y="3745952"/>
              <a:ext cx="878126" cy="271421"/>
            </a:xfrm>
            <a:prstGeom prst="rect">
              <a:avLst/>
            </a:prstGeom>
          </p:spPr>
        </p:pic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F57CE19-DCE9-6390-E48A-482F4F497372}"/>
              </a:ext>
            </a:extLst>
          </p:cNvPr>
          <p:cNvSpPr/>
          <p:nvPr/>
        </p:nvSpPr>
        <p:spPr>
          <a:xfrm>
            <a:off x="1118589" y="5396293"/>
            <a:ext cx="4461660" cy="881033"/>
          </a:xfrm>
          <a:prstGeom prst="roundRect">
            <a:avLst/>
          </a:prstGeom>
          <a:solidFill>
            <a:schemeClr val="bg1"/>
          </a:solidFill>
          <a:ln>
            <a:solidFill>
              <a:srgbClr val="1F1A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4" name="Picture 10" descr="Cision PR Newswire: news distribution, targeting and monitoring home">
            <a:extLst>
              <a:ext uri="{FF2B5EF4-FFF2-40B4-BE49-F238E27FC236}">
                <a16:creationId xmlns:a16="http://schemas.microsoft.com/office/drawing/2014/main" id="{A1A09A13-4544-EFDE-E584-1F32AB577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2961" y="5453195"/>
            <a:ext cx="511256" cy="19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D8B32899-AC13-0B05-6073-2D542ED708DC}"/>
              </a:ext>
            </a:extLst>
          </p:cNvPr>
          <p:cNvGrpSpPr/>
          <p:nvPr/>
        </p:nvGrpSpPr>
        <p:grpSpPr>
          <a:xfrm>
            <a:off x="1203960" y="5707471"/>
            <a:ext cx="4341714" cy="383318"/>
            <a:chOff x="361944" y="5365029"/>
            <a:chExt cx="4775884" cy="421648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CBE95734-E903-4249-448A-B44145E57B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1944" y="5556448"/>
              <a:ext cx="2389625" cy="219128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2F7601DE-895F-45EB-F04D-F1B0F91FC1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08857" y="5554941"/>
              <a:ext cx="2428971" cy="231736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5BDC6A2-6B42-B4D6-968F-6BB22B3739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5714" y="5392995"/>
              <a:ext cx="2442937" cy="194201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54CDD596-7450-24A4-6B64-CAE9118194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08120" y="5365029"/>
              <a:ext cx="2466346" cy="233068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C5EB93D4-E449-A0B9-D6EA-2AE202B8D30B}"/>
              </a:ext>
            </a:extLst>
          </p:cNvPr>
          <p:cNvSpPr txBox="1"/>
          <p:nvPr/>
        </p:nvSpPr>
        <p:spPr>
          <a:xfrm>
            <a:off x="4821264" y="6054713"/>
            <a:ext cx="674720" cy="199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3/21/23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BC8DC15-EE50-368C-3AA5-7ABBD844BFE6}"/>
              </a:ext>
            </a:extLst>
          </p:cNvPr>
          <p:cNvGrpSpPr/>
          <p:nvPr/>
        </p:nvGrpSpPr>
        <p:grpSpPr>
          <a:xfrm>
            <a:off x="2786657" y="2108924"/>
            <a:ext cx="3763029" cy="680826"/>
            <a:chOff x="814548" y="1828391"/>
            <a:chExt cx="4832136" cy="883111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2938E77-FF8B-5AC3-80A1-5E06F969D188}"/>
                </a:ext>
              </a:extLst>
            </p:cNvPr>
            <p:cNvSpPr/>
            <p:nvPr/>
          </p:nvSpPr>
          <p:spPr>
            <a:xfrm>
              <a:off x="814548" y="1828391"/>
              <a:ext cx="4832136" cy="88311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1F1A6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5FB51F7-A908-DB40-C879-78CE1C639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0488" y="2117040"/>
              <a:ext cx="4700544" cy="492438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7C0316F-BE00-950A-0FCC-845088270263}"/>
                </a:ext>
              </a:extLst>
            </p:cNvPr>
            <p:cNvSpPr txBox="1"/>
            <p:nvPr/>
          </p:nvSpPr>
          <p:spPr>
            <a:xfrm>
              <a:off x="4684652" y="2431142"/>
              <a:ext cx="9044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201A62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7/12/23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F48D296-5712-F69A-8290-EADB34E4A6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69592" y="1893318"/>
              <a:ext cx="851596" cy="257625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39A1C1D-535C-125E-CEBD-25702D87CFFF}"/>
              </a:ext>
            </a:extLst>
          </p:cNvPr>
          <p:cNvGrpSpPr/>
          <p:nvPr/>
        </p:nvGrpSpPr>
        <p:grpSpPr>
          <a:xfrm>
            <a:off x="149152" y="1869258"/>
            <a:ext cx="2470661" cy="1140706"/>
            <a:chOff x="-4612730" y="2719700"/>
            <a:chExt cx="3617295" cy="1670107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ADC37CA0-0B45-5EC8-B155-2C520832640D}"/>
                </a:ext>
              </a:extLst>
            </p:cNvPr>
            <p:cNvSpPr/>
            <p:nvPr/>
          </p:nvSpPr>
          <p:spPr>
            <a:xfrm>
              <a:off x="-4612730" y="2719700"/>
              <a:ext cx="3617295" cy="164770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1F1A6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274A6B1-B0A5-1C4F-84E9-9FD442253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/>
            <a:stretch>
              <a:fillRect/>
            </a:stretch>
          </p:blipFill>
          <p:spPr>
            <a:xfrm>
              <a:off x="-4444316" y="3012697"/>
              <a:ext cx="3297064" cy="1235286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C1449CA-C9E3-84B2-C009-241B913B5C0A}"/>
                </a:ext>
              </a:extLst>
            </p:cNvPr>
            <p:cNvSpPr txBox="1"/>
            <p:nvPr/>
          </p:nvSpPr>
          <p:spPr>
            <a:xfrm>
              <a:off x="-2310597" y="4041605"/>
              <a:ext cx="1097011" cy="348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>
                  <a:solidFill>
                    <a:srgbClr val="201A62"/>
                  </a:solidFill>
                  <a:latin typeface="Helvetica" panose="020B0403020202020204" pitchFamily="34" charset="0"/>
                </a:rPr>
                <a:t>11/28</a:t>
              </a: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201A62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/23</a:t>
              </a:r>
            </a:p>
          </p:txBody>
        </p:sp>
        <p:pic>
          <p:nvPicPr>
            <p:cNvPr id="29" name="Picture 2">
              <a:extLst>
                <a:ext uri="{FF2B5EF4-FFF2-40B4-BE49-F238E27FC236}">
                  <a16:creationId xmlns:a16="http://schemas.microsoft.com/office/drawing/2014/main" id="{B52B2515-71AF-20C4-5495-6D3AED15E3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385987" y="2772639"/>
              <a:ext cx="845435" cy="282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FE72F825-31BE-DA66-6515-F4E26CE2F17A}"/>
              </a:ext>
            </a:extLst>
          </p:cNvPr>
          <p:cNvSpPr txBox="1"/>
          <p:nvPr/>
        </p:nvSpPr>
        <p:spPr>
          <a:xfrm>
            <a:off x="517646" y="6317264"/>
            <a:ext cx="917448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sz="800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Download VAB’s marketer’s guide </a:t>
            </a:r>
            <a:r>
              <a:rPr kumimoji="0" lang="en-US" sz="800" b="1" i="1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hlinkClick r:id="rId4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‘Shortening the Path to Purchase’</a:t>
            </a:r>
            <a:r>
              <a:rPr kumimoji="0" lang="en-US" sz="800" b="1" i="1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800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to learn more</a:t>
            </a:r>
            <a:r>
              <a:rPr lang="en-US" sz="8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97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using a touchscreen device&#10;&#10;Description automatically generated">
            <a:extLst>
              <a:ext uri="{FF2B5EF4-FFF2-40B4-BE49-F238E27FC236}">
                <a16:creationId xmlns:a16="http://schemas.microsoft.com/office/drawing/2014/main" id="{345DC2E9-CC3B-2428-9C2F-3421525198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989731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AF2214A-6794-3707-AB1B-E9761FA1AE2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E4DFCF4-1702-B0FB-7967-B2260639A257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E7E9E5-B62F-A686-207D-B9EAAC281BDF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7DA3D0-6908-1751-9CF8-7368CC894412}"/>
              </a:ext>
            </a:extLst>
          </p:cNvPr>
          <p:cNvSpPr txBox="1"/>
          <p:nvPr/>
        </p:nvSpPr>
        <p:spPr>
          <a:xfrm>
            <a:off x="5083137" y="1407287"/>
            <a:ext cx="6479971" cy="45858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Why is this important?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201A62"/>
              </a:solidFill>
              <a:effectLst/>
              <a:uLnTx/>
              <a:uFillTx/>
              <a:latin typeface="Helvetica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srgbClr val="201A62"/>
              </a:solidFill>
              <a:effectLst/>
              <a:uLnTx/>
              <a:uFillTx/>
              <a:latin typeface="Helvetica" panose="020B0604020202020204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Being agile in how to precisely target and engage audiences</a:t>
            </a:r>
            <a:r>
              <a:rPr lang="en-US" sz="1600" dirty="0">
                <a:solidFill>
                  <a:srgbClr val="201A62"/>
                </a:solidFill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using solutions like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audience-based buying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interactive &amp; shoppable TV ads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 generative AI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- allows marketers to quickly adapt to emerging technologies and gain a competitive advantage through fresh and innovative solutions.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01A62"/>
              </a:solidFill>
              <a:effectLst/>
              <a:uLnTx/>
              <a:uFillTx/>
              <a:latin typeface="Helvetica" panose="020B0604020202020204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Why does it matter in 2024?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201A62"/>
              </a:solidFill>
              <a:effectLst/>
              <a:uLnTx/>
              <a:uFillTx/>
              <a:latin typeface="Helvetica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srgbClr val="201A62"/>
              </a:solidFill>
              <a:effectLst/>
              <a:uLnTx/>
              <a:uFillTx/>
              <a:latin typeface="Helvetica" panose="020B0604020202020204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A variety of innovative multiscreen TV ad formats, technologies and applications designed to boost engagement and inspire consumer action are available for brands to explore, test and integrate into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en-US" sz="1600" dirty="0">
                <a:solidFill>
                  <a:srgbClr val="201A62"/>
                </a:solidFill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 video campaign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 strategies.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01A62"/>
              </a:solidFill>
              <a:effectLst/>
              <a:uLnTx/>
              <a:uFillTx/>
              <a:latin typeface="Helvetica" panose="020B0604020202020204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A proactive approach ensures that marketers are not only keeping pace with the current marketplace but also anticipating future shifts, securing their position as industry leaders.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28B3AA-98EC-67E6-C28A-06BB64C17821}"/>
              </a:ext>
            </a:extLst>
          </p:cNvPr>
          <p:cNvSpPr/>
          <p:nvPr/>
        </p:nvSpPr>
        <p:spPr>
          <a:xfrm>
            <a:off x="5083137" y="324393"/>
            <a:ext cx="700070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2205">
              <a:buSzPts val="1000"/>
              <a:tabLst>
                <a:tab pos="456103" algn="l"/>
              </a:tabLst>
            </a:pPr>
            <a:r>
              <a:rPr lang="en-US" sz="2600" b="1" dirty="0">
                <a:solidFill>
                  <a:srgbClr val="1B1464"/>
                </a:solidFill>
                <a:latin typeface="Helvetica "/>
              </a:rPr>
              <a:t>Answer: </a:t>
            </a:r>
            <a:r>
              <a:rPr lang="en-US" sz="2600" b="1" dirty="0">
                <a:solidFill>
                  <a:srgbClr val="ED3C8D"/>
                </a:solidFill>
                <a:latin typeface="Helvetica "/>
              </a:rPr>
              <a:t>Utilize advanced advertising </a:t>
            </a:r>
            <a:r>
              <a:rPr lang="en-US" sz="2600" b="1">
                <a:solidFill>
                  <a:srgbClr val="ED3C8D"/>
                </a:solidFill>
                <a:latin typeface="Helvetica "/>
              </a:rPr>
              <a:t>solutions across </a:t>
            </a:r>
            <a:r>
              <a:rPr lang="en-US" sz="2600" b="1" dirty="0">
                <a:solidFill>
                  <a:srgbClr val="ED3C8D"/>
                </a:solidFill>
                <a:latin typeface="Helvetica "/>
              </a:rPr>
              <a:t>multiscreen TV platforms</a:t>
            </a:r>
            <a:endParaRPr lang="en-US" sz="2600" b="1" dirty="0">
              <a:solidFill>
                <a:srgbClr val="002060"/>
              </a:solidFill>
              <a:latin typeface="Helvetica "/>
            </a:endParaRPr>
          </a:p>
        </p:txBody>
      </p:sp>
    </p:spTree>
    <p:extLst>
      <p:ext uri="{BB962C8B-B14F-4D97-AF65-F5344CB8AC3E}">
        <p14:creationId xmlns:p14="http://schemas.microsoft.com/office/powerpoint/2010/main" val="1485199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7AFA32-CE4E-09D1-DE63-5FF769061B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6448" y="0"/>
            <a:ext cx="8315551" cy="48413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35919E-0182-9649-8C98-D1E55348810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4332" y="0"/>
            <a:ext cx="8417668" cy="49008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D9A437-D138-43CB-A1F3-66C01359FFA8}"/>
              </a:ext>
            </a:extLst>
          </p:cNvPr>
          <p:cNvSpPr txBox="1"/>
          <p:nvPr/>
        </p:nvSpPr>
        <p:spPr>
          <a:xfrm>
            <a:off x="144977" y="2796701"/>
            <a:ext cx="92908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Generative AI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is enhancing video campaign optimization</a:t>
            </a:r>
            <a:endParaRPr kumimoji="0" lang="en-US" sz="2000" b="0" i="1" u="none" strike="noStrike" kern="1200" cap="none" spc="0" normalizeH="0" baseline="0" noProof="0">
              <a:ln>
                <a:noFill/>
              </a:ln>
              <a:solidFill>
                <a:srgbClr val="4EBEA4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1458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48932A6-E697-6EF4-5779-92B170106325}"/>
              </a:ext>
            </a:extLst>
          </p:cNvPr>
          <p:cNvSpPr txBox="1"/>
          <p:nvPr/>
        </p:nvSpPr>
        <p:spPr>
          <a:xfrm>
            <a:off x="172695" y="362505"/>
            <a:ext cx="1199778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Additionally, the </a:t>
            </a:r>
            <a:r>
              <a:rPr lang="en-US" sz="2600" b="1">
                <a:solidFill>
                  <a:srgbClr val="1F1A62"/>
                </a:solidFill>
                <a:latin typeface="Helvetica" pitchFamily="2" charset="0"/>
              </a:rPr>
              <a:t>impact of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artificial intelligence is transforming marketing by optimizing campaign targeting and enhancing audience engagement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40E744-BEBC-4C7A-0508-EBE94D68E893}"/>
              </a:ext>
            </a:extLst>
          </p:cNvPr>
          <p:cNvSpPr>
            <a:spLocks/>
          </p:cNvSpPr>
          <p:nvPr/>
        </p:nvSpPr>
        <p:spPr>
          <a:xfrm>
            <a:off x="4175761" y="1685013"/>
            <a:ext cx="8016240" cy="3985213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283D46-53D3-B49F-F463-DDE68BC84DB5}"/>
              </a:ext>
            </a:extLst>
          </p:cNvPr>
          <p:cNvSpPr>
            <a:spLocks/>
          </p:cNvSpPr>
          <p:nvPr/>
        </p:nvSpPr>
        <p:spPr>
          <a:xfrm>
            <a:off x="-13270" y="1686330"/>
            <a:ext cx="4179631" cy="3985213"/>
          </a:xfrm>
          <a:prstGeom prst="rect">
            <a:avLst/>
          </a:prstGeom>
          <a:solidFill>
            <a:srgbClr val="1B1464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9BB758-98F3-0FBE-6742-DF396BF0F5BE}"/>
              </a:ext>
            </a:extLst>
          </p:cNvPr>
          <p:cNvSpPr txBox="1"/>
          <p:nvPr/>
        </p:nvSpPr>
        <p:spPr>
          <a:xfrm>
            <a:off x="163295" y="3801431"/>
            <a:ext cx="38265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of businesses and organizations have adopted AI in at least one function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16AC80-76E0-45A0-08C1-C5FF994D7704}"/>
              </a:ext>
            </a:extLst>
          </p:cNvPr>
          <p:cNvSpPr/>
          <p:nvPr/>
        </p:nvSpPr>
        <p:spPr>
          <a:xfrm>
            <a:off x="4323137" y="2739479"/>
            <a:ext cx="2525950" cy="1937984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u="sng">
                <a:solidFill>
                  <a:schemeClr val="bg1"/>
                </a:solidFill>
                <a:latin typeface="Helvetica" panose="020B0403020202020204" pitchFamily="34" charset="0"/>
              </a:rPr>
              <a:t>Brand Marketers</a:t>
            </a:r>
          </a:p>
          <a:p>
            <a:br>
              <a:rPr lang="en-US" sz="1000" b="1" u="sng">
                <a:solidFill>
                  <a:schemeClr val="bg1"/>
                </a:solidFill>
                <a:latin typeface="Helvetica" panose="020B0403020202020204" pitchFamily="34" charset="0"/>
              </a:rPr>
            </a:br>
            <a:r>
              <a:rPr lang="en-US" sz="1200" b="1" u="sng">
                <a:solidFill>
                  <a:srgbClr val="00BFF2"/>
                </a:solidFill>
                <a:latin typeface="Helvetica" panose="020B0403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</a:t>
            </a:r>
            <a:r>
              <a:rPr lang="en-US" sz="1200">
                <a:solidFill>
                  <a:srgbClr val="00BFF2"/>
                </a:solidFill>
                <a:latin typeface="Helvetica" panose="020B0403020202020204" pitchFamily="34" charset="0"/>
              </a:rPr>
              <a:t> </a:t>
            </a:r>
            <a:r>
              <a:rPr lang="en-US" sz="1200">
                <a:solidFill>
                  <a:schemeClr val="bg1"/>
                </a:solidFill>
                <a:latin typeface="Helvetica" panose="020B0403020202020204" pitchFamily="34" charset="0"/>
              </a:rPr>
              <a:t>to see how brands like </a:t>
            </a:r>
            <a:r>
              <a:rPr lang="en-US" sz="1200" b="1">
                <a:solidFill>
                  <a:schemeClr val="bg1"/>
                </a:solidFill>
                <a:latin typeface="Helvetica" panose="020B0403020202020204" pitchFamily="34" charset="0"/>
              </a:rPr>
              <a:t>Amazon, Starbucks, Alibaba, Nike </a:t>
            </a:r>
            <a:r>
              <a:rPr lang="en-US" sz="1200">
                <a:solidFill>
                  <a:schemeClr val="bg1"/>
                </a:solidFill>
                <a:latin typeface="Helvetica" panose="020B0403020202020204" pitchFamily="34" charset="0"/>
              </a:rPr>
              <a:t>and </a:t>
            </a:r>
            <a:r>
              <a:rPr lang="en-US" sz="1200" b="1">
                <a:solidFill>
                  <a:schemeClr val="bg1"/>
                </a:solidFill>
                <a:latin typeface="Helvetica" panose="020B0403020202020204" pitchFamily="34" charset="0"/>
              </a:rPr>
              <a:t>BMW</a:t>
            </a:r>
            <a:r>
              <a:rPr lang="en-US" sz="1200">
                <a:solidFill>
                  <a:schemeClr val="bg1"/>
                </a:solidFill>
                <a:latin typeface="Helvetica" panose="020B0403020202020204" pitchFamily="34" charset="0"/>
              </a:rPr>
              <a:t> are using AI &amp; machine learning to </a:t>
            </a:r>
            <a:r>
              <a:rPr lang="en-US" sz="1200" b="1">
                <a:solidFill>
                  <a:schemeClr val="bg1"/>
                </a:solidFill>
                <a:latin typeface="Helvetica" panose="020B0403020202020204" pitchFamily="34" charset="0"/>
              </a:rPr>
              <a:t>analyze data, personalize experiences, drive recommendations and optimize sales</a:t>
            </a:r>
            <a:r>
              <a:rPr lang="en-US" sz="1200">
                <a:solidFill>
                  <a:schemeClr val="bg1"/>
                </a:solidFill>
                <a:latin typeface="Helvetica" panose="020B0403020202020204" pitchFamily="34" charset="0"/>
              </a:rPr>
              <a:t>.</a:t>
            </a:r>
            <a:endParaRPr lang="en-US">
              <a:solidFill>
                <a:schemeClr val="bg1"/>
              </a:solidFill>
              <a:latin typeface="Helvetica" panose="020B0403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5952D5-68FF-89F5-307C-3816F800E8B8}"/>
              </a:ext>
            </a:extLst>
          </p:cNvPr>
          <p:cNvSpPr/>
          <p:nvPr/>
        </p:nvSpPr>
        <p:spPr>
          <a:xfrm>
            <a:off x="6913221" y="2739477"/>
            <a:ext cx="2525950" cy="1937984"/>
          </a:xfrm>
          <a:prstGeom prst="rect">
            <a:avLst/>
          </a:pr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u="sng">
                <a:solidFill>
                  <a:srgbClr val="1B1464"/>
                </a:solidFill>
                <a:latin typeface="Helvetica" panose="020B0403020202020204" pitchFamily="34" charset="0"/>
              </a:rPr>
              <a:t>Media Agencies</a:t>
            </a:r>
          </a:p>
          <a:p>
            <a:br>
              <a:rPr lang="en-US" sz="1000" b="1" u="sng">
                <a:solidFill>
                  <a:srgbClr val="1B1464"/>
                </a:solidFill>
                <a:latin typeface="Helvetica" panose="020B0403020202020204" pitchFamily="34" charset="0"/>
              </a:rPr>
            </a:br>
            <a:r>
              <a:rPr lang="en-US" sz="1200" b="1" u="sng">
                <a:solidFill>
                  <a:srgbClr val="00BFF2"/>
                </a:solidFill>
                <a:latin typeface="Helvetica" panose="020B0403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</a:t>
            </a:r>
            <a:r>
              <a:rPr lang="en-US" sz="1200">
                <a:solidFill>
                  <a:srgbClr val="1B1464"/>
                </a:solidFill>
                <a:latin typeface="Helvetica" panose="020B0403020202020204" pitchFamily="34" charset="0"/>
              </a:rPr>
              <a:t> to see how media agencies like </a:t>
            </a:r>
            <a:r>
              <a:rPr lang="en-US" sz="1200" b="1">
                <a:solidFill>
                  <a:srgbClr val="1B1464"/>
                </a:solidFill>
                <a:latin typeface="Helvetica" panose="020B0403020202020204" pitchFamily="34" charset="0"/>
              </a:rPr>
              <a:t>Havas </a:t>
            </a:r>
            <a:r>
              <a:rPr lang="en-US" sz="1200">
                <a:solidFill>
                  <a:srgbClr val="1B1464"/>
                </a:solidFill>
                <a:latin typeface="Helvetica" panose="020B0403020202020204" pitchFamily="34" charset="0"/>
              </a:rPr>
              <a:t>and</a:t>
            </a:r>
            <a:r>
              <a:rPr lang="en-US" sz="1200" b="1">
                <a:solidFill>
                  <a:srgbClr val="1B1464"/>
                </a:solidFill>
                <a:latin typeface="Helvetica" panose="020B0403020202020204" pitchFamily="34" charset="0"/>
              </a:rPr>
              <a:t> Horizon Media </a:t>
            </a:r>
            <a:r>
              <a:rPr lang="en-US" sz="1200">
                <a:solidFill>
                  <a:srgbClr val="1B1464"/>
                </a:solidFill>
                <a:latin typeface="Helvetica" panose="020B0403020202020204" pitchFamily="34" charset="0"/>
              </a:rPr>
              <a:t>are using AI to </a:t>
            </a:r>
            <a:r>
              <a:rPr lang="en-US" sz="1200" b="1">
                <a:solidFill>
                  <a:srgbClr val="1B1464"/>
                </a:solidFill>
                <a:latin typeface="Helvetica" panose="020B0403020202020204" pitchFamily="34" charset="0"/>
              </a:rPr>
              <a:t>optimize their media buys, evolve their creative approaches and boost ecommerce sales</a:t>
            </a:r>
            <a:r>
              <a:rPr lang="en-US" sz="1200">
                <a:solidFill>
                  <a:srgbClr val="1B1464"/>
                </a:solidFill>
                <a:latin typeface="Helvetica" panose="020B0403020202020204" pitchFamily="34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AA8E52-5392-840A-2758-3F427B8D2428}"/>
              </a:ext>
            </a:extLst>
          </p:cNvPr>
          <p:cNvSpPr/>
          <p:nvPr/>
        </p:nvSpPr>
        <p:spPr>
          <a:xfrm>
            <a:off x="9503306" y="2739477"/>
            <a:ext cx="2525950" cy="1937984"/>
          </a:xfrm>
          <a:prstGeom prst="rect">
            <a:avLst/>
          </a:prstGeom>
          <a:solidFill>
            <a:srgbClr val="ED3C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u="sng">
                <a:solidFill>
                  <a:schemeClr val="bg1"/>
                </a:solidFill>
                <a:latin typeface="Helvetica" panose="020B0403020202020204" pitchFamily="34" charset="0"/>
              </a:rPr>
              <a:t>Media Publishers</a:t>
            </a:r>
          </a:p>
          <a:p>
            <a:br>
              <a:rPr lang="en-US" sz="1000" b="1" u="sng">
                <a:solidFill>
                  <a:srgbClr val="1B1464"/>
                </a:solidFill>
                <a:latin typeface="Helvetica" panose="020B0403020202020204" pitchFamily="34" charset="0"/>
              </a:rPr>
            </a:br>
            <a:r>
              <a:rPr lang="en-US" sz="1200" b="1" u="sng">
                <a:solidFill>
                  <a:srgbClr val="00BFF2"/>
                </a:solidFill>
                <a:latin typeface="Helvetica" panose="020B0403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</a:t>
            </a:r>
            <a:r>
              <a:rPr lang="en-US" sz="1200">
                <a:solidFill>
                  <a:srgbClr val="00BFF2"/>
                </a:solidFill>
                <a:latin typeface="Helvetica" panose="020B0403020202020204" pitchFamily="34" charset="0"/>
              </a:rPr>
              <a:t> </a:t>
            </a:r>
            <a:r>
              <a:rPr lang="en-US" sz="1200">
                <a:solidFill>
                  <a:schemeClr val="bg1"/>
                </a:solidFill>
                <a:latin typeface="Helvetica" panose="020B0403020202020204" pitchFamily="34" charset="0"/>
              </a:rPr>
              <a:t>to see how </a:t>
            </a:r>
            <a:r>
              <a:rPr lang="en-US" sz="1200" b="1">
                <a:solidFill>
                  <a:schemeClr val="bg1"/>
                </a:solidFill>
                <a:latin typeface="Helvetica" panose="020B0403020202020204" pitchFamily="34" charset="0"/>
              </a:rPr>
              <a:t>Univision’s partnership </a:t>
            </a:r>
            <a:br>
              <a:rPr lang="en-US" sz="1200" b="1">
                <a:solidFill>
                  <a:schemeClr val="bg1"/>
                </a:solidFill>
                <a:latin typeface="Helvetica" panose="020B0403020202020204" pitchFamily="34" charset="0"/>
              </a:rPr>
            </a:br>
            <a:r>
              <a:rPr lang="en-US" sz="1200" b="1">
                <a:solidFill>
                  <a:schemeClr val="bg1"/>
                </a:solidFill>
                <a:latin typeface="Helvetica" panose="020B0403020202020204" pitchFamily="34" charset="0"/>
              </a:rPr>
              <a:t>with </a:t>
            </a:r>
            <a:r>
              <a:rPr lang="en-US" sz="1200" b="1" err="1">
                <a:solidFill>
                  <a:schemeClr val="bg1"/>
                </a:solidFill>
                <a:latin typeface="Helvetica" panose="020B0403020202020204" pitchFamily="34" charset="0"/>
              </a:rPr>
              <a:t>Mirriad's</a:t>
            </a:r>
            <a:r>
              <a:rPr lang="en-US" sz="1200">
                <a:solidFill>
                  <a:schemeClr val="bg1"/>
                </a:solidFill>
                <a:latin typeface="Helvetica" panose="020B0403020202020204" pitchFamily="34" charset="0"/>
              </a:rPr>
              <a:t> AI-powered </a:t>
            </a:r>
            <a:br>
              <a:rPr lang="en-US" sz="1200">
                <a:solidFill>
                  <a:schemeClr val="bg1"/>
                </a:solidFill>
                <a:latin typeface="Helvetica" panose="020B0403020202020204" pitchFamily="34" charset="0"/>
              </a:rPr>
            </a:br>
            <a:r>
              <a:rPr lang="en-US" sz="1200">
                <a:solidFill>
                  <a:schemeClr val="bg1"/>
                </a:solidFill>
                <a:latin typeface="Helvetica" panose="020B0403020202020204" pitchFamily="34" charset="0"/>
              </a:rPr>
              <a:t>in-content platform allows</a:t>
            </a:r>
            <a:r>
              <a:rPr lang="en-US" sz="1200" b="1">
                <a:solidFill>
                  <a:schemeClr val="bg1"/>
                </a:solidFill>
                <a:latin typeface="Helvetica" panose="020B0403020202020204" pitchFamily="34" charset="0"/>
              </a:rPr>
              <a:t> </a:t>
            </a:r>
            <a:r>
              <a:rPr lang="en-US" sz="1200">
                <a:solidFill>
                  <a:schemeClr val="bg1"/>
                </a:solidFill>
                <a:latin typeface="Helvetica" panose="020B0403020202020204" pitchFamily="34" charset="0"/>
              </a:rPr>
              <a:t>brands to engage with viewers, </a:t>
            </a:r>
            <a:r>
              <a:rPr lang="en-US" sz="1200" b="1">
                <a:solidFill>
                  <a:schemeClr val="bg1"/>
                </a:solidFill>
                <a:latin typeface="Helvetica" panose="020B0403020202020204" pitchFamily="34" charset="0"/>
              </a:rPr>
              <a:t>particularly multicultural audiences</a:t>
            </a:r>
            <a:r>
              <a:rPr lang="en-US" sz="1200">
                <a:solidFill>
                  <a:schemeClr val="bg1"/>
                </a:solidFill>
                <a:latin typeface="Helvetica" panose="020B0403020202020204" pitchFamily="34" charset="0"/>
              </a:rPr>
              <a:t>, directly in scenes.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F75E45-4300-0875-033C-B947894FAF97}"/>
              </a:ext>
            </a:extLst>
          </p:cNvPr>
          <p:cNvSpPr txBox="1"/>
          <p:nvPr/>
        </p:nvSpPr>
        <p:spPr>
          <a:xfrm>
            <a:off x="472837" y="6325050"/>
            <a:ext cx="116976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QuantumBlack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AI by McKinsey, The State of AI in 2022, December 2022.</a:t>
            </a:r>
            <a:endParaRPr kumimoji="0" lang="en-US" sz="800" i="0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86D5AD-5381-E185-B296-B29E202EF55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130961C-F69F-5125-5DCC-0E5260365E9A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CB7A9A-2474-3EF1-09A0-EB0911D56049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419FB0-7BB8-7BC6-4A09-EAFE5A5FDD20}"/>
              </a:ext>
            </a:extLst>
          </p:cNvPr>
          <p:cNvSpPr txBox="1"/>
          <p:nvPr/>
        </p:nvSpPr>
        <p:spPr>
          <a:xfrm>
            <a:off x="4493467" y="2208596"/>
            <a:ext cx="7380828" cy="378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>
                <a:solidFill>
                  <a:srgbClr val="1B1464"/>
                </a:solidFill>
                <a:latin typeface="Helvetica" panose="020B04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are marketers, agencies and publishers using AI &amp; ML?</a:t>
            </a:r>
            <a:endParaRPr lang="en-US" sz="1800">
              <a:solidFill>
                <a:srgbClr val="1B146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D61AC5-BF92-360E-B4F0-6C40C8BBC277}"/>
              </a:ext>
            </a:extLst>
          </p:cNvPr>
          <p:cNvSpPr txBox="1"/>
          <p:nvPr/>
        </p:nvSpPr>
        <p:spPr>
          <a:xfrm>
            <a:off x="141314" y="2878101"/>
            <a:ext cx="3870463" cy="923330"/>
          </a:xfrm>
          <a:prstGeom prst="rect">
            <a:avLst/>
          </a:prstGeom>
          <a:noFill/>
          <a:effectLst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0" lvl="0" indent="0" algn="ctr" defTabSz="11723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1" i="0" u="none" strike="noStrike" cap="none" spc="0" normalizeH="0" baseline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</a:rPr>
              <a:t>50%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589DE2-0876-85EB-3C79-72B09C1F2CCF}"/>
              </a:ext>
            </a:extLst>
          </p:cNvPr>
          <p:cNvSpPr txBox="1"/>
          <p:nvPr/>
        </p:nvSpPr>
        <p:spPr>
          <a:xfrm>
            <a:off x="4688098" y="5276585"/>
            <a:ext cx="6829452" cy="276999"/>
          </a:xfrm>
          <a:prstGeom prst="rect">
            <a:avLst/>
          </a:prstGeom>
          <a:solidFill>
            <a:srgbClr val="4EBEA4"/>
          </a:solidFill>
          <a:ln>
            <a:solidFill>
              <a:srgbClr val="1B1464"/>
            </a:solidFill>
          </a:ln>
        </p:spPr>
        <p:txBody>
          <a:bodyPr wrap="square">
            <a:spAutoFit/>
          </a:bodyPr>
          <a:lstStyle/>
          <a:p>
            <a:r>
              <a:rPr kumimoji="0" lang="en-US" sz="1200" i="0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Download</a:t>
            </a:r>
            <a:r>
              <a:rPr kumimoji="0" lang="en-US" sz="1200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lang="en-US" sz="1200" b="1" i="1">
                <a:solidFill>
                  <a:srgbClr val="FFFF00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‘Untangling Terminology within Generative AI &amp; Machine Learning’</a:t>
            </a:r>
            <a:r>
              <a:rPr lang="en-US" sz="1200" b="1" i="1">
                <a:solidFill>
                  <a:srgbClr val="FFFF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n-US" sz="1200" i="0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to learn more.</a:t>
            </a:r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5600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A6D99E-7211-4A61-8E41-8586BC7724A2}"/>
              </a:ext>
            </a:extLst>
          </p:cNvPr>
          <p:cNvSpPr/>
          <p:nvPr/>
        </p:nvSpPr>
        <p:spPr>
          <a:xfrm>
            <a:off x="-19878" y="-1"/>
            <a:ext cx="5587439" cy="6869151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5831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Adults over 50 account for 36% of the total population and nearly </a:t>
            </a: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half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 of all adults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D88B66-E87E-424D-8CCE-314107D81A14}"/>
              </a:ext>
            </a:extLst>
          </p:cNvPr>
          <p:cNvSpPr txBox="1"/>
          <p:nvPr/>
        </p:nvSpPr>
        <p:spPr>
          <a:xfrm>
            <a:off x="291748" y="2351782"/>
            <a:ext cx="455262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5831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As marketers embrace innovative strategies, remember these tips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085C8A-1F13-CEA5-4BA7-10D85091C77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9190" y="0"/>
            <a:ext cx="1532810" cy="89255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94EC462-22DF-9AB2-C469-F33FA9BDBB25}"/>
              </a:ext>
            </a:extLst>
          </p:cNvPr>
          <p:cNvSpPr/>
          <p:nvPr/>
        </p:nvSpPr>
        <p:spPr>
          <a:xfrm>
            <a:off x="5797346" y="969977"/>
            <a:ext cx="6102906" cy="495520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sz="2000" b="1" i="1">
                <a:solidFill>
                  <a:srgbClr val="1B1464"/>
                </a:solidFill>
                <a:latin typeface="Helvetica" panose="020B0604020202020204" pitchFamily="2" charset="0"/>
                <a:cs typeface="Helvetica" panose="020B0604020202020204" pitchFamily="34" charset="0"/>
              </a:rPr>
              <a:t>Innovate.</a:t>
            </a:r>
            <a:r>
              <a:rPr lang="en-US" sz="2000" b="1">
                <a:solidFill>
                  <a:srgbClr val="1B1464"/>
                </a:solidFill>
                <a:latin typeface="Helvetica" panose="020B0604020202020204" pitchFamily="2" charset="0"/>
                <a:cs typeface="Helvetica" panose="020B0604020202020204" pitchFamily="34" charset="0"/>
              </a:rPr>
              <a:t> </a:t>
            </a:r>
            <a:r>
              <a:rPr lang="en-US" sz="2000">
                <a:solidFill>
                  <a:srgbClr val="1B1464"/>
                </a:solidFill>
                <a:latin typeface="Helvetica" panose="020B0604020202020204" pitchFamily="2" charset="0"/>
                <a:cs typeface="Helvetica" panose="020B0604020202020204" pitchFamily="34" charset="0"/>
              </a:rPr>
              <a:t>As marketers aim to captivate audiences and optimize their campaigns to </a:t>
            </a:r>
            <a:br>
              <a:rPr lang="en-US" sz="2000">
                <a:solidFill>
                  <a:srgbClr val="1B1464"/>
                </a:solidFill>
                <a:latin typeface="Helvetica" panose="020B0604020202020204" pitchFamily="2" charset="0"/>
                <a:cs typeface="Helvetica" panose="020B0604020202020204" pitchFamily="34" charset="0"/>
              </a:rPr>
            </a:br>
            <a:r>
              <a:rPr lang="en-US" sz="2000">
                <a:solidFill>
                  <a:srgbClr val="1B1464"/>
                </a:solidFill>
                <a:latin typeface="Helvetica" panose="020B0604020202020204" pitchFamily="2" charset="0"/>
                <a:cs typeface="Helvetica" panose="020B0604020202020204" pitchFamily="34" charset="0"/>
              </a:rPr>
              <a:t>drive business growth, utilizing creative targeting solutions and ad formats are valuable strategies to build a competitive advantage.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lang="en-US" sz="2800" b="1" i="1">
              <a:solidFill>
                <a:srgbClr val="1B1464"/>
              </a:solidFill>
              <a:latin typeface="Helvetica" panose="020B0604020202020204" pitchFamily="2" charset="0"/>
              <a:cs typeface="Helvetica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sz="2000" b="1" i="1">
                <a:solidFill>
                  <a:srgbClr val="1B1464"/>
                </a:solidFill>
                <a:latin typeface="Helvetica" panose="020B0604020202020204" pitchFamily="2" charset="0"/>
                <a:cs typeface="Helvetica" panose="020B0604020202020204" pitchFamily="34" charset="0"/>
              </a:rPr>
              <a:t>Advocate.</a:t>
            </a:r>
            <a:r>
              <a:rPr lang="en-US" sz="2000" b="1">
                <a:solidFill>
                  <a:srgbClr val="1B1464"/>
                </a:solidFill>
                <a:latin typeface="Helvetica" panose="020B0604020202020204" pitchFamily="2" charset="0"/>
                <a:cs typeface="Helvetica" panose="020B0604020202020204" pitchFamily="34" charset="0"/>
              </a:rPr>
              <a:t> </a:t>
            </a:r>
            <a:r>
              <a:rPr lang="en-US" sz="2000">
                <a:solidFill>
                  <a:srgbClr val="1B1464"/>
                </a:solidFill>
                <a:latin typeface="Helvetica" panose="020B0604020202020204" pitchFamily="2" charset="0"/>
                <a:cs typeface="Helvetica" panose="020B0604020202020204" pitchFamily="34" charset="0"/>
              </a:rPr>
              <a:t>By partnering with trusted media partners, marketers can ensure that modern campaigns run where they are planned to and </a:t>
            </a:r>
            <a:br>
              <a:rPr lang="en-US" sz="2000">
                <a:solidFill>
                  <a:srgbClr val="1B1464"/>
                </a:solidFill>
                <a:latin typeface="Helvetica" panose="020B0604020202020204" pitchFamily="2" charset="0"/>
                <a:cs typeface="Helvetica" panose="020B0604020202020204" pitchFamily="34" charset="0"/>
              </a:rPr>
            </a:br>
            <a:r>
              <a:rPr lang="en-US" sz="2000">
                <a:solidFill>
                  <a:srgbClr val="1B1464"/>
                </a:solidFill>
                <a:latin typeface="Helvetica" panose="020B0604020202020204" pitchFamily="2" charset="0"/>
                <a:cs typeface="Helvetica" panose="020B0604020202020204" pitchFamily="34" charset="0"/>
              </a:rPr>
              <a:t>in front of the right audience.</a:t>
            </a:r>
          </a:p>
          <a:p>
            <a:pPr>
              <a:defRPr/>
            </a:pPr>
            <a:endParaRPr lang="en-US" sz="2800">
              <a:solidFill>
                <a:srgbClr val="1B1464"/>
              </a:solidFill>
              <a:latin typeface="Helvetica" panose="020B0604020202020204" pitchFamily="2" charset="0"/>
              <a:cs typeface="Helvetica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000" b="1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Helvetica" panose="020B0604020202020204" pitchFamily="34" charset="0"/>
              </a:rPr>
              <a:t>Inquire.</a:t>
            </a: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Helvetica" panose="020B0604020202020204" pitchFamily="34" charset="0"/>
              </a:rPr>
              <a:t> </a:t>
            </a:r>
            <a:r>
              <a:rPr lang="en-US" sz="2000">
                <a:solidFill>
                  <a:srgbClr val="1B1464"/>
                </a:solidFill>
                <a:latin typeface="Helvetica" panose="020B0604020202020204" pitchFamily="2" charset="0"/>
                <a:cs typeface="Helvetica" panose="020B0604020202020204" pitchFamily="34" charset="0"/>
              </a:rPr>
              <a:t>Implementing and testing new strategies can be complex. Demand</a:t>
            </a:r>
            <a:r>
              <a:rPr kumimoji="0" lang="en-US" sz="2000" b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Helvetica" panose="020B0604020202020204" pitchFamily="34" charset="0"/>
              </a:rPr>
              <a:t>transparent answers from media partners to ensure you get what you paid for.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E8E62D-A5BE-1F31-A762-C3630388B2F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9BB5A-9C78-30E5-18C4-F5AFC3B28E58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3D4D6A-00D8-A914-25E5-F1AB3AD48E70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</p:spTree>
    <p:extLst>
      <p:ext uri="{BB962C8B-B14F-4D97-AF65-F5344CB8AC3E}">
        <p14:creationId xmlns:p14="http://schemas.microsoft.com/office/powerpoint/2010/main" val="7320198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E645E4-BF55-9ACA-1E5F-5254ACF68A11}"/>
              </a:ext>
            </a:extLst>
          </p:cNvPr>
          <p:cNvSpPr/>
          <p:nvPr/>
        </p:nvSpPr>
        <p:spPr>
          <a:xfrm>
            <a:off x="95687" y="4595681"/>
            <a:ext cx="11971621" cy="1499498"/>
          </a:xfrm>
          <a:prstGeom prst="rect">
            <a:avLst/>
          </a:prstGeom>
          <a:solidFill>
            <a:srgbClr val="00BFF2"/>
          </a:solidFill>
          <a:ln w="38100">
            <a:solidFill>
              <a:srgbClr val="00BF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9527250-0D57-440F-78BE-7B6D975BB15B}"/>
              </a:ext>
            </a:extLst>
          </p:cNvPr>
          <p:cNvSpPr/>
          <p:nvPr/>
        </p:nvSpPr>
        <p:spPr>
          <a:xfrm>
            <a:off x="4500449" y="4594339"/>
            <a:ext cx="7580166" cy="1499498"/>
          </a:xfrm>
          <a:prstGeom prst="rect">
            <a:avLst/>
          </a:prstGeom>
          <a:solidFill>
            <a:srgbClr val="00BFF2"/>
          </a:solidFill>
          <a:ln w="38100">
            <a:solidFill>
              <a:srgbClr val="00BF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5789C8B-A8A4-C220-6279-DEB22F1D638C}"/>
              </a:ext>
            </a:extLst>
          </p:cNvPr>
          <p:cNvSpPr/>
          <p:nvPr/>
        </p:nvSpPr>
        <p:spPr>
          <a:xfrm>
            <a:off x="95688" y="3272117"/>
            <a:ext cx="11971621" cy="1287593"/>
          </a:xfrm>
          <a:prstGeom prst="rect">
            <a:avLst/>
          </a:prstGeom>
          <a:solidFill>
            <a:srgbClr val="ED3C8D"/>
          </a:solidFill>
          <a:ln w="38100"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86D1CB6-D187-3CC5-F7F7-3110B10B858E}"/>
              </a:ext>
            </a:extLst>
          </p:cNvPr>
          <p:cNvSpPr/>
          <p:nvPr/>
        </p:nvSpPr>
        <p:spPr>
          <a:xfrm>
            <a:off x="4500450" y="3273120"/>
            <a:ext cx="7566858" cy="1287593"/>
          </a:xfrm>
          <a:prstGeom prst="rect">
            <a:avLst/>
          </a:prstGeom>
          <a:solidFill>
            <a:srgbClr val="ED3C8D"/>
          </a:solidFill>
          <a:ln w="38100"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D958C42-4A36-28D9-0F89-E8E40B8CA79B}"/>
              </a:ext>
            </a:extLst>
          </p:cNvPr>
          <p:cNvSpPr/>
          <p:nvPr/>
        </p:nvSpPr>
        <p:spPr>
          <a:xfrm>
            <a:off x="95692" y="1615688"/>
            <a:ext cx="11971621" cy="1626830"/>
          </a:xfrm>
          <a:prstGeom prst="rect">
            <a:avLst/>
          </a:prstGeom>
          <a:solidFill>
            <a:srgbClr val="4EBEA4"/>
          </a:solidFill>
          <a:ln w="38100">
            <a:solidFill>
              <a:srgbClr val="4EBE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724B1A-42D7-C477-1723-B711167FDA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692BF06-6947-D58B-58BC-C826FEDB5686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B6AF3C-F5A9-A59C-7E12-5FE8C7950223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702330-A65B-BF0D-5C33-98140BB3B5B7}"/>
              </a:ext>
            </a:extLst>
          </p:cNvPr>
          <p:cNvSpPr/>
          <p:nvPr/>
        </p:nvSpPr>
        <p:spPr>
          <a:xfrm>
            <a:off x="173620" y="343043"/>
            <a:ext cx="120183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When </a:t>
            </a:r>
            <a:r>
              <a:rPr kumimoji="0" lang="en-US" sz="2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embracing innovative strategies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, marketers need to uphold audience trust, keep media partners accountable and demand full transparency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4875D8E-BBB1-A881-FE5D-0C999904FF7F}"/>
              </a:ext>
            </a:extLst>
          </p:cNvPr>
          <p:cNvSpPr/>
          <p:nvPr/>
        </p:nvSpPr>
        <p:spPr>
          <a:xfrm>
            <a:off x="451949" y="6357756"/>
            <a:ext cx="11288101" cy="116185"/>
          </a:xfrm>
          <a:prstGeom prst="roundRect">
            <a:avLst>
              <a:gd name="adj" fmla="val 42715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1526A0D-D1A0-274D-08D1-BFAABD1F8FD9}"/>
              </a:ext>
            </a:extLst>
          </p:cNvPr>
          <p:cNvSpPr/>
          <p:nvPr/>
        </p:nvSpPr>
        <p:spPr>
          <a:xfrm>
            <a:off x="451949" y="6357756"/>
            <a:ext cx="11288101" cy="116185"/>
          </a:xfrm>
          <a:prstGeom prst="roundRect">
            <a:avLst>
              <a:gd name="adj" fmla="val 42715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386D72-0720-29D4-7DAC-406142BA7B3F}"/>
              </a:ext>
            </a:extLst>
          </p:cNvPr>
          <p:cNvSpPr txBox="1"/>
          <p:nvPr/>
        </p:nvSpPr>
        <p:spPr>
          <a:xfrm>
            <a:off x="95690" y="2812466"/>
            <a:ext cx="4445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Quality of Environment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D4D76D-125D-448E-D29D-6CE5E371B3C1}"/>
              </a:ext>
            </a:extLst>
          </p:cNvPr>
          <p:cNvSpPr txBox="1"/>
          <p:nvPr/>
        </p:nvSpPr>
        <p:spPr>
          <a:xfrm>
            <a:off x="136070" y="4122614"/>
            <a:ext cx="436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Brand Safety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226CFA8-85F6-CA32-F8DF-7B33333801AC}"/>
              </a:ext>
            </a:extLst>
          </p:cNvPr>
          <p:cNvSpPr txBox="1"/>
          <p:nvPr/>
        </p:nvSpPr>
        <p:spPr>
          <a:xfrm>
            <a:off x="72534" y="5633513"/>
            <a:ext cx="4491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Transparency &amp; Legitimacy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5E70EEC-DC89-23C1-DD53-0CA2E78164DC}"/>
              </a:ext>
            </a:extLst>
          </p:cNvPr>
          <p:cNvSpPr txBox="1"/>
          <p:nvPr/>
        </p:nvSpPr>
        <p:spPr>
          <a:xfrm>
            <a:off x="4540831" y="1618862"/>
            <a:ext cx="752648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Uphold Audience Trust and Standards: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■</a:t>
            </a: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The ad experience should be premium like the content around it – with quality audio and video and relevant creative.</a:t>
            </a:r>
            <a:br>
              <a:rPr kumimoji="0" lang="en-US" sz="11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■ </a:t>
            </a: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Partners should use programmatic tools that are built for premium transactions vs. legacy display, ensuring transactions are rooted in trust, and delivery isn’t compromised.</a:t>
            </a:r>
            <a:br>
              <a:rPr kumimoji="0" lang="en-US" sz="11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■ </a:t>
            </a: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Ad quantity should be in line with content length, with minimal disruption, low latency, proportional ad breaks, and carefully crafted ad loads.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DDDDDC0-0E68-0F7E-91FA-97486919B9EC}"/>
              </a:ext>
            </a:extLst>
          </p:cNvPr>
          <p:cNvSpPr txBox="1"/>
          <p:nvPr/>
        </p:nvSpPr>
        <p:spPr>
          <a:xfrm>
            <a:off x="4540832" y="3310994"/>
            <a:ext cx="736583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Hold Partners Accountable: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■ </a:t>
            </a: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Partners should meet brand requirements, uphold category exclusivity, and maintain competitive separation.</a:t>
            </a:r>
            <a:b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endParaRPr kumimoji="0" lang="en-US" sz="6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■ </a:t>
            </a: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Partners should ensure no placements with objectionable content – or objectionable audiences.</a:t>
            </a:r>
            <a:b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endParaRPr kumimoji="0" lang="en-US" sz="6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■ </a:t>
            </a: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Legitimate verification processes should be in place to understand what is being bought and sold.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C45958-06A4-69E8-7183-FD7790D27A85}"/>
              </a:ext>
            </a:extLst>
          </p:cNvPr>
          <p:cNvSpPr txBox="1"/>
          <p:nvPr/>
        </p:nvSpPr>
        <p:spPr>
          <a:xfrm>
            <a:off x="4540831" y="4648628"/>
            <a:ext cx="75786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Know What You Are Buying: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■ </a:t>
            </a: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Creative should run where it is planned to, in the right context.</a:t>
            </a:r>
            <a:b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endParaRPr kumimoji="0" lang="en-US" sz="6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■ </a:t>
            </a: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Buyers &amp; sellers should agree on the kind of impressions purchased – ads should run adjacent to or within the right content and be viewed by real people. They should not run on MFA sites or be delivered to bots.</a:t>
            </a:r>
            <a:b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endParaRPr kumimoji="0" lang="en-US" sz="6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■ </a:t>
            </a: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Ads should be viewable, not out-streamed, muted, auto-played, or hidden. Non-viewable impressions should be removed from reporting.</a:t>
            </a:r>
          </a:p>
        </p:txBody>
      </p:sp>
      <p:pic>
        <p:nvPicPr>
          <p:cNvPr id="33" name="Picture 32" descr="A blue and pink badge with a check mark&#10;&#10;Description automatically generated">
            <a:extLst>
              <a:ext uri="{FF2B5EF4-FFF2-40B4-BE49-F238E27FC236}">
                <a16:creationId xmlns:a16="http://schemas.microsoft.com/office/drawing/2014/main" id="{3A217B04-4A05-4EEE-C291-9E707080255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9397" y="1797532"/>
            <a:ext cx="717727" cy="971851"/>
          </a:xfrm>
          <a:prstGeom prst="rect">
            <a:avLst/>
          </a:prstGeom>
        </p:spPr>
      </p:pic>
      <p:pic>
        <p:nvPicPr>
          <p:cNvPr id="35" name="Picture 34" descr="A blue shield with a pink check mark&#10;&#10;Description automatically generated">
            <a:extLst>
              <a:ext uri="{FF2B5EF4-FFF2-40B4-BE49-F238E27FC236}">
                <a16:creationId xmlns:a16="http://schemas.microsoft.com/office/drawing/2014/main" id="{ED2CCC28-0AD8-31CD-91F5-16D7B05B09C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4913" y="3316909"/>
            <a:ext cx="866694" cy="866694"/>
          </a:xfrm>
          <a:prstGeom prst="rect">
            <a:avLst/>
          </a:prstGeom>
        </p:spPr>
      </p:pic>
      <p:pic>
        <p:nvPicPr>
          <p:cNvPr id="36" name="Picture 35" descr="A blue and pink magnifying glass with a eye&#10;&#10;Description automatically generated">
            <a:extLst>
              <a:ext uri="{FF2B5EF4-FFF2-40B4-BE49-F238E27FC236}">
                <a16:creationId xmlns:a16="http://schemas.microsoft.com/office/drawing/2014/main" id="{FC222074-F07C-8431-3AB3-1A90FF582DA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4913" y="4765168"/>
            <a:ext cx="866694" cy="866694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DB7CBFA4-7269-4B00-C380-F28DA22ABD8A}"/>
              </a:ext>
            </a:extLst>
          </p:cNvPr>
          <p:cNvSpPr/>
          <p:nvPr/>
        </p:nvSpPr>
        <p:spPr>
          <a:xfrm>
            <a:off x="4500450" y="1617393"/>
            <a:ext cx="7566858" cy="1626830"/>
          </a:xfrm>
          <a:prstGeom prst="rect">
            <a:avLst/>
          </a:prstGeom>
          <a:noFill/>
          <a:ln w="38100">
            <a:solidFill>
              <a:srgbClr val="4EBE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9B0A3F-AFE4-F209-C8D1-2C37E2664E22}"/>
              </a:ext>
            </a:extLst>
          </p:cNvPr>
          <p:cNvSpPr/>
          <p:nvPr/>
        </p:nvSpPr>
        <p:spPr>
          <a:xfrm>
            <a:off x="72534" y="1615688"/>
            <a:ext cx="12046932" cy="4478149"/>
          </a:xfrm>
          <a:prstGeom prst="rect">
            <a:avLst/>
          </a:prstGeom>
          <a:noFill/>
          <a:ln w="57150">
            <a:solidFill>
              <a:srgbClr val="1F1A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4">
            <a:extLst>
              <a:ext uri="{FF2B5EF4-FFF2-40B4-BE49-F238E27FC236}">
                <a16:creationId xmlns:a16="http://schemas.microsoft.com/office/drawing/2014/main" id="{8F66E0D5-205B-F870-7F2B-1C1D0D56A369}"/>
              </a:ext>
            </a:extLst>
          </p:cNvPr>
          <p:cNvSpPr txBox="1">
            <a:spLocks/>
          </p:cNvSpPr>
          <p:nvPr/>
        </p:nvSpPr>
        <p:spPr>
          <a:xfrm>
            <a:off x="95687" y="6203801"/>
            <a:ext cx="12000623" cy="300790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To learn more,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to download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the FreeWheel Council for Premium</a:t>
            </a:r>
            <a:r>
              <a:rPr lang="en-US" sz="1200" b="1">
                <a:solidFill>
                  <a:srgbClr val="1B1464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Video’s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&amp; VAB’s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‘Buying Premium Video: A Definitive Checklist’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Open Sans" panose="020B0606030504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9767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2812D1-C2E7-6145-8C2A-95A25EFCD80C}"/>
              </a:ext>
            </a:extLst>
          </p:cNvPr>
          <p:cNvSpPr/>
          <p:nvPr/>
        </p:nvSpPr>
        <p:spPr>
          <a:xfrm>
            <a:off x="-14514" y="0"/>
            <a:ext cx="6096000" cy="6858000"/>
          </a:xfrm>
          <a:prstGeom prst="rect">
            <a:avLst/>
          </a:prstGeom>
          <a:solidFill>
            <a:srgbClr val="1B1464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70E214D-E292-45CE-8EFE-BEC233FDFD71}"/>
              </a:ext>
            </a:extLst>
          </p:cNvPr>
          <p:cNvSpPr/>
          <p:nvPr/>
        </p:nvSpPr>
        <p:spPr>
          <a:xfrm>
            <a:off x="290286" y="220694"/>
            <a:ext cx="4953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Creators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CA38D30-4B10-C2D2-A361-4A0EB0FBF7C7}"/>
              </a:ext>
            </a:extLst>
          </p:cNvPr>
          <p:cNvSpPr/>
          <p:nvPr/>
        </p:nvSpPr>
        <p:spPr>
          <a:xfrm>
            <a:off x="179784" y="3671961"/>
            <a:ext cx="56379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Discover more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Looking for more data, insights and takeaways? Check out this related VAB content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6394A7-3D6B-1B95-4A69-F78A74EDC1A8}"/>
              </a:ext>
            </a:extLst>
          </p:cNvPr>
          <p:cNvSpPr/>
          <p:nvPr/>
        </p:nvSpPr>
        <p:spPr>
          <a:xfrm>
            <a:off x="6317414" y="6057144"/>
            <a:ext cx="5651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VAB Members, brand marketers and agencies get free and immediate access to VAB’s content library. Get access at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hlinkClick r:id="rId2"/>
              </a:rPr>
              <a:t>theVAB.com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0505B1-1A4C-7E8D-8A6E-B64C025A73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4466F9D-825B-002B-1C1F-766B6F967095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C2DD39-D24A-50A1-3F63-B8021221A115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5573C8-DFF6-A0C3-F12D-657A46B5DB9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758" y="523"/>
            <a:ext cx="1676241" cy="976072"/>
          </a:xfrm>
          <a:prstGeom prst="rect">
            <a:avLst/>
          </a:prstGeom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61D5BAD1-7F10-C4BC-8DE2-7A44421D46CC}"/>
              </a:ext>
            </a:extLst>
          </p:cNvPr>
          <p:cNvGrpSpPr/>
          <p:nvPr/>
        </p:nvGrpSpPr>
        <p:grpSpPr>
          <a:xfrm>
            <a:off x="3146341" y="2740452"/>
            <a:ext cx="2304376" cy="743751"/>
            <a:chOff x="289383" y="1784888"/>
            <a:chExt cx="2304376" cy="743751"/>
          </a:xfrm>
        </p:grpSpPr>
        <p:sp>
          <p:nvSpPr>
            <p:cNvPr id="61" name="TextBox 60">
              <a:hlinkClick r:id="rId5"/>
              <a:extLst>
                <a:ext uri="{FF2B5EF4-FFF2-40B4-BE49-F238E27FC236}">
                  <a16:creationId xmlns:a16="http://schemas.microsoft.com/office/drawing/2014/main" id="{3F35F230-5558-7438-F50B-EDCCCBBFB8BE}"/>
                </a:ext>
              </a:extLst>
            </p:cNvPr>
            <p:cNvSpPr txBox="1"/>
            <p:nvPr/>
          </p:nvSpPr>
          <p:spPr>
            <a:xfrm>
              <a:off x="289383" y="1784888"/>
              <a:ext cx="230437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Karolina Guillen</a:t>
              </a:r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  <p:sp>
          <p:nvSpPr>
            <p:cNvPr id="62" name="TextBox 61">
              <a:hlinkClick r:id="rId5"/>
              <a:extLst>
                <a:ext uri="{FF2B5EF4-FFF2-40B4-BE49-F238E27FC236}">
                  <a16:creationId xmlns:a16="http://schemas.microsoft.com/office/drawing/2014/main" id="{06F6941D-16AC-D610-380D-E3AA59C576ED}"/>
                </a:ext>
              </a:extLst>
            </p:cNvPr>
            <p:cNvSpPr txBox="1"/>
            <p:nvPr/>
          </p:nvSpPr>
          <p:spPr>
            <a:xfrm>
              <a:off x="289383" y="2097752"/>
              <a:ext cx="230437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Insights Manager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karolinag@thevab.com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80E96CE-19DD-DFA6-1412-0CDBC61262DE}"/>
              </a:ext>
            </a:extLst>
          </p:cNvPr>
          <p:cNvGrpSpPr/>
          <p:nvPr/>
        </p:nvGrpSpPr>
        <p:grpSpPr>
          <a:xfrm>
            <a:off x="290286" y="2740452"/>
            <a:ext cx="2257499" cy="744993"/>
            <a:chOff x="198561" y="542425"/>
            <a:chExt cx="1745420" cy="744993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DBFCCD38-CD4E-E456-E7FD-6205E64E7BCA}"/>
                </a:ext>
              </a:extLst>
            </p:cNvPr>
            <p:cNvSpPr txBox="1"/>
            <p:nvPr/>
          </p:nvSpPr>
          <p:spPr>
            <a:xfrm>
              <a:off x="198561" y="542425"/>
              <a:ext cx="118250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Reed Kiely</a:t>
              </a:r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669393C-2543-B5CB-4594-9A1A880FF2A5}"/>
                </a:ext>
              </a:extLst>
            </p:cNvPr>
            <p:cNvSpPr txBox="1"/>
            <p:nvPr/>
          </p:nvSpPr>
          <p:spPr>
            <a:xfrm>
              <a:off x="198562" y="856531"/>
              <a:ext cx="174541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Director, Data Insights &amp; Trends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>
                  <a:solidFill>
                    <a:schemeClr val="bg1"/>
                  </a:solidFill>
                  <a:latin typeface="Helvetica Light" panose="020B0403020202020204" pitchFamily="34" charset="0"/>
                </a:rPr>
                <a:t>reedk</a:t>
              </a: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@thevab.com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D972369-A46E-BFF5-5CC7-330AF5DF00B0}"/>
              </a:ext>
            </a:extLst>
          </p:cNvPr>
          <p:cNvGrpSpPr/>
          <p:nvPr/>
        </p:nvGrpSpPr>
        <p:grpSpPr>
          <a:xfrm>
            <a:off x="290286" y="752931"/>
            <a:ext cx="3046257" cy="744993"/>
            <a:chOff x="2529807" y="560359"/>
            <a:chExt cx="1962494" cy="744993"/>
          </a:xfrm>
        </p:grpSpPr>
        <p:sp>
          <p:nvSpPr>
            <p:cNvPr id="39" name="TextBox 38">
              <a:hlinkClick r:id="rId5"/>
              <a:extLst>
                <a:ext uri="{FF2B5EF4-FFF2-40B4-BE49-F238E27FC236}">
                  <a16:creationId xmlns:a16="http://schemas.microsoft.com/office/drawing/2014/main" id="{22EB1D07-C3F3-327E-DA8E-39B9F3846CF3}"/>
                </a:ext>
              </a:extLst>
            </p:cNvPr>
            <p:cNvSpPr txBox="1"/>
            <p:nvPr/>
          </p:nvSpPr>
          <p:spPr>
            <a:xfrm>
              <a:off x="2529808" y="560359"/>
              <a:ext cx="15739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sng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Jason Wiese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504569E-EF25-4B16-0773-4299B332E775}"/>
                </a:ext>
              </a:extLst>
            </p:cNvPr>
            <p:cNvSpPr txBox="1"/>
            <p:nvPr/>
          </p:nvSpPr>
          <p:spPr>
            <a:xfrm>
              <a:off x="2529807" y="874465"/>
              <a:ext cx="196249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SVP, Director of Strategic Insights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jasonw@thevab.com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FDADD69-982E-6868-3566-2F86BD3D937B}"/>
              </a:ext>
            </a:extLst>
          </p:cNvPr>
          <p:cNvGrpSpPr/>
          <p:nvPr/>
        </p:nvGrpSpPr>
        <p:grpSpPr>
          <a:xfrm>
            <a:off x="3146341" y="752931"/>
            <a:ext cx="2433585" cy="744993"/>
            <a:chOff x="2529807" y="542425"/>
            <a:chExt cx="1962494" cy="744993"/>
          </a:xfrm>
        </p:grpSpPr>
        <p:sp>
          <p:nvSpPr>
            <p:cNvPr id="67" name="TextBox 66">
              <a:hlinkClick r:id="rId5"/>
              <a:extLst>
                <a:ext uri="{FF2B5EF4-FFF2-40B4-BE49-F238E27FC236}">
                  <a16:creationId xmlns:a16="http://schemas.microsoft.com/office/drawing/2014/main" id="{6CE0137F-BC08-A480-D789-DA8B4FC91FD9}"/>
                </a:ext>
              </a:extLst>
            </p:cNvPr>
            <p:cNvSpPr txBox="1"/>
            <p:nvPr/>
          </p:nvSpPr>
          <p:spPr>
            <a:xfrm>
              <a:off x="2529808" y="542425"/>
              <a:ext cx="15739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sng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Benjamin Vandegrift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2054391E-66C5-7689-D3F0-010E970AB8BD}"/>
                </a:ext>
              </a:extLst>
            </p:cNvPr>
            <p:cNvSpPr txBox="1"/>
            <p:nvPr/>
          </p:nvSpPr>
          <p:spPr>
            <a:xfrm>
              <a:off x="2529807" y="856531"/>
              <a:ext cx="196249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VP, Measurement Solutions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>
                  <a:solidFill>
                    <a:schemeClr val="bg1"/>
                  </a:solidFill>
                  <a:latin typeface="Helvetica Light" panose="020B0403020202020204" pitchFamily="34" charset="0"/>
                </a:rPr>
                <a:t>b</a:t>
              </a: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enjaminv@thevab.com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E96407C-6EE7-78BE-B0CA-891B70699976}"/>
              </a:ext>
            </a:extLst>
          </p:cNvPr>
          <p:cNvGrpSpPr/>
          <p:nvPr/>
        </p:nvGrpSpPr>
        <p:grpSpPr>
          <a:xfrm>
            <a:off x="3146341" y="1733559"/>
            <a:ext cx="2868282" cy="771258"/>
            <a:chOff x="198562" y="516160"/>
            <a:chExt cx="2217655" cy="771258"/>
          </a:xfrm>
        </p:grpSpPr>
        <p:sp>
          <p:nvSpPr>
            <p:cNvPr id="5" name="TextBox 4">
              <a:hlinkClick r:id="rId5"/>
              <a:extLst>
                <a:ext uri="{FF2B5EF4-FFF2-40B4-BE49-F238E27FC236}">
                  <a16:creationId xmlns:a16="http://schemas.microsoft.com/office/drawing/2014/main" id="{06ED456A-9181-5C4C-9CF2-9930FE27DE7A}"/>
                </a:ext>
              </a:extLst>
            </p:cNvPr>
            <p:cNvSpPr txBox="1"/>
            <p:nvPr/>
          </p:nvSpPr>
          <p:spPr>
            <a:xfrm>
              <a:off x="204150" y="516160"/>
              <a:ext cx="132258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sng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Leah Montner-Dixon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DB02FC4-A4CB-3491-1F10-5F2889159259}"/>
                </a:ext>
              </a:extLst>
            </p:cNvPr>
            <p:cNvSpPr txBox="1"/>
            <p:nvPr/>
          </p:nvSpPr>
          <p:spPr>
            <a:xfrm>
              <a:off x="198562" y="856531"/>
              <a:ext cx="221765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Director, Audience &amp; Behavioral Insights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leahm@thevab.com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156E5EE-F120-D5CC-1DEF-6DB28E30768F}"/>
              </a:ext>
            </a:extLst>
          </p:cNvPr>
          <p:cNvGrpSpPr/>
          <p:nvPr/>
        </p:nvGrpSpPr>
        <p:grpSpPr>
          <a:xfrm>
            <a:off x="290286" y="1733559"/>
            <a:ext cx="2790727" cy="744993"/>
            <a:chOff x="2529807" y="542425"/>
            <a:chExt cx="2250501" cy="744993"/>
          </a:xfrm>
        </p:grpSpPr>
        <p:sp>
          <p:nvSpPr>
            <p:cNvPr id="70" name="TextBox 69">
              <a:hlinkClick r:id="rId5"/>
              <a:extLst>
                <a:ext uri="{FF2B5EF4-FFF2-40B4-BE49-F238E27FC236}">
                  <a16:creationId xmlns:a16="http://schemas.microsoft.com/office/drawing/2014/main" id="{2E375571-E240-0124-EE85-606AB585751A}"/>
                </a:ext>
              </a:extLst>
            </p:cNvPr>
            <p:cNvSpPr txBox="1"/>
            <p:nvPr/>
          </p:nvSpPr>
          <p:spPr>
            <a:xfrm>
              <a:off x="2529808" y="542425"/>
              <a:ext cx="15739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sng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Kailyn Hartmann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CC74DAB-8D3E-4779-7FB4-5685077DB442}"/>
                </a:ext>
              </a:extLst>
            </p:cNvPr>
            <p:cNvSpPr txBox="1"/>
            <p:nvPr/>
          </p:nvSpPr>
          <p:spPr>
            <a:xfrm>
              <a:off x="2529807" y="856531"/>
              <a:ext cx="225050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VP, Advanced Analytics &amp; Intelligence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kailynh@thevab.com</a:t>
              </a:r>
            </a:p>
          </p:txBody>
        </p:sp>
      </p:grpSp>
      <p:pic>
        <p:nvPicPr>
          <p:cNvPr id="36" name="Picture 35">
            <a:hlinkClick r:id="rId6"/>
            <a:extLst>
              <a:ext uri="{FF2B5EF4-FFF2-40B4-BE49-F238E27FC236}">
                <a16:creationId xmlns:a16="http://schemas.microsoft.com/office/drawing/2014/main" id="{F3D68DB2-E973-31A1-1FD0-4D240F720B6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0686" y="590320"/>
            <a:ext cx="2071440" cy="1170286"/>
          </a:xfrm>
          <a:prstGeom prst="rect">
            <a:avLst/>
          </a:prstGeom>
          <a:blipFill dpi="0"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1B1464"/>
            </a:solidFill>
          </a:ln>
        </p:spPr>
      </p:pic>
      <p:sp>
        <p:nvSpPr>
          <p:cNvPr id="38" name="TextBox 37">
            <a:hlinkClick r:id="rId6"/>
            <a:extLst>
              <a:ext uri="{FF2B5EF4-FFF2-40B4-BE49-F238E27FC236}">
                <a16:creationId xmlns:a16="http://schemas.microsoft.com/office/drawing/2014/main" id="{9552D464-2E69-82E7-AB23-34439B9BE068}"/>
              </a:ext>
            </a:extLst>
          </p:cNvPr>
          <p:cNvSpPr txBox="1"/>
          <p:nvPr/>
        </p:nvSpPr>
        <p:spPr>
          <a:xfrm>
            <a:off x="9294114" y="1783376"/>
            <a:ext cx="2164585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Reaching the Right Audiences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Why Brands and Agencies are Increasing Their Adoption of Audience-Based TV Buying</a:t>
            </a:r>
          </a:p>
        </p:txBody>
      </p:sp>
      <p:sp>
        <p:nvSpPr>
          <p:cNvPr id="27" name="TextBox 26">
            <a:hlinkClick r:id="rId9"/>
            <a:extLst>
              <a:ext uri="{FF2B5EF4-FFF2-40B4-BE49-F238E27FC236}">
                <a16:creationId xmlns:a16="http://schemas.microsoft.com/office/drawing/2014/main" id="{1E693D78-A349-ABDE-39CB-442F93873888}"/>
              </a:ext>
            </a:extLst>
          </p:cNvPr>
          <p:cNvSpPr txBox="1"/>
          <p:nvPr/>
        </p:nvSpPr>
        <p:spPr>
          <a:xfrm>
            <a:off x="6590335" y="1783376"/>
            <a:ext cx="21645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Unlocking Brand Growth with Audience-Based Buying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 Fresh Look at How Marketers are Adopting Innovative TV Strategies </a:t>
            </a:r>
          </a:p>
        </p:txBody>
      </p:sp>
      <p:pic>
        <p:nvPicPr>
          <p:cNvPr id="31" name="Picture 30">
            <a:hlinkClick r:id="rId9"/>
            <a:extLst>
              <a:ext uri="{FF2B5EF4-FFF2-40B4-BE49-F238E27FC236}">
                <a16:creationId xmlns:a16="http://schemas.microsoft.com/office/drawing/2014/main" id="{31A278EA-FDEC-7DD5-6973-93DE3ACF07EC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2372" y="590320"/>
            <a:ext cx="2080511" cy="1170286"/>
          </a:xfrm>
          <a:prstGeom prst="rect">
            <a:avLst/>
          </a:prstGeom>
          <a:blipFill dpi="0"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1B1464"/>
            </a:solidFill>
          </a:ln>
        </p:spPr>
      </p:pic>
      <p:sp>
        <p:nvSpPr>
          <p:cNvPr id="41" name="TextBox 40">
            <a:hlinkClick r:id="rId11"/>
            <a:extLst>
              <a:ext uri="{FF2B5EF4-FFF2-40B4-BE49-F238E27FC236}">
                <a16:creationId xmlns:a16="http://schemas.microsoft.com/office/drawing/2014/main" id="{FB6AD36F-8427-A4CB-1AAF-B230AA3035F6}"/>
              </a:ext>
            </a:extLst>
          </p:cNvPr>
          <p:cNvSpPr txBox="1"/>
          <p:nvPr/>
        </p:nvSpPr>
        <p:spPr>
          <a:xfrm>
            <a:off x="9056520" y="3747490"/>
            <a:ext cx="263977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Generative AI &amp; Machine Learning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>
                <a:solidFill>
                  <a:srgbClr val="201A62"/>
                </a:solidFill>
                <a:latin typeface="Helvetica" panose="020B0403020202020204" pitchFamily="34" charset="0"/>
              </a:rPr>
              <a:t>Clarifying Market Topics &amp; Terms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20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pic>
        <p:nvPicPr>
          <p:cNvPr id="48" name="Picture 47">
            <a:hlinkClick r:id="rId11"/>
            <a:extLst>
              <a:ext uri="{FF2B5EF4-FFF2-40B4-BE49-F238E27FC236}">
                <a16:creationId xmlns:a16="http://schemas.microsoft.com/office/drawing/2014/main" id="{D8054400-AA84-8867-732C-D1FCCC7401E6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791" y="2553295"/>
            <a:ext cx="2003231" cy="1177050"/>
          </a:xfrm>
          <a:prstGeom prst="rect">
            <a:avLst/>
          </a:prstGeom>
          <a:blipFill dpi="0"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1B1464"/>
            </a:solidFill>
          </a:ln>
        </p:spPr>
      </p:pic>
      <p:pic>
        <p:nvPicPr>
          <p:cNvPr id="49" name="Picture 48">
            <a:hlinkClick r:id="rId13"/>
            <a:extLst>
              <a:ext uri="{FF2B5EF4-FFF2-40B4-BE49-F238E27FC236}">
                <a16:creationId xmlns:a16="http://schemas.microsoft.com/office/drawing/2014/main" id="{1D0DDD64-E0F1-DF78-0DFC-AE46BDAAA66F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2375" y="2553295"/>
            <a:ext cx="2080505" cy="1170284"/>
          </a:xfrm>
          <a:prstGeom prst="rect">
            <a:avLst/>
          </a:prstGeom>
          <a:blipFill dpi="0"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1B1464"/>
            </a:solidFill>
          </a:ln>
        </p:spPr>
      </p:pic>
      <p:sp>
        <p:nvSpPr>
          <p:cNvPr id="50" name="TextBox 49">
            <a:hlinkClick r:id="rId13"/>
            <a:extLst>
              <a:ext uri="{FF2B5EF4-FFF2-40B4-BE49-F238E27FC236}">
                <a16:creationId xmlns:a16="http://schemas.microsoft.com/office/drawing/2014/main" id="{6040968F-B783-986B-06FB-C2E886A2C528}"/>
              </a:ext>
            </a:extLst>
          </p:cNvPr>
          <p:cNvSpPr txBox="1"/>
          <p:nvPr/>
        </p:nvSpPr>
        <p:spPr>
          <a:xfrm>
            <a:off x="6590335" y="3747490"/>
            <a:ext cx="2164585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Shortening the Path to Purchase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How New Opportunities in Shoppable TV are Igniting Viewer Engagement and Brand Performance</a:t>
            </a:r>
          </a:p>
        </p:txBody>
      </p:sp>
      <p:pic>
        <p:nvPicPr>
          <p:cNvPr id="51" name="Picture 50">
            <a:hlinkClick r:id="rId15"/>
            <a:extLst>
              <a:ext uri="{FF2B5EF4-FFF2-40B4-BE49-F238E27FC236}">
                <a16:creationId xmlns:a16="http://schemas.microsoft.com/office/drawing/2014/main" id="{A7B58A09-5454-4763-2A6C-9B7D9BF6BBBE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154" y="4502022"/>
            <a:ext cx="2080505" cy="1170284"/>
          </a:xfrm>
          <a:prstGeom prst="rect">
            <a:avLst/>
          </a:prstGeom>
          <a:blipFill dpi="0"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1B1464"/>
            </a:solidFill>
          </a:ln>
        </p:spPr>
      </p:pic>
      <p:sp>
        <p:nvSpPr>
          <p:cNvPr id="52" name="TextBox 51">
            <a:hlinkClick r:id="rId15"/>
            <a:extLst>
              <a:ext uri="{FF2B5EF4-FFF2-40B4-BE49-F238E27FC236}">
                <a16:creationId xmlns:a16="http://schemas.microsoft.com/office/drawing/2014/main" id="{98743084-3A2A-8A26-F4C6-CF1FC943D550}"/>
              </a:ext>
            </a:extLst>
          </p:cNvPr>
          <p:cNvSpPr txBox="1"/>
          <p:nvPr/>
        </p:nvSpPr>
        <p:spPr>
          <a:xfrm>
            <a:off x="9294114" y="5692902"/>
            <a:ext cx="2164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What’s the Deal with What’s Next in Measurement?</a:t>
            </a:r>
          </a:p>
        </p:txBody>
      </p:sp>
      <p:pic>
        <p:nvPicPr>
          <p:cNvPr id="8" name="Picture 7">
            <a:hlinkClick r:id="rId17"/>
            <a:extLst>
              <a:ext uri="{FF2B5EF4-FFF2-40B4-BE49-F238E27FC236}">
                <a16:creationId xmlns:a16="http://schemas.microsoft.com/office/drawing/2014/main" id="{CF7CF661-1C5B-0DE4-2227-E8078A8D6C72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2373" y="4502022"/>
            <a:ext cx="2080508" cy="1178576"/>
          </a:xfrm>
          <a:prstGeom prst="rect">
            <a:avLst/>
          </a:prstGeom>
          <a:blipFill dpi="0"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1B1464"/>
            </a:solidFill>
          </a:ln>
        </p:spPr>
      </p:pic>
      <p:sp>
        <p:nvSpPr>
          <p:cNvPr id="10" name="TextBox 9">
            <a:hlinkClick r:id="rId17"/>
            <a:extLst>
              <a:ext uri="{FF2B5EF4-FFF2-40B4-BE49-F238E27FC236}">
                <a16:creationId xmlns:a16="http://schemas.microsoft.com/office/drawing/2014/main" id="{1E469464-5EAE-E66C-E576-51E45BE6E7D7}"/>
              </a:ext>
            </a:extLst>
          </p:cNvPr>
          <p:cNvSpPr txBox="1"/>
          <p:nvPr/>
        </p:nvSpPr>
        <p:spPr>
          <a:xfrm>
            <a:off x="6590335" y="5692902"/>
            <a:ext cx="2164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What’s the Deal with Engagement?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06923C-1B4B-B3CA-A4DE-2DE008E8637A}"/>
              </a:ext>
            </a:extLst>
          </p:cNvPr>
          <p:cNvSpPr txBox="1"/>
          <p:nvPr/>
        </p:nvSpPr>
        <p:spPr>
          <a:xfrm>
            <a:off x="184962" y="4955809"/>
            <a:ext cx="57921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Visit our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Audience-Based Buying Insights Center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b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to get data, insights, key takeaways and real-world examples to help you execute your buys confidently and successfully.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6831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D49DEB-7177-4C53-A63F-C8DEAEFFD3CD}"/>
              </a:ext>
            </a:extLst>
          </p:cNvPr>
          <p:cNvSpPr/>
          <p:nvPr/>
        </p:nvSpPr>
        <p:spPr>
          <a:xfrm>
            <a:off x="449869" y="221925"/>
            <a:ext cx="9576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About VAB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B14815-07B9-42AB-B09B-0447810891B3}"/>
              </a:ext>
            </a:extLst>
          </p:cNvPr>
          <p:cNvSpPr txBox="1"/>
          <p:nvPr/>
        </p:nvSpPr>
        <p:spPr>
          <a:xfrm>
            <a:off x="449869" y="1259934"/>
            <a:ext cx="87144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VAB plays a dual role in the video advertising industry. We are leading the change to bring about a more innovative and transparent marketplace. We also provide the insights and thought leadership that enables marketers to develop business-driving marketing strategies.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Drawing on our marketing expertise, we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simplify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complexities in our industry and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+mn-cs"/>
              </a:rPr>
              <a:t>discover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new insights that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transform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way marketers look at their media strategy.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5C49CF-247D-4943-AF3F-A3CBCDB56DAC}"/>
              </a:ext>
            </a:extLst>
          </p:cNvPr>
          <p:cNvSpPr txBox="1"/>
          <p:nvPr/>
        </p:nvSpPr>
        <p:spPr>
          <a:xfrm>
            <a:off x="2136968" y="4285640"/>
            <a:ext cx="95077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are committed to your business growth and proud to offer VAB members, brand marketers and agencies </a:t>
            </a: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complimentary access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our continuously-growing Insights library.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 immediate access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theVAB.com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0359E5-558D-4CFF-9331-8C374E19D5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689" y="4177157"/>
            <a:ext cx="934320" cy="9343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EABB202-7144-43E6-9C7B-CBD54AE34E5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00BFF2"/>
              </a:clrFrom>
              <a:clrTo>
                <a:srgbClr val="00BF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3475" y="24820"/>
            <a:ext cx="5058525" cy="2945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4CC6EE-E4C0-C762-8A60-8EF83C00CEB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8053"/>
            <a:ext cx="11708793" cy="350107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8C3BFB4-07EB-8A50-3983-277A53AF5470}"/>
              </a:ext>
            </a:extLst>
          </p:cNvPr>
          <p:cNvSpPr txBox="1">
            <a:spLocks/>
          </p:cNvSpPr>
          <p:nvPr/>
        </p:nvSpPr>
        <p:spPr>
          <a:xfrm>
            <a:off x="503714" y="658897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417221-C291-8DC1-6FF0-EBCECEBF18E6}"/>
              </a:ext>
            </a:extLst>
          </p:cNvPr>
          <p:cNvSpPr/>
          <p:nvPr/>
        </p:nvSpPr>
        <p:spPr>
          <a:xfrm>
            <a:off x="483207" y="658596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</p:spTree>
    <p:extLst>
      <p:ext uri="{BB962C8B-B14F-4D97-AF65-F5344CB8AC3E}">
        <p14:creationId xmlns:p14="http://schemas.microsoft.com/office/powerpoint/2010/main" val="450180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A61F20-EBFB-FA5E-81D4-365BB765AABC}"/>
              </a:ext>
            </a:extLst>
          </p:cNvPr>
          <p:cNvSpPr>
            <a:spLocks/>
          </p:cNvSpPr>
          <p:nvPr/>
        </p:nvSpPr>
        <p:spPr>
          <a:xfrm>
            <a:off x="0" y="1685013"/>
            <a:ext cx="12192001" cy="3985213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FF9DAAB-A1FD-9EF1-0BB7-F4059FDF76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0673107"/>
              </p:ext>
            </p:extLst>
          </p:nvPr>
        </p:nvGraphicFramePr>
        <p:xfrm>
          <a:off x="173620" y="2115873"/>
          <a:ext cx="7994721" cy="3633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Placeholder 24">
            <a:extLst>
              <a:ext uri="{FF2B5EF4-FFF2-40B4-BE49-F238E27FC236}">
                <a16:creationId xmlns:a16="http://schemas.microsoft.com/office/drawing/2014/main" id="{208C9CCB-466F-0B21-08C7-216C7F5B2023}"/>
              </a:ext>
            </a:extLst>
          </p:cNvPr>
          <p:cNvSpPr txBox="1">
            <a:spLocks/>
          </p:cNvSpPr>
          <p:nvPr/>
        </p:nvSpPr>
        <p:spPr>
          <a:xfrm>
            <a:off x="503714" y="6271774"/>
            <a:ext cx="11702502" cy="246221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Source: The Myers Report /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MediaVillage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Education Foundation / American Association of Advertising Agencies (4A’s), based on survey of 3,400 agency professionals in July / August 2023.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9F465F-E8CD-1D31-D69E-4CEB5EF404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689999D-0F72-6734-6077-330BB4905DEF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3226D8-7F4D-5080-8936-ED9E06CCE1AF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3071B1-4B0D-7D48-F1C5-F0B43345741D}"/>
              </a:ext>
            </a:extLst>
          </p:cNvPr>
          <p:cNvSpPr/>
          <p:nvPr/>
        </p:nvSpPr>
        <p:spPr>
          <a:xfrm>
            <a:off x="173620" y="365605"/>
            <a:ext cx="120183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rgbClr val="1B1464"/>
                </a:solidFill>
                <a:latin typeface="Helvetica" pitchFamily="2" charset="0"/>
              </a:rPr>
              <a:t>Marketers are looking for innovation in the form of customizable targeting, creative partnerships and innovative ad formats to drive their KPIs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7" name="Picture 6" descr="A person and person watching television&#10;&#10;Description automatically generated">
            <a:extLst>
              <a:ext uri="{FF2B5EF4-FFF2-40B4-BE49-F238E27FC236}">
                <a16:creationId xmlns:a16="http://schemas.microsoft.com/office/drawing/2014/main" id="{304515F4-E7A0-589A-CFCD-1EFF09CFA3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12369" y="1685469"/>
            <a:ext cx="4179631" cy="39852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B366C04-8718-31B0-7B65-6A1A532067A8}"/>
              </a:ext>
            </a:extLst>
          </p:cNvPr>
          <p:cNvSpPr txBox="1"/>
          <p:nvPr/>
        </p:nvSpPr>
        <p:spPr>
          <a:xfrm>
            <a:off x="77821" y="1777319"/>
            <a:ext cx="79345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The </a:t>
            </a: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Top Five Factors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of Innovation &amp; Creativity in Advertising-Supported Media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248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F7D44A28-3BE9-4DC4-A9E5-8C1E66A9FB21}"/>
              </a:ext>
            </a:extLst>
          </p:cNvPr>
          <p:cNvSpPr txBox="1">
            <a:spLocks/>
          </p:cNvSpPr>
          <p:nvPr/>
        </p:nvSpPr>
        <p:spPr>
          <a:xfrm>
            <a:off x="483207" y="5967622"/>
            <a:ext cx="11702502" cy="608186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Source: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VAB / Spectrum Reach / Advertiser Perceptions ‘Audience-Based Buying Survey,’ February 2023, fielded 1/ 11 – 1/27/23 (n=210). Survey base: Advertising decision-makers who are involved in buying or planning digital video, cable / broadcast TV, or advanced TV. Q15. Please rank the 3 most important priorities for your [companies/main client’s] video campaigns (Rank 1-3; 1 = most important). Base = Total Respondents. </a:t>
            </a:r>
            <a:r>
              <a:rPr kumimoji="0" lang="en-US" sz="800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Download VAB’s marketer’s guide </a:t>
            </a:r>
            <a:r>
              <a:rPr kumimoji="0" lang="en-US" sz="800" b="1" i="1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‘</a:t>
            </a:r>
            <a:r>
              <a:rPr lang="en-US" sz="800" b="1" i="1"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Unlocking Brand Growth with Audience-Based Buying’</a:t>
            </a:r>
            <a:r>
              <a:rPr kumimoji="0" lang="en-US" sz="800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to learn more</a:t>
            </a:r>
            <a:r>
              <a:rPr kumimoji="0" lang="en-US" sz="800" b="1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.</a:t>
            </a:r>
            <a:r>
              <a:rPr kumimoji="0" lang="en-US" sz="800" b="0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*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Comcast Advertising,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What is Premium Video: Redefining what it Means to be Premium in Advertising, </a:t>
            </a:r>
            <a:r>
              <a:rPr kumimoji="0" lang="en-US" sz="800" b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November 2023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. Reflects respondents who said audience engagement / targeting capabilities are ‘important’ or ‘very important’.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724B1A-42D7-C477-1723-B711167FDA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692BF06-6947-D58B-58BC-C826FEDB5686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B6AF3C-F5A9-A59C-7E12-5FE8C7950223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702330-A65B-BF0D-5C33-98140BB3B5B7}"/>
              </a:ext>
            </a:extLst>
          </p:cNvPr>
          <p:cNvSpPr/>
          <p:nvPr/>
        </p:nvSpPr>
        <p:spPr>
          <a:xfrm>
            <a:off x="172694" y="377794"/>
            <a:ext cx="1201930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With a focus on ‘reaching the right audience,’ engagement and targeting capabilities are the most important factors for marketers’ video campaigns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77743B-C4E1-D5CB-7F61-D76D7D237F56}"/>
              </a:ext>
            </a:extLst>
          </p:cNvPr>
          <p:cNvSpPr>
            <a:spLocks/>
          </p:cNvSpPr>
          <p:nvPr/>
        </p:nvSpPr>
        <p:spPr>
          <a:xfrm>
            <a:off x="-3871" y="1686330"/>
            <a:ext cx="4179631" cy="3985213"/>
          </a:xfrm>
          <a:prstGeom prst="rect">
            <a:avLst/>
          </a:prstGeom>
          <a:solidFill>
            <a:srgbClr val="1B1464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D00B6C-C88F-3853-FC5E-56D9378F06A0}"/>
              </a:ext>
            </a:extLst>
          </p:cNvPr>
          <p:cNvSpPr txBox="1"/>
          <p:nvPr/>
        </p:nvSpPr>
        <p:spPr>
          <a:xfrm>
            <a:off x="172694" y="3801431"/>
            <a:ext cx="3826500" cy="1308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Reaching the right audience is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the #1 priority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for marketers’ video campaigns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schemeClr val="bg1"/>
                </a:solidFill>
                <a:latin typeface="Helvetica" panose="020B0403020202020204" pitchFamily="34" charset="0"/>
              </a:rPr>
              <a:t>(61% of marketers rank it as #1)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68A837EA-3B16-F9CA-84EC-1C821D1373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212" y="2026148"/>
            <a:ext cx="1435465" cy="14354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857CE9A-458A-7C34-2912-3C77D2D76D6D}"/>
              </a:ext>
            </a:extLst>
          </p:cNvPr>
          <p:cNvSpPr>
            <a:spLocks/>
          </p:cNvSpPr>
          <p:nvPr/>
        </p:nvSpPr>
        <p:spPr>
          <a:xfrm>
            <a:off x="4175761" y="1685013"/>
            <a:ext cx="8016240" cy="3985213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5EFD15-D8F8-B57B-9553-1578685E1702}"/>
              </a:ext>
            </a:extLst>
          </p:cNvPr>
          <p:cNvSpPr txBox="1"/>
          <p:nvPr/>
        </p:nvSpPr>
        <p:spPr>
          <a:xfrm>
            <a:off x="4257452" y="1695883"/>
            <a:ext cx="793454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How important are the following factors when buying premium video inventory?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 who responded important / very important*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4E23AEBE-FD92-DD16-959A-ADBF2256D8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6068002"/>
              </p:ext>
            </p:extLst>
          </p:nvPr>
        </p:nvGraphicFramePr>
        <p:xfrm>
          <a:off x="4353250" y="2259609"/>
          <a:ext cx="7734967" cy="3313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31175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5202F5-6DE2-3388-ED93-560B47DC05B4}"/>
              </a:ext>
            </a:extLst>
          </p:cNvPr>
          <p:cNvSpPr/>
          <p:nvPr/>
        </p:nvSpPr>
        <p:spPr>
          <a:xfrm>
            <a:off x="132891" y="417490"/>
            <a:ext cx="1148193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Marketers are harnessing a variety of innovative solutions to enrich their engagement among best customer prospects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F0AEA1B-2FDE-48F0-8866-DD87656141AD}"/>
              </a:ext>
            </a:extLst>
          </p:cNvPr>
          <p:cNvSpPr/>
          <p:nvPr/>
        </p:nvSpPr>
        <p:spPr>
          <a:xfrm>
            <a:off x="0" y="1685013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16C077D-5571-2E94-22C1-4F1083DC28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95073860-E266-D7CF-FD4A-FA88390BD7CA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AD024EC-F18D-09AC-550E-D6E4FF84866C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D0F899F-B05F-21B4-D51E-02D2AA683CAF}"/>
              </a:ext>
            </a:extLst>
          </p:cNvPr>
          <p:cNvSpPr/>
          <p:nvPr/>
        </p:nvSpPr>
        <p:spPr>
          <a:xfrm>
            <a:off x="8461848" y="2360966"/>
            <a:ext cx="3252104" cy="3721417"/>
          </a:xfrm>
          <a:prstGeom prst="roundRect">
            <a:avLst>
              <a:gd name="adj" fmla="val 12398"/>
            </a:avLst>
          </a:prstGeom>
          <a:solidFill>
            <a:schemeClr val="bg1"/>
          </a:solidFill>
          <a:ln>
            <a:solidFill>
              <a:srgbClr val="1F1A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AF9AB52-B237-3A1E-D28A-2E7CAB8E62AC}"/>
              </a:ext>
            </a:extLst>
          </p:cNvPr>
          <p:cNvSpPr/>
          <p:nvPr/>
        </p:nvSpPr>
        <p:spPr>
          <a:xfrm>
            <a:off x="4469948" y="2359466"/>
            <a:ext cx="3252104" cy="3721417"/>
          </a:xfrm>
          <a:prstGeom prst="roundRect">
            <a:avLst>
              <a:gd name="adj" fmla="val 12398"/>
            </a:avLst>
          </a:prstGeom>
          <a:solidFill>
            <a:schemeClr val="bg1"/>
          </a:solidFill>
          <a:ln>
            <a:solidFill>
              <a:srgbClr val="1F1A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C7C8A22-6CC8-0C29-1F06-08BA8EC971F2}"/>
              </a:ext>
            </a:extLst>
          </p:cNvPr>
          <p:cNvSpPr/>
          <p:nvPr/>
        </p:nvSpPr>
        <p:spPr>
          <a:xfrm>
            <a:off x="478048" y="2359920"/>
            <a:ext cx="3252104" cy="3721417"/>
          </a:xfrm>
          <a:prstGeom prst="roundRect">
            <a:avLst>
              <a:gd name="adj" fmla="val 12398"/>
            </a:avLst>
          </a:prstGeom>
          <a:solidFill>
            <a:schemeClr val="bg1"/>
          </a:solidFill>
          <a:ln>
            <a:solidFill>
              <a:srgbClr val="1F1A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07D0F3-36F7-8875-9B22-7E79D4B54E03}"/>
              </a:ext>
            </a:extLst>
          </p:cNvPr>
          <p:cNvSpPr txBox="1"/>
          <p:nvPr/>
        </p:nvSpPr>
        <p:spPr>
          <a:xfrm>
            <a:off x="8456688" y="4961496"/>
            <a:ext cx="3252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Generative AI</a:t>
            </a:r>
            <a:endParaRPr lang="en-US" b="1">
              <a:solidFill>
                <a:srgbClr val="00BFF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E253CA-C1F5-71DC-ECAB-7E01A10652A2}"/>
              </a:ext>
            </a:extLst>
          </p:cNvPr>
          <p:cNvSpPr txBox="1"/>
          <p:nvPr/>
        </p:nvSpPr>
        <p:spPr>
          <a:xfrm>
            <a:off x="4469948" y="4961496"/>
            <a:ext cx="324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Interactive &amp; Shoppable </a:t>
            </a:r>
            <a:br>
              <a:rPr lang="en-US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TV Ads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EB9681-8064-CE70-8234-AF99296265F5}"/>
              </a:ext>
            </a:extLst>
          </p:cNvPr>
          <p:cNvSpPr txBox="1"/>
          <p:nvPr/>
        </p:nvSpPr>
        <p:spPr>
          <a:xfrm>
            <a:off x="480602" y="4961496"/>
            <a:ext cx="324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Audience-Based Buying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E446B8-DCCC-E864-C2B3-5DC3D098DEAF}"/>
              </a:ext>
            </a:extLst>
          </p:cNvPr>
          <p:cNvSpPr txBox="1"/>
          <p:nvPr/>
        </p:nvSpPr>
        <p:spPr>
          <a:xfrm>
            <a:off x="0" y="1827622"/>
            <a:ext cx="121920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1" u="none" strike="noStrike" kern="1200" spc="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r>
              <a:rPr kumimoji="0" lang="en-US" sz="1600" b="1" i="1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Examples</a:t>
            </a: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of Innovative Strategies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2B991C1-E124-DC0A-9CAE-C126E338DF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48" y="2725800"/>
            <a:ext cx="1879983" cy="1879983"/>
          </a:xfrm>
          <a:prstGeom prst="rect">
            <a:avLst/>
          </a:prstGeom>
        </p:spPr>
      </p:pic>
      <p:pic>
        <p:nvPicPr>
          <p:cNvPr id="27" name="Picture 26" descr="A pink hand with a white circle&#10;&#10;Description automatically generated">
            <a:extLst>
              <a:ext uri="{FF2B5EF4-FFF2-40B4-BE49-F238E27FC236}">
                <a16:creationId xmlns:a16="http://schemas.microsoft.com/office/drawing/2014/main" id="{BFBDEDEB-3202-AE47-A46C-6F95770AAE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008" y="2725800"/>
            <a:ext cx="1879983" cy="1879983"/>
          </a:xfrm>
          <a:prstGeom prst="rect">
            <a:avLst/>
          </a:prstGeom>
        </p:spPr>
      </p:pic>
      <p:pic>
        <p:nvPicPr>
          <p:cNvPr id="31" name="Picture 30" descr="A blue arrow in a target&#10;&#10;Description automatically generated">
            <a:extLst>
              <a:ext uri="{FF2B5EF4-FFF2-40B4-BE49-F238E27FC236}">
                <a16:creationId xmlns:a16="http://schemas.microsoft.com/office/drawing/2014/main" id="{00AC123C-C70D-FE49-91C4-5928FA1266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63" y="2811253"/>
            <a:ext cx="1709075" cy="170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596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7AFA32-CE4E-09D1-DE63-5FF769061B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6448" y="0"/>
            <a:ext cx="8315551" cy="48413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35919E-0182-9649-8C98-D1E55348810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4332" y="0"/>
            <a:ext cx="8417668" cy="49008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D9A437-D138-43CB-A1F3-66C01359FFA8}"/>
              </a:ext>
            </a:extLst>
          </p:cNvPr>
          <p:cNvSpPr txBox="1"/>
          <p:nvPr/>
        </p:nvSpPr>
        <p:spPr>
          <a:xfrm>
            <a:off x="144977" y="2796701"/>
            <a:ext cx="87169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Marketers are implementing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audience-based buying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to improve the </a:t>
            </a:r>
            <a:r>
              <a:rPr lang="en-US" sz="2800">
                <a:solidFill>
                  <a:srgbClr val="1B1464"/>
                </a:solidFill>
                <a:latin typeface="Helvetica" pitchFamily="2" charset="0"/>
              </a:rPr>
              <a:t>effectiveness of their multiscreen TV campaigns</a:t>
            </a:r>
            <a:endParaRPr kumimoji="0" lang="en-US" sz="2000" b="0" i="1" u="none" strike="noStrike" kern="1200" cap="none" spc="0" normalizeH="0" baseline="0" noProof="0">
              <a:ln>
                <a:noFill/>
              </a:ln>
              <a:solidFill>
                <a:srgbClr val="4EBEA4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6592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F5544B4-64B7-4E00-A1B6-76422658B8ED}"/>
              </a:ext>
            </a:extLst>
          </p:cNvPr>
          <p:cNvSpPr/>
          <p:nvPr/>
        </p:nvSpPr>
        <p:spPr>
          <a:xfrm>
            <a:off x="153238" y="357644"/>
            <a:ext cx="1173363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Four out of ten marketers are now </a:t>
            </a:r>
            <a:r>
              <a:rPr lang="en-US" sz="2600" b="1">
                <a:solidFill>
                  <a:srgbClr val="1F1A62"/>
                </a:solidFill>
                <a:latin typeface="Helvetica" pitchFamily="2" charset="0"/>
              </a:rPr>
              <a:t>using audience-based buying as a key part of their multiscreen TV strategy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44FBF6-56EF-350A-8F1E-F89BC57F9197}"/>
              </a:ext>
            </a:extLst>
          </p:cNvPr>
          <p:cNvSpPr/>
          <p:nvPr/>
        </p:nvSpPr>
        <p:spPr>
          <a:xfrm>
            <a:off x="6780172" y="1685407"/>
            <a:ext cx="5415280" cy="4403958"/>
          </a:xfrm>
          <a:prstGeom prst="rect">
            <a:avLst/>
          </a:prstGeom>
          <a:solidFill>
            <a:srgbClr val="1B1464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FDF39F-3B5F-1CA1-B13F-FFCFA3BAFFDD}"/>
              </a:ext>
            </a:extLst>
          </p:cNvPr>
          <p:cNvSpPr/>
          <p:nvPr/>
        </p:nvSpPr>
        <p:spPr>
          <a:xfrm>
            <a:off x="-3046" y="1685407"/>
            <a:ext cx="6775709" cy="4403958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E776F20-0C0A-40F1-8A82-AFA21D769A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7" name="Slide Number Placeholder 5">
            <a:extLst>
              <a:ext uri="{FF2B5EF4-FFF2-40B4-BE49-F238E27FC236}">
                <a16:creationId xmlns:a16="http://schemas.microsoft.com/office/drawing/2014/main" id="{F4924CEC-B93E-4AC0-8A04-78491176ACE7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9579E9-CE88-68EA-9BD1-80BB3C86F5F6}"/>
              </a:ext>
            </a:extLst>
          </p:cNvPr>
          <p:cNvSpPr txBox="1"/>
          <p:nvPr/>
        </p:nvSpPr>
        <p:spPr>
          <a:xfrm>
            <a:off x="544248" y="2644865"/>
            <a:ext cx="570057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Audience-Based TV Buying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refers to the practice of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segmenting viewers beyond traditional demographics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to target a group of consumers based on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behavioral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attitudinal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lifestyle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and/or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transactional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9CC427-A0BB-21BE-5480-42EF8A47459D}"/>
              </a:ext>
            </a:extLst>
          </p:cNvPr>
          <p:cNvSpPr txBox="1"/>
          <p:nvPr/>
        </p:nvSpPr>
        <p:spPr>
          <a:xfrm>
            <a:off x="8230212" y="2582988"/>
            <a:ext cx="2441695" cy="1446550"/>
          </a:xfrm>
          <a:prstGeom prst="rect">
            <a:avLst/>
          </a:prstGeom>
          <a:noFill/>
          <a:effectLst/>
        </p:spPr>
        <p:txBody>
          <a:bodyPr wrap="none" lIns="91440" tIns="45720" rIns="91440" bIns="45720" anchor="t">
            <a:spAutoFit/>
          </a:bodyPr>
          <a:lstStyle>
            <a:defPPr>
              <a:defRPr lang="en-US"/>
            </a:defPPr>
            <a:lvl1pPr marR="0" lvl="0" indent="0" algn="ctr" defTabSz="11723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1" i="0" u="none" strike="noStrike" cap="none" spc="0" normalizeH="0" baseline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</a:rPr>
              <a:t>39%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546D45B7-9503-0EE5-AF55-49D7D962415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8635" y="1767387"/>
            <a:ext cx="964849" cy="96484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26D16EA-78CF-8FBC-7408-6B3C00BE9D30}"/>
              </a:ext>
            </a:extLst>
          </p:cNvPr>
          <p:cNvSpPr/>
          <p:nvPr/>
        </p:nvSpPr>
        <p:spPr>
          <a:xfrm>
            <a:off x="8586171" y="4915260"/>
            <a:ext cx="1612841" cy="724288"/>
          </a:xfrm>
          <a:prstGeom prst="rect">
            <a:avLst/>
          </a:prstGeom>
          <a:solidFill>
            <a:schemeClr val="bg1"/>
          </a:solidFill>
          <a:ln w="19050">
            <a:solidFill>
              <a:srgbClr val="ACBD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2E2585-D7D4-267D-15A9-BEA909F51706}"/>
              </a:ext>
            </a:extLst>
          </p:cNvPr>
          <p:cNvSpPr txBox="1"/>
          <p:nvPr/>
        </p:nvSpPr>
        <p:spPr>
          <a:xfrm>
            <a:off x="8660316" y="4954239"/>
            <a:ext cx="15386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+mn-cs"/>
              </a:rPr>
              <a:t>33%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2021 (</a:t>
            </a:r>
            <a:r>
              <a:rPr kumimoji="0" lang="en-US" sz="11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Wave 1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9930A7-B587-AB30-899E-DCBF777652EA}"/>
              </a:ext>
            </a:extLst>
          </p:cNvPr>
          <p:cNvSpPr txBox="1"/>
          <p:nvPr/>
        </p:nvSpPr>
        <p:spPr>
          <a:xfrm>
            <a:off x="7261367" y="3933132"/>
            <a:ext cx="4379385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of marketers say audience-based buying is a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key part of their TV strategy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(2023, wave 2)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0A2E4E-76DA-6372-BE41-66B7DB46DF90}"/>
              </a:ext>
            </a:extLst>
          </p:cNvPr>
          <p:cNvSpPr txBox="1"/>
          <p:nvPr/>
        </p:nvSpPr>
        <p:spPr>
          <a:xfrm>
            <a:off x="503714" y="6129499"/>
            <a:ext cx="1155422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/ Spectrum Reach / Advertiser Perceptions ‘Audience-Based Buying Survey,’ February 2023. Wave 2 fielded January 11 – 27, 2023 (n=210); Wave 1 fielded March 23 – 31, 2021 (n=211). Survey base: Advertising decision-makers who are involved in buying or planning digital video, cable / broadcast TV, or advanced TV. Q70. Which of the following best describes your (company’s/main client’s) current approach to audience-based buying for TV advertising? (key part of my TV strategy – 39%; small part of my TV strategy – 29%; testing it to determine role in TV strategy – 23%; not currently using it as party of my TV strategy – 10%). Base = Total Respondents. </a:t>
            </a:r>
            <a:r>
              <a:rPr kumimoji="0" lang="en-US" sz="700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Download VAB’s marketer’s guide </a:t>
            </a:r>
            <a:r>
              <a:rPr kumimoji="0" lang="en-US" sz="700" b="1" i="1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‘Unlocking Brand Growth with Audience-Based Buying’</a:t>
            </a:r>
            <a:r>
              <a:rPr kumimoji="0" lang="en-US" sz="700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to learn more.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18F390-4467-9433-31BC-E70AD6A74235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</p:spTree>
    <p:extLst>
      <p:ext uri="{BB962C8B-B14F-4D97-AF65-F5344CB8AC3E}">
        <p14:creationId xmlns:p14="http://schemas.microsoft.com/office/powerpoint/2010/main" val="2388896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5202F5-6DE2-3388-ED93-560B47DC05B4}"/>
              </a:ext>
            </a:extLst>
          </p:cNvPr>
          <p:cNvSpPr/>
          <p:nvPr/>
        </p:nvSpPr>
        <p:spPr>
          <a:xfrm>
            <a:off x="153238" y="365451"/>
            <a:ext cx="1192105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More marketers are implementing audience-based buying within their TV strategy because it drives brand results through the purchase journey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F0AEA1B-2FDE-48F0-8866-DD87656141AD}"/>
              </a:ext>
            </a:extLst>
          </p:cNvPr>
          <p:cNvSpPr/>
          <p:nvPr/>
        </p:nvSpPr>
        <p:spPr>
          <a:xfrm>
            <a:off x="0" y="1685013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117BF71-6D24-4260-6128-425A738A1E89}"/>
              </a:ext>
            </a:extLst>
          </p:cNvPr>
          <p:cNvGraphicFramePr/>
          <p:nvPr/>
        </p:nvGraphicFramePr>
        <p:xfrm>
          <a:off x="98248" y="1905255"/>
          <a:ext cx="11995504" cy="4342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D046DA3-333E-5F2C-9CBD-20A3BEB72254}"/>
              </a:ext>
            </a:extLst>
          </p:cNvPr>
          <p:cNvSpPr txBox="1"/>
          <p:nvPr/>
        </p:nvSpPr>
        <p:spPr>
          <a:xfrm>
            <a:off x="472837" y="6135142"/>
            <a:ext cx="1169764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/ Spectrum Reach / Advertiser Perceptions ‘Audience-Based Buying Survey,’ February 2023. Wave 2 fielded January 11 – 27, 2023 (n=210); Survey base: Advertising decision-makers who are involved in buying or planning digital video, cable / broadcast TV, or advanced TV.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Q150. To what extent do you believe audience-based buying of TV advertising can impact each of the following KPIs? (extremely impactful / very impactful). Base = Total Respondents.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Base = Total Respondents. </a:t>
            </a:r>
            <a:r>
              <a:rPr kumimoji="0" lang="en-US" sz="700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Download VAB’s marketer’s guide </a:t>
            </a:r>
            <a:r>
              <a:rPr kumimoji="0" lang="en-US" sz="700" b="1" i="1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‘Unlocking Brand Growth with Audience-Based Buying’</a:t>
            </a:r>
            <a:r>
              <a:rPr kumimoji="0" lang="en-US" sz="700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to learn more.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845210-6A61-7CB4-714E-E75D5BB42ABC}"/>
              </a:ext>
            </a:extLst>
          </p:cNvPr>
          <p:cNvSpPr/>
          <p:nvPr/>
        </p:nvSpPr>
        <p:spPr>
          <a:xfrm>
            <a:off x="243077" y="2114653"/>
            <a:ext cx="1234912" cy="1185423"/>
          </a:xfrm>
          <a:prstGeom prst="rect">
            <a:avLst/>
          </a:prstGeom>
          <a:solidFill>
            <a:schemeClr val="bg1"/>
          </a:solidFill>
          <a:ln w="12700"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36DA97-F1B5-00C3-2A31-BD4F116A9323}"/>
              </a:ext>
            </a:extLst>
          </p:cNvPr>
          <p:cNvSpPr/>
          <p:nvPr/>
        </p:nvSpPr>
        <p:spPr>
          <a:xfrm>
            <a:off x="224224" y="2307208"/>
            <a:ext cx="1253765" cy="2828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Consideration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E185231-3F33-B1AE-5276-97E3196F276F}"/>
              </a:ext>
            </a:extLst>
          </p:cNvPr>
          <p:cNvSpPr/>
          <p:nvPr/>
        </p:nvSpPr>
        <p:spPr>
          <a:xfrm>
            <a:off x="243077" y="2552307"/>
            <a:ext cx="1253765" cy="2828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Intent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9CAD74F-AC74-FD53-FDA6-6EE9CE83E2E3}"/>
              </a:ext>
            </a:extLst>
          </p:cNvPr>
          <p:cNvSpPr/>
          <p:nvPr/>
        </p:nvSpPr>
        <p:spPr>
          <a:xfrm>
            <a:off x="228198" y="2789105"/>
            <a:ext cx="1253765" cy="2828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A343FF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Sales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18B489E-BE1D-CAD7-4E40-BFFE5EA6264C}"/>
              </a:ext>
            </a:extLst>
          </p:cNvPr>
          <p:cNvSpPr/>
          <p:nvPr/>
        </p:nvSpPr>
        <p:spPr>
          <a:xfrm>
            <a:off x="229767" y="3016918"/>
            <a:ext cx="1253765" cy="2828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Full-Funnel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2C433EE-4B98-08A5-2500-A1C5699A64E6}"/>
              </a:ext>
            </a:extLst>
          </p:cNvPr>
          <p:cNvSpPr/>
          <p:nvPr/>
        </p:nvSpPr>
        <p:spPr>
          <a:xfrm>
            <a:off x="225794" y="2091961"/>
            <a:ext cx="1253765" cy="2828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Awareness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16C077D-5571-2E94-22C1-4F1083DC28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95073860-E266-D7CF-FD4A-FA88390BD7CA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5A367D-F179-C472-538C-D1C3EC1C3AF2}"/>
              </a:ext>
            </a:extLst>
          </p:cNvPr>
          <p:cNvSpPr txBox="1"/>
          <p:nvPr/>
        </p:nvSpPr>
        <p:spPr>
          <a:xfrm>
            <a:off x="1569015" y="1788710"/>
            <a:ext cx="97053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1" u="none" strike="noStrike" kern="1200" spc="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 of </a:t>
            </a: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total marketers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who believe audience-based TV buying can impact each of the following KPIs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AD024EC-F18D-09AC-550E-D6E4FF84866C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</p:spTree>
    <p:extLst>
      <p:ext uri="{BB962C8B-B14F-4D97-AF65-F5344CB8AC3E}">
        <p14:creationId xmlns:p14="http://schemas.microsoft.com/office/powerpoint/2010/main" val="4094381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C3E11F1-3073-2434-8F2E-8168E1595136}"/>
              </a:ext>
            </a:extLst>
          </p:cNvPr>
          <p:cNvSpPr/>
          <p:nvPr/>
        </p:nvSpPr>
        <p:spPr>
          <a:xfrm>
            <a:off x="142532" y="358872"/>
            <a:ext cx="1197774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noProof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Many brands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are integrating ABB within their other modern TV buying strategies to optimize campaign effectiveness and efficiencies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647552-8187-C66B-AA9E-73C16B8388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D61CF22-CAC9-F06B-C2CE-4C77B5A5BBAF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FD5DC2-974B-1A2A-4763-5555BAF12ABB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9541A5-768D-96F5-548A-D2EAAB402B1F}"/>
              </a:ext>
            </a:extLst>
          </p:cNvPr>
          <p:cNvSpPr txBox="1"/>
          <p:nvPr/>
        </p:nvSpPr>
        <p:spPr>
          <a:xfrm>
            <a:off x="472836" y="6066348"/>
            <a:ext cx="11544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/ Spectrum Reach / Advertiser Perceptions ‘Audience-Based Buying Survey,’ February 2023, fielded January 11 – 27, 2023 (n=210). Survey base: Advertising decision-makers who are involved in buying or planning digital video, cable / broadcast TV, or advanced TV.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Q135. How does audience-based TV buying fit in with your [company’s /main client’s] overall targeting &amp; personalization strategies for TV? Base = ‘Audience-Based Buying is a key part/small part/testing for TV’ (n=190). </a:t>
            </a:r>
            <a:r>
              <a:rPr kumimoji="0" lang="en-US" sz="800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Download VAB’s marketer’s guide </a:t>
            </a:r>
            <a:r>
              <a:rPr kumimoji="0" lang="en-US" sz="800" b="1" i="1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‘Unlocking Brand Growth with Audience-Based Buying’</a:t>
            </a:r>
            <a:r>
              <a:rPr kumimoji="0" lang="en-US" sz="800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to learn more.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121A755-C417-E82F-53A7-D0A4348CD232}"/>
              </a:ext>
            </a:extLst>
          </p:cNvPr>
          <p:cNvSpPr txBox="1"/>
          <p:nvPr/>
        </p:nvSpPr>
        <p:spPr>
          <a:xfrm>
            <a:off x="1393560" y="1662219"/>
            <a:ext cx="940488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How does audience-based buying fit within your overall targeting &amp; personalization strategies for TV?</a:t>
            </a:r>
            <a:b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 of respondents using ABB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E1FD63-BB65-C0A7-C3DD-33591D92DC3E}"/>
              </a:ext>
            </a:extLst>
          </p:cNvPr>
          <p:cNvSpPr/>
          <p:nvPr/>
        </p:nvSpPr>
        <p:spPr>
          <a:xfrm>
            <a:off x="4160769" y="2188006"/>
            <a:ext cx="3870464" cy="3735344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B2C457-91A4-3150-11CB-196C36792D63}"/>
              </a:ext>
            </a:extLst>
          </p:cNvPr>
          <p:cNvSpPr txBox="1"/>
          <p:nvPr/>
        </p:nvSpPr>
        <p:spPr>
          <a:xfrm>
            <a:off x="4336699" y="4883122"/>
            <a:ext cx="35186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“Audience-based TV buying is included in our current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programmatic initiatives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”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E500865-8642-85DE-BF8F-929075EAAE16}"/>
              </a:ext>
            </a:extLst>
          </p:cNvPr>
          <p:cNvSpPr txBox="1"/>
          <p:nvPr/>
        </p:nvSpPr>
        <p:spPr>
          <a:xfrm>
            <a:off x="4160769" y="3934995"/>
            <a:ext cx="3851608" cy="923330"/>
          </a:xfrm>
          <a:prstGeom prst="rect">
            <a:avLst/>
          </a:prstGeom>
          <a:noFill/>
          <a:effectLst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0" lvl="0" indent="0" algn="ctr" defTabSz="11723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1" i="0" u="none" strike="noStrike" cap="none" spc="0" normalizeH="0" baseline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</a:rPr>
              <a:t>52%</a:t>
            </a:r>
          </a:p>
        </p:txBody>
      </p:sp>
      <p:pic>
        <p:nvPicPr>
          <p:cNvPr id="4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408C247-7025-8394-2F27-089383E1F9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9677" y="2655126"/>
            <a:ext cx="1173792" cy="117379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077F3E3-451F-F9A7-A2E3-4AACCB55AEBA}"/>
              </a:ext>
            </a:extLst>
          </p:cNvPr>
          <p:cNvSpPr/>
          <p:nvPr/>
        </p:nvSpPr>
        <p:spPr>
          <a:xfrm>
            <a:off x="8179006" y="2188006"/>
            <a:ext cx="3870464" cy="3735344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EE0F8EC-64F7-9939-4197-B017F917C39D}"/>
              </a:ext>
            </a:extLst>
          </p:cNvPr>
          <p:cNvSpPr txBox="1"/>
          <p:nvPr/>
        </p:nvSpPr>
        <p:spPr>
          <a:xfrm>
            <a:off x="8354936" y="4883122"/>
            <a:ext cx="35186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“Audience-based TV buying is included in our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addressable initiatives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”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7F2E9FC-9DD4-0A68-4E1C-8E5E79234538}"/>
              </a:ext>
            </a:extLst>
          </p:cNvPr>
          <p:cNvSpPr txBox="1"/>
          <p:nvPr/>
        </p:nvSpPr>
        <p:spPr>
          <a:xfrm>
            <a:off x="8179006" y="3934995"/>
            <a:ext cx="3870463" cy="923330"/>
          </a:xfrm>
          <a:prstGeom prst="rect">
            <a:avLst/>
          </a:prstGeom>
          <a:noFill/>
          <a:effectLst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0" lvl="0" indent="0" algn="ctr" defTabSz="11723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1" i="0" u="none" strike="noStrike" cap="none" spc="0" normalizeH="0" baseline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4EBEA4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</a:rPr>
              <a:t>48%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9D77BB2-5351-2315-2FDC-1C4AF97AEEB7}"/>
              </a:ext>
            </a:extLst>
          </p:cNvPr>
          <p:cNvGrpSpPr/>
          <p:nvPr/>
        </p:nvGrpSpPr>
        <p:grpSpPr>
          <a:xfrm>
            <a:off x="9463417" y="2674325"/>
            <a:ext cx="1226561" cy="1135394"/>
            <a:chOff x="7524988" y="4722987"/>
            <a:chExt cx="1718924" cy="1695650"/>
          </a:xfrm>
        </p:grpSpPr>
        <p:pic>
          <p:nvPicPr>
            <p:cNvPr id="6" name="Picture 5" descr="A picture containing text, monitor, dark&#10;&#10;Description automatically generated">
              <a:extLst>
                <a:ext uri="{FF2B5EF4-FFF2-40B4-BE49-F238E27FC236}">
                  <a16:creationId xmlns:a16="http://schemas.microsoft.com/office/drawing/2014/main" id="{8844BD6F-6AC9-B6DD-1DE7-75175D8FA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24988" y="4795965"/>
              <a:ext cx="1622672" cy="1622672"/>
            </a:xfrm>
            <a:prstGeom prst="rect">
              <a:avLst/>
            </a:prstGeom>
          </p:spPr>
        </p:pic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0BED59D6-7C87-873B-265E-F7BFA12378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72657" y="4722987"/>
              <a:ext cx="1071255" cy="1071255"/>
            </a:xfrm>
            <a:prstGeom prst="rect">
              <a:avLst/>
            </a:prstGeom>
          </p:spPr>
        </p:pic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F65D1EB1-A3DC-23D1-7EAF-578FB11052D0}"/>
              </a:ext>
            </a:extLst>
          </p:cNvPr>
          <p:cNvSpPr/>
          <p:nvPr/>
        </p:nvSpPr>
        <p:spPr>
          <a:xfrm>
            <a:off x="142531" y="2188006"/>
            <a:ext cx="3870464" cy="3735344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87D2E0D-1E89-65AD-8C70-2277223AA12F}"/>
              </a:ext>
            </a:extLst>
          </p:cNvPr>
          <p:cNvSpPr txBox="1"/>
          <p:nvPr/>
        </p:nvSpPr>
        <p:spPr>
          <a:xfrm>
            <a:off x="238291" y="4883122"/>
            <a:ext cx="36789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“Audience-based TV buying is a part of our shift from traditional, GRP-driven TV buying to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an impressions-based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TV buying approach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”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0AF1F40-69BD-3F97-606B-EBB1170F7812}"/>
              </a:ext>
            </a:extLst>
          </p:cNvPr>
          <p:cNvSpPr txBox="1"/>
          <p:nvPr/>
        </p:nvSpPr>
        <p:spPr>
          <a:xfrm>
            <a:off x="142532" y="3934995"/>
            <a:ext cx="3870463" cy="923330"/>
          </a:xfrm>
          <a:prstGeom prst="rect">
            <a:avLst/>
          </a:prstGeom>
          <a:noFill/>
          <a:effectLst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0" lvl="0" indent="0" algn="ctr" defTabSz="11723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1" i="0" u="none" strike="noStrike" cap="none" spc="0" normalizeH="0" baseline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</a:rPr>
              <a:t>51%</a:t>
            </a: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E757D759-24BC-9D3F-B462-1B5AC3D26F0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096" y="2711355"/>
            <a:ext cx="1061334" cy="106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082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91">
      <a:dk1>
        <a:srgbClr val="1B1464"/>
      </a:dk1>
      <a:lt1>
        <a:srgbClr val="FFFFFF"/>
      </a:lt1>
      <a:dk2>
        <a:srgbClr val="4EBEA4"/>
      </a:dk2>
      <a:lt2>
        <a:srgbClr val="E2E8F0"/>
      </a:lt2>
      <a:accent1>
        <a:srgbClr val="ED3C8D"/>
      </a:accent1>
      <a:accent2>
        <a:srgbClr val="00BFF2"/>
      </a:accent2>
      <a:accent3>
        <a:srgbClr val="A343FF"/>
      </a:accent3>
      <a:accent4>
        <a:srgbClr val="2C82FF"/>
      </a:accent4>
      <a:accent5>
        <a:srgbClr val="55AD00"/>
      </a:accent5>
      <a:accent6>
        <a:srgbClr val="FF6E30"/>
      </a:accent6>
      <a:hlink>
        <a:srgbClr val="201A62"/>
      </a:hlink>
      <a:folHlink>
        <a:srgbClr val="6D6DE2"/>
      </a:folHlink>
    </a:clrScheme>
    <a:fontScheme name="Custom 76">
      <a:majorFont>
        <a:latin typeface="Helvetica Bold"/>
        <a:ea typeface=""/>
        <a:cs typeface=""/>
      </a:majorFont>
      <a:minorFont>
        <a:latin typeface="Helvetica-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B Template.potx" id="{3DD536BC-B625-41C1-AB76-B98A44A9663C}" vid="{56A22213-A2D8-43BF-9B02-486376CC65A3}"/>
    </a:ext>
  </a:extLst>
</a:theme>
</file>

<file path=ppt/theme/theme3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3801c2d-3f2f-44a1-8478-554d1c91a4f5">
      <Terms xmlns="http://schemas.microsoft.com/office/infopath/2007/PartnerControls"/>
    </lcf76f155ced4ddcb4097134ff3c332f>
    <TaxCatchAll xmlns="c00419b3-ff22-4e92-8e74-ef4894f6b0e1" xsi:nil="true"/>
    <SharedWithUsers xmlns="c00419b3-ff22-4e92-8e74-ef4894f6b0e1">
      <UserInfo>
        <DisplayName>SharingLinks.adb74359-39f5-4340-a88d-792b48fec9f9.OrganizationView.a0f09f0b-dc9b-4e60-b956-6b6ebe40cf19</DisplayName>
        <AccountId>43</AccountId>
        <AccountType/>
      </UserInfo>
      <UserInfo>
        <DisplayName>Jason Wiese</DisplayName>
        <AccountId>10</AccountId>
        <AccountType/>
      </UserInfo>
      <UserInfo>
        <DisplayName>Britney Caprio</DisplayName>
        <AccountId>39</AccountId>
        <AccountType/>
      </UserInfo>
      <UserInfo>
        <DisplayName>Danielle Delauro</DisplayName>
        <AccountId>14</AccountId>
        <AccountType/>
      </UserInfo>
      <UserInfo>
        <DisplayName>Nellie Chung</DisplayName>
        <AccountId>13</AccountId>
        <AccountType/>
      </UserInfo>
      <UserInfo>
        <DisplayName>Kaileen Cain</DisplayName>
        <AccountId>38</AccountId>
        <AccountType/>
      </UserInfo>
      <UserInfo>
        <DisplayName>Marianne Vita</DisplayName>
        <AccountId>25</AccountId>
        <AccountType/>
      </UserInfo>
      <UserInfo>
        <DisplayName>Tiffany Chen</DisplayName>
        <AccountId>40</AccountId>
        <AccountType/>
      </UserInfo>
      <UserInfo>
        <DisplayName>Jason Wiese</DisplayName>
        <AccountId>15</AccountId>
        <AccountType/>
      </UserInfo>
      <UserInfo>
        <DisplayName>Benjamin Vandegrift</DisplayName>
        <AccountId>37</AccountId>
        <AccountType/>
      </UserInfo>
      <UserInfo>
        <DisplayName>Kailyn Hartmann</DisplayName>
        <AccountId>41</AccountId>
        <AccountType/>
      </UserInfo>
      <UserInfo>
        <DisplayName>Reed Kiely</DisplayName>
        <AccountId>17</AccountId>
        <AccountType/>
      </UserInfo>
      <UserInfo>
        <DisplayName>Karolina Guillen</DisplayName>
        <AccountId>19</AccountId>
        <AccountType/>
      </UserInfo>
      <UserInfo>
        <DisplayName>Leah Montner Dixon</DisplayName>
        <AccountId>18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BCF5620D45EF4AA969D5E9CFDA206E" ma:contentTypeVersion="16" ma:contentTypeDescription="Create a new document." ma:contentTypeScope="" ma:versionID="83befa18ea6217e2c768b2795b1b34c7">
  <xsd:schema xmlns:xsd="http://www.w3.org/2001/XMLSchema" xmlns:xs="http://www.w3.org/2001/XMLSchema" xmlns:p="http://schemas.microsoft.com/office/2006/metadata/properties" xmlns:ns2="c3801c2d-3f2f-44a1-8478-554d1c91a4f5" xmlns:ns3="c00419b3-ff22-4e92-8e74-ef4894f6b0e1" targetNamespace="http://schemas.microsoft.com/office/2006/metadata/properties" ma:root="true" ma:fieldsID="b56e2d977db667e40a91ecafe6cea5bd" ns2:_="" ns3:_="">
    <xsd:import namespace="c3801c2d-3f2f-44a1-8478-554d1c91a4f5"/>
    <xsd:import namespace="c00419b3-ff22-4e92-8e74-ef4894f6b0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801c2d-3f2f-44a1-8478-554d1c91a4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8c637ead-fd64-45b4-abde-ec2d09ec10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3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0419b3-ff22-4e92-8e74-ef4894f6b0e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2fc8375e-4cb2-4aea-979e-f36c13a134f3}" ma:internalName="TaxCatchAll" ma:showField="CatchAllData" ma:web="c00419b3-ff22-4e92-8e74-ef4894f6b0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50B5CF5-125A-4B44-B47C-52B9D3577A57}">
  <ds:schemaRefs>
    <ds:schemaRef ds:uri="8ffbcc2d-a520-42b9-8ca7-e090664160a6"/>
    <ds:schemaRef ds:uri="97cdb7a3-d8d8-4d5a-8559-ae518cf29f49"/>
    <ds:schemaRef ds:uri="9f6166fe-9f5b-43aa-b8a9-b4d7ad530bda"/>
    <ds:schemaRef ds:uri="a86b28e8-29a6-4ab8-af18-2a7f61acfad2"/>
    <ds:schemaRef ds:uri="http://schemas.microsoft.com/office/2006/metadata/properties"/>
    <ds:schemaRef ds:uri="http://schemas.microsoft.com/office/infopath/2007/PartnerControls"/>
    <ds:schemaRef ds:uri="c3801c2d-3f2f-44a1-8478-554d1c91a4f5"/>
    <ds:schemaRef ds:uri="c00419b3-ff22-4e92-8e74-ef4894f6b0e1"/>
  </ds:schemaRefs>
</ds:datastoreItem>
</file>

<file path=customXml/itemProps2.xml><?xml version="1.0" encoding="utf-8"?>
<ds:datastoreItem xmlns:ds="http://schemas.openxmlformats.org/officeDocument/2006/customXml" ds:itemID="{123411D6-7B88-4F00-B514-266040DAAD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801c2d-3f2f-44a1-8478-554d1c91a4f5"/>
    <ds:schemaRef ds:uri="c00419b3-ff22-4e92-8e74-ef4894f6b0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41701A-0F3F-4765-B953-DCD2F793D4B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3609</Words>
  <Application>Microsoft Office PowerPoint</Application>
  <PresentationFormat>Widescreen</PresentationFormat>
  <Paragraphs>271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Arial</vt:lpstr>
      <vt:lpstr>Calibri</vt:lpstr>
      <vt:lpstr>Calibri Light</vt:lpstr>
      <vt:lpstr>Helvetica</vt:lpstr>
      <vt:lpstr>Helvetica </vt:lpstr>
      <vt:lpstr>Helvetica Bold</vt:lpstr>
      <vt:lpstr>Helvetica Light</vt:lpstr>
      <vt:lpstr>Helvetica-Light</vt:lpstr>
      <vt:lpstr>Helvetica-Lightoblique</vt:lpstr>
      <vt:lpstr>Office Theme</vt:lpstr>
      <vt:lpstr>1_Office Theme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Kaileen Cain</dc:creator>
  <cp:lastModifiedBy>Britney Caprio</cp:lastModifiedBy>
  <cp:revision>5</cp:revision>
  <dcterms:created xsi:type="dcterms:W3CDTF">2023-11-27T17:06:28Z</dcterms:created>
  <dcterms:modified xsi:type="dcterms:W3CDTF">2024-05-08T22:23:41Z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0x0101002ABCF5620D45EF4AA969D5E9CFDA206E</vt:lpwstr>
  </property>
</Properties>
</file>